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667" r:id="rId2"/>
    <p:sldId id="1671" r:id="rId3"/>
    <p:sldId id="1673" r:id="rId4"/>
    <p:sldId id="261" r:id="rId5"/>
    <p:sldId id="1584" r:id="rId6"/>
    <p:sldId id="3605" r:id="rId7"/>
    <p:sldId id="262" r:id="rId8"/>
    <p:sldId id="1689" r:id="rId9"/>
    <p:sldId id="1710" r:id="rId10"/>
    <p:sldId id="1709" r:id="rId11"/>
    <p:sldId id="1717" r:id="rId12"/>
    <p:sldId id="3604" r:id="rId13"/>
    <p:sldId id="1674" r:id="rId14"/>
    <p:sldId id="3615" r:id="rId15"/>
    <p:sldId id="1663" r:id="rId16"/>
    <p:sldId id="258" r:id="rId17"/>
    <p:sldId id="3622" r:id="rId18"/>
    <p:sldId id="1712" r:id="rId19"/>
    <p:sldId id="3607" r:id="rId20"/>
    <p:sldId id="1703" r:id="rId21"/>
    <p:sldId id="3624" r:id="rId22"/>
    <p:sldId id="275" r:id="rId23"/>
    <p:sldId id="3614" r:id="rId24"/>
    <p:sldId id="3611" r:id="rId25"/>
    <p:sldId id="1685" r:id="rId26"/>
    <p:sldId id="3609" r:id="rId27"/>
    <p:sldId id="1711" r:id="rId28"/>
    <p:sldId id="1590" r:id="rId29"/>
    <p:sldId id="3619" r:id="rId30"/>
    <p:sldId id="1705" r:id="rId31"/>
    <p:sldId id="1665" r:id="rId32"/>
    <p:sldId id="1715" r:id="rId33"/>
    <p:sldId id="1672" r:id="rId34"/>
    <p:sldId id="1695" r:id="rId35"/>
    <p:sldId id="1716" r:id="rId36"/>
    <p:sldId id="3621" r:id="rId37"/>
    <p:sldId id="1602" r:id="rId38"/>
    <p:sldId id="160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D7E"/>
    <a:srgbClr val="E7E418"/>
    <a:srgbClr val="461C4C"/>
    <a:srgbClr val="462063"/>
    <a:srgbClr val="CEF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8"/>
    <p:restoredTop sz="94323"/>
  </p:normalViewPr>
  <p:slideViewPr>
    <p:cSldViewPr snapToGrid="0">
      <p:cViewPr>
        <p:scale>
          <a:sx n="80" d="100"/>
          <a:sy n="80" d="100"/>
        </p:scale>
        <p:origin x="24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8D58C-1C0E-614F-8132-81621E677B00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1617B-D447-D24A-9D1E-4AA884A9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4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27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an example of a goal?  Purpose, strategic objective. WHAT you are optimising for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C2F4-805C-6748-B5E9-0E858579A11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578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1617B-D447-D24A-9D1E-4AA884A954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70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856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C2F4-805C-6748-B5E9-0E858579A11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85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57222-B5FE-15F8-7AD4-F1C459244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2CA0B-0109-9F1D-DECB-0DB72B82A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618339-B90B-18AC-EDEA-D4C65868C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E8479-9BEC-AA22-38FF-F726527C7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4F7AE-9EF6-4948-B8E3-489BB906EDD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15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24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754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D219F-2CFE-BB57-CE1C-A29E538F9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FEB8D-3184-893F-ADF0-C284DD45D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FCCE2-E2E7-77F4-3370-A9210689F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GB" b="1" i="0" dirty="0">
              <a:solidFill>
                <a:srgbClr val="212529"/>
              </a:solidFill>
              <a:effectLst/>
              <a:latin typeface="articulat-cf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04DFA-3706-E80A-02EA-FA6194D57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911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D219F-2CFE-BB57-CE1C-A29E538F9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FEB8D-3184-893F-ADF0-C284DD45D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FCCE2-E2E7-77F4-3370-A9210689F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04DFA-3706-E80A-02EA-FA6194D57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90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1617B-D447-D24A-9D1E-4AA884A95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91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C2F4-805C-6748-B5E9-0E858579A11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165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C2F4-805C-6748-B5E9-0E858579A11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74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C2F4-805C-6748-B5E9-0E858579A11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76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C2EA1-5EBC-FF47-8E6D-FD6ADA9880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1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4F7AE-9EF6-4948-B8E3-489BB906EDD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27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59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39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00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00B0-B615-4E47-9501-2CE8EF31221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610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4F7AE-9EF6-4948-B8E3-489BB906EDD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80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AEDD7-74D1-0123-5A9E-4E4AA4DC7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B2A89-CD3B-4F5F-A67B-D4C0AF29A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61BF6-A87E-A261-D22B-7AB41F36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75619-5A78-D7C6-9A88-3D1112087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84410-9E2F-0CCC-64ED-C962BC09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6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3C18-DC16-2120-FD47-24CD70DE9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41098-263F-5C02-2FF5-2D08E0B70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D5873-770F-67BE-9831-E653A2BD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DFD50-C6E0-180E-5F0D-FF9FF7BEF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61BF-9439-1C04-DF19-B1FBC855F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1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963056-B40F-E13D-FB79-25FB9C9A4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5FED8-B06F-2871-14DF-7B7C756C5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234EA-83EC-BD48-A723-4F8801A4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4D9CF-8FF1-509F-0E83-29F62042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A55B9-C54D-0C0C-7C47-DA121DB6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9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92134" y="316531"/>
            <a:ext cx="8417394" cy="874828"/>
          </a:xfrm>
          <a:prstGeom prst="rect">
            <a:avLst/>
          </a:prstGeom>
        </p:spPr>
        <p:txBody>
          <a:bodyPr wrap="none" anchor="b" anchorCtr="0"/>
          <a:lstStyle>
            <a:lvl1pPr marL="0" indent="0">
              <a:lnSpc>
                <a:spcPts val="1800"/>
              </a:lnSpc>
              <a:buFontTx/>
              <a:buNone/>
              <a:defRPr sz="3000" b="1" baseline="0">
                <a:solidFill>
                  <a:srgbClr val="2A2460"/>
                </a:solidFill>
                <a:latin typeface="+mn-lt"/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 dirty="0"/>
              <a:t>Single text box</a:t>
            </a:r>
          </a:p>
          <a:p>
            <a:pPr lvl="0"/>
            <a:r>
              <a:rPr lang="en-US" dirty="0"/>
              <a:t>second line if needed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85410" y="1640169"/>
            <a:ext cx="11019400" cy="48614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262626"/>
                </a:solidFill>
              </a:defRPr>
            </a:lvl1pPr>
          </a:lstStyle>
          <a:p>
            <a:pPr lvl="0"/>
            <a:r>
              <a:rPr lang="en-US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69313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A8C26E7-B640-40DC-88E7-2A48D98825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405" y="504499"/>
            <a:ext cx="8714249" cy="746595"/>
          </a:xfrm>
          <a:prstGeom prst="rect">
            <a:avLst/>
          </a:prstGeom>
        </p:spPr>
        <p:txBody>
          <a:bodyPr wrap="none" anchor="b" anchorCtr="0"/>
          <a:lstStyle>
            <a:lvl1pPr marL="0" indent="0">
              <a:lnSpc>
                <a:spcPts val="1600"/>
              </a:lnSpc>
              <a:buFontTx/>
              <a:buNone/>
              <a:defRPr sz="2400" b="1" spc="-50" baseline="0">
                <a:solidFill>
                  <a:schemeClr val="bg1"/>
                </a:solidFill>
                <a:latin typeface="+mn-lt"/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 dirty="0"/>
              <a:t>Blank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601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tatement 2">
  <p:cSld name="2_Statement 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829299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336002" y="442785"/>
            <a:ext cx="4013751" cy="247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79175" y="6119777"/>
            <a:ext cx="480000" cy="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5"/>
          <p:cNvSpPr txBox="1">
            <a:spLocks noGrp="1"/>
          </p:cNvSpPr>
          <p:nvPr>
            <p:ph type="sldNum" idx="12"/>
          </p:nvPr>
        </p:nvSpPr>
        <p:spPr>
          <a:xfrm>
            <a:off x="336000" y="6480200"/>
            <a:ext cx="240000" cy="1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45"/>
          <p:cNvSpPr/>
          <p:nvPr/>
        </p:nvSpPr>
        <p:spPr>
          <a:xfrm>
            <a:off x="11062252" y="5998438"/>
            <a:ext cx="934278" cy="72267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23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A8C26E7-B640-40DC-88E7-2A48D98825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405" y="504499"/>
            <a:ext cx="8714249" cy="746595"/>
          </a:xfrm>
          <a:prstGeom prst="rect">
            <a:avLst/>
          </a:prstGeom>
        </p:spPr>
        <p:txBody>
          <a:bodyPr wrap="none" anchor="b" anchorCtr="0"/>
          <a:lstStyle>
            <a:lvl1pPr marL="0" indent="0">
              <a:lnSpc>
                <a:spcPts val="1600"/>
              </a:lnSpc>
              <a:buFontTx/>
              <a:buNone/>
              <a:defRPr sz="2400" b="1" spc="-50" baseline="0">
                <a:solidFill>
                  <a:schemeClr val="bg1"/>
                </a:solidFill>
                <a:latin typeface="+mn-lt"/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 dirty="0"/>
              <a:t>Blank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10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DEED3-2C00-0D54-804A-07EAB63D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1814E-3EC4-B60A-3ACD-16AC8B26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A9DC-3F41-B134-0732-AAE720C6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30BED-FFEE-6743-6D95-9387863B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A414F-5F96-FCF9-C3B3-A06D7385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BE06-1935-BD9E-FB28-5AA95045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2889E-69EA-6B03-9461-047512B66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99805-8901-CBFE-6082-D95B0157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69983-6EBA-19C9-B6B0-FC6D636C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BFD7E-CA87-0609-134F-EC36ACDE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2CD7-52C9-503F-2F8C-E854745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D06E5-09CC-576B-0A65-995C4E058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40189-C650-F48E-1DB4-A2F9FE1B5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E519C-59EE-D27F-0B60-0388A9F8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9BEEB-16FE-C45E-FBD5-0CB4B482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77667-BC8D-39CD-65BB-70013DA0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0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7940-94AB-7D45-50E1-5AF6B7BE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91317-606E-4F1F-FB46-2A64A847A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D714F-E78D-98A0-9615-234004995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0B1EA-A96D-6B96-19F5-1631E5557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227BC-A5EF-154E-C874-343A1D6AC4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1BC1DF-9955-27BC-B7EE-B783E63C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19FCF-2F40-089A-C2A3-F3DEA1A5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45723-632A-A725-1EAC-1AF1315B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2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7A09-B7D2-E399-BA30-B9CA842E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E15F0-8F3B-D15C-6ACC-8705A462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980C10-4B52-0321-61BF-AC43CB0B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4EE0C-8D79-4553-6038-F995999C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2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FEFAC-D0C4-A97D-97EC-FD8046B3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52FF0-DFF3-E932-3C18-92D92A41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9EEE2-4763-0B4A-5D62-0BB88C83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5D5D-0DFA-CF57-2AB0-4E87CADF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232E5-8973-9BC8-EA65-DAB898C2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F6DE-D384-3769-8D6A-DF78C44EF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7C254-E759-1ABD-84B3-6098B2A3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D805B-A61D-E33B-803A-9698C7A4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1E7CF-E53B-B2B2-5421-0D290F9A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32A46-25DF-BADF-6ECB-5B44661A1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0C562-04DB-F37F-288E-0A2955610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8C0C9-5304-48BE-6E9A-AE7514034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243BE-3792-BAE9-4624-F15C4E3C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11D5E-E860-BA76-6C61-027CABD1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F495B-88F0-1258-10DE-8A09DF2B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5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DB6C25-F8FE-8663-E6E9-028E2587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6FBA7-6297-43DD-9421-DB1EDA69F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BF64-103D-E395-6B3A-59366B52B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706FF-A9A1-0541-ABA9-E5FDD144D237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6A5C0-2061-AD9D-6357-06CE61623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57B69-15FF-7DEC-A993-5F52A435E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BBFDD-3D61-144C-B53F-F9919A8EA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8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dn.statcdn.com/Infographic/images/normal/25040.jpeg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hbr.org/2020/09/how-to-measure-a-companys-real-impac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strategy-and-policy/priorities-2019-2024/european-green-deal_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ec.europa.eu/commission/presscorner/detail/en/qanda_23_4043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theguardian.com/environment/2017/nov/30/german-court-to-hear-peruvian-farmers-climate-case-against-rwe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www.oecd.org/economy/G7_Beyond_GDP_Economic_policy_making_to_pursue_economic_welfare_2023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23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47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linkedin.com/groups/13085230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l.cam.ac.uk/resources/unleashing-sustainable-business" TargetMode="External"/><Relationship Id="rId7" Type="http://schemas.openxmlformats.org/officeDocument/2006/relationships/hyperlink" Target="https://www.sparxpg.com/make-the-world-better/issue7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hyperlink" Target="https://www.bsigroup.com/en-GB/standards/pas-808/" TargetMode="Externa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terstones.com/book/powered-by-purpose/sarah-rozenthuler/9781292308791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s://www.jbs.cam.ac.uk/wp-content/uploads/2020/08/wp1802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managers.org.uk/~/media/Files/Reports/Guide-for-Leaders-White-Paper.pdf" TargetMode="External"/><Relationship Id="rId11" Type="http://schemas.openxmlformats.org/officeDocument/2006/relationships/hyperlink" Target="https://www.waterstones.com/book/generation-impact/adam-richards/jeremy-nicholls/9781789739305" TargetMode="External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hyperlink" Target="https://www.researchgate.net/publication/322099214_Characterising_marketing_paradigms_for_sustainable_marketing_manageme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hyperlink" Target="https://content.persefoni.com/hubfs/PSFI-WhitePaper-FinancedEmissions.pdf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www.eea.europa.eu/data-and-maps/figures/predicted-climate-change-impact-on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D3B184-9DB6-E2B0-8B3B-5A8F5125B130}"/>
              </a:ext>
            </a:extLst>
          </p:cNvPr>
          <p:cNvSpPr txBox="1"/>
          <p:nvPr/>
        </p:nvSpPr>
        <p:spPr>
          <a:xfrm>
            <a:off x="-321662" y="820878"/>
            <a:ext cx="12434912" cy="1833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SENSE OF PURPOSE, SUSTAINABILITY, ESG AND GOVERNANCE</a:t>
            </a:r>
            <a:r>
              <a:rPr lang="en-GB" sz="36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ts val="4853"/>
              </a:lnSpc>
            </a:pPr>
            <a:r>
              <a:rPr lang="en-GB" sz="36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essential shared map for transformative leadership</a:t>
            </a:r>
            <a:endParaRPr lang="en-US" sz="400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8807E-EA90-E066-B2D4-509FB4DDAF68}"/>
              </a:ext>
            </a:extLst>
          </p:cNvPr>
          <p:cNvSpPr txBox="1"/>
          <p:nvPr/>
        </p:nvSpPr>
        <p:spPr>
          <a:xfrm>
            <a:off x="3936919" y="4044713"/>
            <a:ext cx="3917751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Victoria Hurth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7485A-5530-FFAA-B2D3-43885C17CFCC}"/>
              </a:ext>
            </a:extLst>
          </p:cNvPr>
          <p:cNvSpPr txBox="1"/>
          <p:nvPr/>
        </p:nvSpPr>
        <p:spPr>
          <a:xfrm>
            <a:off x="1401607" y="5557891"/>
            <a:ext cx="9702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all the tools at:  </a:t>
            </a:r>
            <a:r>
              <a:rPr lang="en-GB" sz="3200" dirty="0" err="1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www.victoriahurth.com</a:t>
            </a:r>
            <a:endParaRPr lang="en-GB" sz="320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1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6955E-8360-DECE-7BB7-E4E2B7A80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095" y="1007010"/>
            <a:ext cx="8035828" cy="545231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C9781E0-80E2-00C2-148D-582F4C5507B4}"/>
              </a:ext>
            </a:extLst>
          </p:cNvPr>
          <p:cNvGrpSpPr/>
          <p:nvPr/>
        </p:nvGrpSpPr>
        <p:grpSpPr>
          <a:xfrm>
            <a:off x="1034643" y="994459"/>
            <a:ext cx="6870700" cy="5524500"/>
            <a:chOff x="2660650" y="1142006"/>
            <a:chExt cx="6870700" cy="55245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56AC9A-5008-7F75-7EAA-E94620D3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0650" y="1142006"/>
              <a:ext cx="6870700" cy="55245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4278B8-2EA1-516F-1894-3E6403E924D2}"/>
                </a:ext>
              </a:extLst>
            </p:cNvPr>
            <p:cNvSpPr/>
            <p:nvPr/>
          </p:nvSpPr>
          <p:spPr>
            <a:xfrm>
              <a:off x="2782605" y="1142006"/>
              <a:ext cx="749096" cy="62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69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00D38B-5CF0-D0AC-C8BD-7D6889AD920F}"/>
              </a:ext>
            </a:extLst>
          </p:cNvPr>
          <p:cNvGrpSpPr/>
          <p:nvPr/>
        </p:nvGrpSpPr>
        <p:grpSpPr>
          <a:xfrm>
            <a:off x="812801" y="1247269"/>
            <a:ext cx="8635999" cy="4899531"/>
            <a:chOff x="195126" y="610718"/>
            <a:chExt cx="10722256" cy="63730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95F96B-1D26-7867-8AB2-578FB583FD9B}"/>
                </a:ext>
              </a:extLst>
            </p:cNvPr>
            <p:cNvSpPr/>
            <p:nvPr/>
          </p:nvSpPr>
          <p:spPr>
            <a:xfrm>
              <a:off x="195126" y="610718"/>
              <a:ext cx="10722256" cy="63730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69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C1F5E4-0E68-F8D4-5468-72581240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5178" y="662339"/>
              <a:ext cx="5869407" cy="58258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B88432-6516-8ECD-1CFD-7FC2D236C6C2}"/>
                </a:ext>
              </a:extLst>
            </p:cNvPr>
            <p:cNvSpPr txBox="1"/>
            <p:nvPr/>
          </p:nvSpPr>
          <p:spPr>
            <a:xfrm>
              <a:off x="2972695" y="6574695"/>
              <a:ext cx="6364515" cy="355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69"/>
              <a:r>
                <a:rPr lang="en-US" sz="1400" dirty="0">
                  <a:solidFill>
                    <a:srgbClr val="000000"/>
                  </a:solidFill>
                  <a:hlinkClick r:id="rId6"/>
                </a:rPr>
                <a:t>http://cdn.statcdn.com/Infographic/images/normal/25040.jpeg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C832F10-9B47-1A1A-E23F-0093DA6E8945}"/>
              </a:ext>
            </a:extLst>
          </p:cNvPr>
          <p:cNvSpPr/>
          <p:nvPr/>
        </p:nvSpPr>
        <p:spPr>
          <a:xfrm>
            <a:off x="0" y="-21096"/>
            <a:ext cx="12192000" cy="1011696"/>
          </a:xfrm>
          <a:prstGeom prst="rect">
            <a:avLst/>
          </a:prstGeom>
          <a:solidFill>
            <a:srgbClr val="46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51931-B209-FD9C-A1E9-08F068B6EB64}"/>
              </a:ext>
            </a:extLst>
          </p:cNvPr>
          <p:cNvSpPr txBox="1"/>
          <p:nvPr/>
        </p:nvSpPr>
        <p:spPr>
          <a:xfrm>
            <a:off x="349296" y="121643"/>
            <a:ext cx="11493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crisis</a:t>
            </a:r>
            <a:endParaRPr lang="en-US" sz="320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7F6292-1C28-C02E-F4C4-01561A428F20}"/>
              </a:ext>
            </a:extLst>
          </p:cNvPr>
          <p:cNvSpPr txBox="1"/>
          <p:nvPr/>
        </p:nvSpPr>
        <p:spPr>
          <a:xfrm>
            <a:off x="6795276" y="1019223"/>
            <a:ext cx="53967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Humans and their animals as % of animal mass on earth: </a:t>
            </a:r>
          </a:p>
          <a:p>
            <a:r>
              <a:rPr lang="en-US" sz="2400" b="1" dirty="0"/>
              <a:t>10,000 years ago: 0.1%                                                                      	         Now: 96%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9BF66-A0BD-4BB9-C84C-9CF911881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12" y="1075122"/>
            <a:ext cx="6291222" cy="55321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3D6751-9C03-3AC5-3DC4-84E243BE0EAC}"/>
              </a:ext>
            </a:extLst>
          </p:cNvPr>
          <p:cNvSpPr/>
          <p:nvPr/>
        </p:nvSpPr>
        <p:spPr>
          <a:xfrm>
            <a:off x="0" y="-21096"/>
            <a:ext cx="12192000" cy="1011696"/>
          </a:xfrm>
          <a:prstGeom prst="rect">
            <a:avLst/>
          </a:prstGeom>
          <a:solidFill>
            <a:srgbClr val="46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727AC-1744-2294-E1C4-B66D70618255}"/>
              </a:ext>
            </a:extLst>
          </p:cNvPr>
          <p:cNvSpPr txBox="1"/>
          <p:nvPr/>
        </p:nvSpPr>
        <p:spPr>
          <a:xfrm>
            <a:off x="349296" y="82366"/>
            <a:ext cx="11493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collapse</a:t>
            </a:r>
            <a:endParaRPr lang="en-US" sz="320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5BB3F-8213-4E0F-46A7-432F7A9AD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59" y="1355107"/>
            <a:ext cx="7375676" cy="4574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50D5F-5EEF-4E46-733C-7FC53DAE0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259" y="1099163"/>
            <a:ext cx="7894826" cy="54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EDF00F-4410-DD4A-911B-45C0D5DD2546}"/>
              </a:ext>
            </a:extLst>
          </p:cNvPr>
          <p:cNvSpPr/>
          <p:nvPr/>
        </p:nvSpPr>
        <p:spPr>
          <a:xfrm>
            <a:off x="0" y="0"/>
            <a:ext cx="12192000" cy="7001956"/>
          </a:xfrm>
          <a:prstGeom prst="rect">
            <a:avLst/>
          </a:prstGeom>
          <a:solidFill>
            <a:srgbClr val="461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25E5E-3232-4804-9DD0-7C00E48F850F}"/>
              </a:ext>
            </a:extLst>
          </p:cNvPr>
          <p:cNvSpPr txBox="1"/>
          <p:nvPr/>
        </p:nvSpPr>
        <p:spPr>
          <a:xfrm>
            <a:off x="1779814" y="971371"/>
            <a:ext cx="9063715" cy="10878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7040"/>
              </a:lnSpc>
            </a:pPr>
            <a:r>
              <a:rPr lang="en-US" sz="4000" spc="-8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objective of the economy is long-term wellbeing for all (sustainability)….</a:t>
            </a:r>
          </a:p>
          <a:p>
            <a:pPr>
              <a:lnSpc>
                <a:spcPts val="7040"/>
              </a:lnSpc>
            </a:pPr>
            <a:endParaRPr lang="en-US" sz="4400" spc="-8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7000"/>
              </a:lnSpc>
            </a:pPr>
            <a:endParaRPr lang="en-US" sz="4400" spc="-8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9A029-C3D1-650A-8030-4BD72F4A9237}"/>
              </a:ext>
            </a:extLst>
          </p:cNvPr>
          <p:cNvSpPr txBox="1"/>
          <p:nvPr/>
        </p:nvSpPr>
        <p:spPr>
          <a:xfrm>
            <a:off x="1779814" y="3640545"/>
            <a:ext cx="8058149" cy="1780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4000" spc="-8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WE GO SO WRONG AND HOW DO WE FIX IT…FAST?</a:t>
            </a:r>
          </a:p>
        </p:txBody>
      </p:sp>
    </p:spTree>
    <p:extLst>
      <p:ext uri="{BB962C8B-B14F-4D97-AF65-F5344CB8AC3E}">
        <p14:creationId xmlns:p14="http://schemas.microsoft.com/office/powerpoint/2010/main" val="376754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0E9A50-154E-ACCE-9472-3A88FEE48131}"/>
              </a:ext>
            </a:extLst>
          </p:cNvPr>
          <p:cNvSpPr/>
          <p:nvPr/>
        </p:nvSpPr>
        <p:spPr>
          <a:xfrm>
            <a:off x="-1" y="0"/>
            <a:ext cx="12192001" cy="1064670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4AECA7-8C1A-FD43-A5EA-D495814A35E3}"/>
              </a:ext>
            </a:extLst>
          </p:cNvPr>
          <p:cNvSpPr/>
          <p:nvPr/>
        </p:nvSpPr>
        <p:spPr bwMode="auto">
          <a:xfrm>
            <a:off x="402176" y="2643902"/>
            <a:ext cx="10271079" cy="259469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b="1" dirty="0">
                <a:solidFill>
                  <a:srgbClr val="461C4C"/>
                </a:solidFill>
              </a:rPr>
              <a:t>culture is the result of routine decisions: </a:t>
            </a:r>
          </a:p>
          <a:p>
            <a:pPr marL="457200" indent="-457200">
              <a:buAutoNum type="arabicParenR"/>
            </a:pPr>
            <a:r>
              <a:rPr lang="en-GB" sz="2400" i="1" dirty="0">
                <a:solidFill>
                  <a:srgbClr val="461C4C"/>
                </a:solidFill>
              </a:rPr>
              <a:t>worldviews</a:t>
            </a:r>
            <a:r>
              <a:rPr lang="en-GB" sz="2400" dirty="0">
                <a:solidFill>
                  <a:srgbClr val="461C4C"/>
                </a:solidFill>
              </a:rPr>
              <a:t> (assumptions/beliefs about the world) </a:t>
            </a:r>
          </a:p>
          <a:p>
            <a:pPr marL="457200" indent="-457200">
              <a:buAutoNum type="arabicParenR"/>
            </a:pPr>
            <a:r>
              <a:rPr lang="en-GB" sz="2400" dirty="0">
                <a:solidFill>
                  <a:srgbClr val="461C4C"/>
                </a:solidFill>
              </a:rPr>
              <a:t>developed over time into ways of thinking, feeling and acting (</a:t>
            </a:r>
            <a:r>
              <a:rPr lang="en-GB" sz="2400" i="1" dirty="0">
                <a:solidFill>
                  <a:srgbClr val="461C4C"/>
                </a:solidFill>
              </a:rPr>
              <a:t>cultural software</a:t>
            </a:r>
            <a:r>
              <a:rPr lang="en-GB" sz="2400" dirty="0">
                <a:solidFill>
                  <a:srgbClr val="461C4C"/>
                </a:solidFill>
              </a:rPr>
              <a:t>) that optimise the success of decision-making regarding problems commonly faced in context. </a:t>
            </a:r>
          </a:p>
          <a:p>
            <a:pPr marL="457200" indent="-457200">
              <a:buAutoNum type="arabicParenR"/>
            </a:pPr>
            <a:r>
              <a:rPr lang="en-GB" sz="2400" dirty="0">
                <a:solidFill>
                  <a:srgbClr val="461C4C"/>
                </a:solidFill>
              </a:rPr>
              <a:t>cultural software is manifested in, and reinforced by, material reality (</a:t>
            </a:r>
            <a:r>
              <a:rPr lang="en-GB" sz="2400" i="1" dirty="0">
                <a:solidFill>
                  <a:srgbClr val="461C4C"/>
                </a:solidFill>
              </a:rPr>
              <a:t>cultural hardware</a:t>
            </a:r>
            <a:r>
              <a:rPr lang="en-GB" sz="2400" dirty="0">
                <a:solidFill>
                  <a:srgbClr val="461C4C"/>
                </a:solidFill>
              </a:rPr>
              <a:t>) - structures, processes, artefacts etc. </a:t>
            </a:r>
            <a:r>
              <a:rPr lang="en-GB" sz="2000" dirty="0">
                <a:solidFill>
                  <a:srgbClr val="461C4C"/>
                </a:solidFill>
              </a:rPr>
              <a:t>(Hurth, Unleashing Culture, 2023)</a:t>
            </a:r>
            <a:endParaRPr lang="en-GB" sz="2400" dirty="0">
              <a:solidFill>
                <a:srgbClr val="461C4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7FE98-702B-004B-B0F8-E01EA4691DE5}"/>
              </a:ext>
            </a:extLst>
          </p:cNvPr>
          <p:cNvSpPr/>
          <p:nvPr/>
        </p:nvSpPr>
        <p:spPr>
          <a:xfrm>
            <a:off x="1537570" y="1200601"/>
            <a:ext cx="10014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2881" eaLnBrk="0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GB" sz="2400" b="1" dirty="0">
                <a:solidFill>
                  <a:srgbClr val="461C4C"/>
                </a:solidFill>
              </a:rPr>
              <a:t>organisations make organised decisions:  “</a:t>
            </a:r>
            <a:r>
              <a:rPr lang="en-GB" sz="2400" dirty="0">
                <a:solidFill>
                  <a:srgbClr val="461C4C"/>
                </a:solidFill>
              </a:rPr>
              <a:t>person or group of people that has its own functions with responsibilities, authorities and relationships to achieve its objectives” </a:t>
            </a:r>
            <a:r>
              <a:rPr lang="en-GB" sz="2000" dirty="0">
                <a:solidFill>
                  <a:srgbClr val="461C4C"/>
                </a:solidFill>
              </a:rPr>
              <a:t>(ISO 37301:2021. Modified)</a:t>
            </a:r>
            <a:endParaRPr lang="en-GB" sz="2133" dirty="0">
              <a:solidFill>
                <a:srgbClr val="461C4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090ED-25E7-0144-87BA-6B02D826963B}"/>
              </a:ext>
            </a:extLst>
          </p:cNvPr>
          <p:cNvSpPr/>
          <p:nvPr/>
        </p:nvSpPr>
        <p:spPr>
          <a:xfrm>
            <a:off x="3065355" y="5523892"/>
            <a:ext cx="8832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2881" eaLnBrk="0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GB" sz="2400" b="1" dirty="0">
                <a:solidFill>
                  <a:srgbClr val="461C4C"/>
                </a:solidFill>
              </a:rPr>
              <a:t>governance structures routine decisions: “</a:t>
            </a:r>
            <a:r>
              <a:rPr lang="en-GB" sz="2400" dirty="0">
                <a:solidFill>
                  <a:srgbClr val="461C4C"/>
                </a:solidFill>
              </a:rPr>
              <a:t>human-based system by which an organization is directed,  overseen and held accountable for achieving its defined purpose” </a:t>
            </a:r>
            <a:r>
              <a:rPr lang="en-GB" sz="2000" dirty="0">
                <a:solidFill>
                  <a:srgbClr val="461C4C"/>
                </a:solidFill>
              </a:rPr>
              <a:t>(ISO37000:2021)</a:t>
            </a:r>
            <a:endParaRPr lang="en-GB" sz="2400" dirty="0">
              <a:solidFill>
                <a:srgbClr val="461C4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B956F-9045-3C95-4348-EA362F9CCF27}"/>
              </a:ext>
            </a:extLst>
          </p:cNvPr>
          <p:cNvSpPr/>
          <p:nvPr/>
        </p:nvSpPr>
        <p:spPr>
          <a:xfrm>
            <a:off x="1548859" y="1209068"/>
            <a:ext cx="10271079" cy="117931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461C4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58483-D1C3-746B-0FDB-944E7F82430E}"/>
              </a:ext>
            </a:extLst>
          </p:cNvPr>
          <p:cNvSpPr/>
          <p:nvPr/>
        </p:nvSpPr>
        <p:spPr>
          <a:xfrm>
            <a:off x="2938700" y="5459704"/>
            <a:ext cx="8881238" cy="126451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461C4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92B753-C507-D1CF-EABB-DF35C8DA61FB}"/>
              </a:ext>
            </a:extLst>
          </p:cNvPr>
          <p:cNvSpPr txBox="1"/>
          <p:nvPr/>
        </p:nvSpPr>
        <p:spPr>
          <a:xfrm>
            <a:off x="6115277" y="1362099"/>
            <a:ext cx="1894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GB" sz="1200" dirty="0">
              <a:solidFill>
                <a:srgbClr val="461C4C"/>
              </a:solidFill>
            </a:endParaRPr>
          </a:p>
          <a:p>
            <a:pPr algn="just"/>
            <a:endParaRPr lang="en-GB" sz="1200" dirty="0">
              <a:solidFill>
                <a:srgbClr val="461C4C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F22FD37-F9FC-9170-3B68-5F66DE4D8A61}"/>
              </a:ext>
            </a:extLst>
          </p:cNvPr>
          <p:cNvSpPr txBox="1">
            <a:spLocks/>
          </p:cNvSpPr>
          <p:nvPr/>
        </p:nvSpPr>
        <p:spPr>
          <a:xfrm>
            <a:off x="402176" y="237397"/>
            <a:ext cx="8712968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decision-making = culture = governance</a:t>
            </a:r>
          </a:p>
        </p:txBody>
      </p:sp>
    </p:spTree>
    <p:extLst>
      <p:ext uri="{BB962C8B-B14F-4D97-AF65-F5344CB8AC3E}">
        <p14:creationId xmlns:p14="http://schemas.microsoft.com/office/powerpoint/2010/main" val="22794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094270" y="164792"/>
            <a:ext cx="558346" cy="711269"/>
          </a:xfrm>
          <a:custGeom>
            <a:avLst/>
            <a:gdLst/>
            <a:ahLst/>
            <a:cxnLst/>
            <a:rect l="l" t="t" r="r" b="b"/>
            <a:pathLst>
              <a:path w="837519" h="1066903">
                <a:moveTo>
                  <a:pt x="0" y="0"/>
                </a:moveTo>
                <a:lnTo>
                  <a:pt x="837520" y="0"/>
                </a:lnTo>
                <a:lnTo>
                  <a:pt x="837520" y="1066904"/>
                </a:lnTo>
                <a:lnTo>
                  <a:pt x="0" y="1066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93413" y="0"/>
            <a:ext cx="1347787" cy="876061"/>
          </a:xfrm>
          <a:custGeom>
            <a:avLst/>
            <a:gdLst/>
            <a:ahLst/>
            <a:cxnLst/>
            <a:rect l="l" t="t" r="r" b="b"/>
            <a:pathLst>
              <a:path w="2021680" h="1314092">
                <a:moveTo>
                  <a:pt x="0" y="0"/>
                </a:moveTo>
                <a:lnTo>
                  <a:pt x="2021680" y="0"/>
                </a:lnTo>
                <a:lnTo>
                  <a:pt x="2021680" y="1314092"/>
                </a:lnTo>
                <a:lnTo>
                  <a:pt x="0" y="1314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FAF947-71A4-5D5E-DEF4-78FA760726F3}"/>
              </a:ext>
            </a:extLst>
          </p:cNvPr>
          <p:cNvSpPr/>
          <p:nvPr/>
        </p:nvSpPr>
        <p:spPr>
          <a:xfrm>
            <a:off x="1079203" y="4815240"/>
            <a:ext cx="6095999" cy="192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871257-60E6-409D-F504-9EBCCB034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6"/>
          <a:stretch/>
        </p:blipFill>
        <p:spPr>
          <a:xfrm>
            <a:off x="203200" y="1102811"/>
            <a:ext cx="6221905" cy="2947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1E4A4-464E-C779-5D14-C424B49E6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94" y="4349058"/>
            <a:ext cx="2432911" cy="1893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155E5-072B-06E8-C961-F9EC257CE1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98"/>
          <a:stretch/>
        </p:blipFill>
        <p:spPr>
          <a:xfrm>
            <a:off x="3178104" y="4349058"/>
            <a:ext cx="2990993" cy="14745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CD1D73-C6DD-AABE-D559-FFB7B75833B2}"/>
              </a:ext>
            </a:extLst>
          </p:cNvPr>
          <p:cNvSpPr/>
          <p:nvPr/>
        </p:nvSpPr>
        <p:spPr>
          <a:xfrm>
            <a:off x="3092373" y="6290793"/>
            <a:ext cx="2372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www.wsj.com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/articles/international-standard-setter-wades-into-corporate-governance-debate-11632322569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10B87C-76BF-6B25-5D26-FCF7704A5BD2}"/>
              </a:ext>
            </a:extLst>
          </p:cNvPr>
          <p:cNvSpPr/>
          <p:nvPr/>
        </p:nvSpPr>
        <p:spPr>
          <a:xfrm>
            <a:off x="601259" y="6392779"/>
            <a:ext cx="2279915" cy="31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n-US" sz="7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committee.iso.org</a:t>
            </a:r>
            <a:r>
              <a:rPr lang="en-US" sz="7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/ISO_37000_Governance_published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24146-1D29-E3F6-1973-782784A37270}"/>
              </a:ext>
            </a:extLst>
          </p:cNvPr>
          <p:cNvSpPr/>
          <p:nvPr/>
        </p:nvSpPr>
        <p:spPr>
          <a:xfrm>
            <a:off x="7518400" y="1898085"/>
            <a:ext cx="4368160" cy="369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1650"/>
            </a:pPr>
            <a:r>
              <a:rPr lang="en-US" sz="2400" b="1" dirty="0">
                <a:solidFill>
                  <a:srgbClr val="461C4C"/>
                </a:solidFill>
              </a:rPr>
              <a:t>ISO 37000 key facts:</a:t>
            </a:r>
          </a:p>
          <a:p>
            <a:pPr>
              <a:lnSpc>
                <a:spcPct val="90000"/>
              </a:lnSpc>
              <a:buClr>
                <a:schemeClr val="lt1"/>
              </a:buClr>
              <a:buSzPts val="1650"/>
            </a:pPr>
            <a:endParaRPr lang="en-US" sz="2133" b="1" dirty="0">
              <a:solidFill>
                <a:srgbClr val="461C4C"/>
              </a:solidFill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650"/>
            </a:pPr>
            <a:r>
              <a:rPr lang="en-US" sz="2133" b="1" dirty="0">
                <a:solidFill>
                  <a:srgbClr val="461C4C"/>
                </a:solidFill>
              </a:rPr>
              <a:t>Scoping: </a:t>
            </a:r>
            <a:r>
              <a:rPr lang="en-US" sz="2133" dirty="0">
                <a:solidFill>
                  <a:srgbClr val="461C4C"/>
                </a:solidFill>
              </a:rPr>
              <a:t>2016-2017</a:t>
            </a:r>
          </a:p>
          <a:p>
            <a:pPr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50"/>
            </a:pPr>
            <a:r>
              <a:rPr lang="en-US" sz="2133" b="1" dirty="0">
                <a:solidFill>
                  <a:srgbClr val="461C4C"/>
                </a:solidFill>
              </a:rPr>
              <a:t>Development:</a:t>
            </a:r>
            <a:r>
              <a:rPr lang="en-US" sz="2133" dirty="0">
                <a:solidFill>
                  <a:srgbClr val="461C4C"/>
                </a:solidFill>
              </a:rPr>
              <a:t> 2017-2021</a:t>
            </a:r>
          </a:p>
          <a:p>
            <a:pPr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50"/>
            </a:pPr>
            <a:r>
              <a:rPr lang="en-US" sz="2133" b="1" dirty="0">
                <a:solidFill>
                  <a:srgbClr val="461C4C"/>
                </a:solidFill>
              </a:rPr>
              <a:t>Countries involved: </a:t>
            </a:r>
            <a:r>
              <a:rPr lang="en-US" sz="2133" dirty="0">
                <a:solidFill>
                  <a:srgbClr val="461C4C"/>
                </a:solidFill>
              </a:rPr>
              <a:t>77</a:t>
            </a:r>
          </a:p>
          <a:p>
            <a:pPr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50"/>
            </a:pPr>
            <a:r>
              <a:rPr lang="en-US" sz="2133" b="1" dirty="0">
                <a:solidFill>
                  <a:srgbClr val="461C4C"/>
                </a:solidFill>
              </a:rPr>
              <a:t>Liaisons involved: </a:t>
            </a:r>
            <a:r>
              <a:rPr lang="en-US" sz="2133" dirty="0">
                <a:solidFill>
                  <a:srgbClr val="461C4C"/>
                </a:solidFill>
              </a:rPr>
              <a:t>24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50"/>
            </a:pPr>
            <a:r>
              <a:rPr lang="en-US" sz="2133" b="1" dirty="0">
                <a:solidFill>
                  <a:srgbClr val="461C4C"/>
                </a:solidFill>
              </a:rPr>
              <a:t>Comments resolved: </a:t>
            </a:r>
            <a:r>
              <a:rPr lang="en-US" sz="2133" dirty="0">
                <a:solidFill>
                  <a:srgbClr val="461C4C"/>
                </a:solidFill>
              </a:rPr>
              <a:t>1,500 unique comments resolved by WG1</a:t>
            </a:r>
          </a:p>
          <a:p>
            <a:pPr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650"/>
            </a:pPr>
            <a:r>
              <a:rPr lang="en-US" sz="2133" b="1" dirty="0">
                <a:solidFill>
                  <a:srgbClr val="461C4C"/>
                </a:solidFill>
              </a:rPr>
              <a:t>Approval: </a:t>
            </a:r>
            <a:r>
              <a:rPr lang="en-US" sz="2133" dirty="0">
                <a:solidFill>
                  <a:srgbClr val="461C4C"/>
                </a:solidFill>
              </a:rPr>
              <a:t>100% approval and all 164 ISO member countries had the opportunity to vote.</a:t>
            </a:r>
          </a:p>
        </p:txBody>
      </p:sp>
      <p:pic>
        <p:nvPicPr>
          <p:cNvPr id="6" name="Picture 2" descr="Quality Management System Software | QMS Software for ISO standards">
            <a:extLst>
              <a:ext uri="{FF2B5EF4-FFF2-40B4-BE49-F238E27FC236}">
                <a16:creationId xmlns:a16="http://schemas.microsoft.com/office/drawing/2014/main" id="{D6BF7C91-52E3-ADF7-7771-7F11BDC6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514" y="1102811"/>
            <a:ext cx="1491526" cy="149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1BB1F2-6BDD-912C-E4E7-5DE0B8DDCD02}"/>
              </a:ext>
            </a:extLst>
          </p:cNvPr>
          <p:cNvSpPr/>
          <p:nvPr/>
        </p:nvSpPr>
        <p:spPr>
          <a:xfrm>
            <a:off x="0" y="0"/>
            <a:ext cx="12192000" cy="95039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E252259-2B1F-F616-5E14-4A11AB0615A4}"/>
              </a:ext>
            </a:extLst>
          </p:cNvPr>
          <p:cNvSpPr txBox="1"/>
          <p:nvPr/>
        </p:nvSpPr>
        <p:spPr>
          <a:xfrm>
            <a:off x="94458" y="286707"/>
            <a:ext cx="836861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35"/>
              </a:lnSpc>
            </a:pPr>
            <a:r>
              <a:rPr lang="en-US" sz="2800" dirty="0">
                <a:solidFill>
                  <a:srgbClr val="CEF964"/>
                </a:solidFill>
                <a:latin typeface="Open Sans Bold"/>
              </a:rPr>
              <a:t>ISO 37000: setting the standard for governance</a:t>
            </a:r>
          </a:p>
        </p:txBody>
      </p:sp>
    </p:spTree>
    <p:extLst>
      <p:ext uri="{BB962C8B-B14F-4D97-AF65-F5344CB8AC3E}">
        <p14:creationId xmlns:p14="http://schemas.microsoft.com/office/powerpoint/2010/main" val="277077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8DCCAF2-9BA5-1857-9AA8-15F0EA0C09C2}"/>
              </a:ext>
            </a:extLst>
          </p:cNvPr>
          <p:cNvSpPr/>
          <p:nvPr/>
        </p:nvSpPr>
        <p:spPr>
          <a:xfrm>
            <a:off x="-1" y="0"/>
            <a:ext cx="12192001" cy="931554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3DCAD9-1111-CB4B-B750-9AFE5487BB19}"/>
              </a:ext>
            </a:extLst>
          </p:cNvPr>
          <p:cNvSpPr/>
          <p:nvPr/>
        </p:nvSpPr>
        <p:spPr>
          <a:xfrm>
            <a:off x="1427352" y="2242832"/>
            <a:ext cx="11207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b="1" dirty="0">
              <a:solidFill>
                <a:srgbClr val="461C4C"/>
              </a:solidFill>
            </a:endParaRPr>
          </a:p>
          <a:p>
            <a:endParaRPr lang="en-GB" sz="3200" b="1" dirty="0">
              <a:solidFill>
                <a:srgbClr val="461C4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17667-2D05-E7FD-6C6B-C2CF73532BF6}"/>
              </a:ext>
            </a:extLst>
          </p:cNvPr>
          <p:cNvSpPr txBox="1">
            <a:spLocks/>
          </p:cNvSpPr>
          <p:nvPr/>
        </p:nvSpPr>
        <p:spPr>
          <a:xfrm>
            <a:off x="403331" y="176286"/>
            <a:ext cx="8712968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decision-making = culture = governance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9D5A7AB-CB81-75EF-FCF5-2E400795E73D}"/>
              </a:ext>
            </a:extLst>
          </p:cNvPr>
          <p:cNvSpPr/>
          <p:nvPr/>
        </p:nvSpPr>
        <p:spPr>
          <a:xfrm>
            <a:off x="1427352" y="2242832"/>
            <a:ext cx="11207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b="1" dirty="0">
              <a:solidFill>
                <a:srgbClr val="461C4C"/>
              </a:solidFill>
            </a:endParaRPr>
          </a:p>
          <a:p>
            <a:endParaRPr lang="en-GB" sz="3200" b="1" dirty="0">
              <a:solidFill>
                <a:srgbClr val="461C4C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E07799-8C77-2790-696B-3685201D1C3B}"/>
              </a:ext>
            </a:extLst>
          </p:cNvPr>
          <p:cNvSpPr/>
          <p:nvPr/>
        </p:nvSpPr>
        <p:spPr>
          <a:xfrm>
            <a:off x="1124488" y="2016442"/>
            <a:ext cx="278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461C4C"/>
                </a:solidFill>
              </a:rPr>
              <a:t>optimising goal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2BFCBA8-0E6E-C6D8-2B8C-A070B6515B20}"/>
              </a:ext>
            </a:extLst>
          </p:cNvPr>
          <p:cNvSpPr/>
          <p:nvPr/>
        </p:nvSpPr>
        <p:spPr>
          <a:xfrm>
            <a:off x="1568767" y="5785288"/>
            <a:ext cx="2131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461C4C"/>
                </a:solidFill>
              </a:rPr>
              <a:t>parameters</a:t>
            </a:r>
          </a:p>
        </p:txBody>
      </p:sp>
      <p:sp>
        <p:nvSpPr>
          <p:cNvPr id="61" name="4-point Star 60">
            <a:extLst>
              <a:ext uri="{FF2B5EF4-FFF2-40B4-BE49-F238E27FC236}">
                <a16:creationId xmlns:a16="http://schemas.microsoft.com/office/drawing/2014/main" id="{B3F7EB1D-9C66-9ABC-6502-788AD5DAC3EB}"/>
              </a:ext>
            </a:extLst>
          </p:cNvPr>
          <p:cNvSpPr/>
          <p:nvPr/>
        </p:nvSpPr>
        <p:spPr>
          <a:xfrm>
            <a:off x="2150316" y="1172441"/>
            <a:ext cx="914400" cy="914400"/>
          </a:xfrm>
          <a:prstGeom prst="star4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1C4C"/>
              </a:solidFill>
            </a:endParaRPr>
          </a:p>
        </p:txBody>
      </p:sp>
      <p:sp>
        <p:nvSpPr>
          <p:cNvPr id="62" name="Teardrop 61">
            <a:extLst>
              <a:ext uri="{FF2B5EF4-FFF2-40B4-BE49-F238E27FC236}">
                <a16:creationId xmlns:a16="http://schemas.microsoft.com/office/drawing/2014/main" id="{806B8A37-43FF-C463-8483-02FDF4A00793}"/>
              </a:ext>
            </a:extLst>
          </p:cNvPr>
          <p:cNvSpPr/>
          <p:nvPr/>
        </p:nvSpPr>
        <p:spPr>
          <a:xfrm rot="19012862">
            <a:off x="1165443" y="2928784"/>
            <a:ext cx="2775395" cy="2724954"/>
          </a:xfrm>
          <a:prstGeom prst="teardrop">
            <a:avLst>
              <a:gd name="adj" fmla="val 84860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1C4C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6ABADC-1A38-B6A2-B8B5-9F5B560E1011}"/>
              </a:ext>
            </a:extLst>
          </p:cNvPr>
          <p:cNvSpPr/>
          <p:nvPr/>
        </p:nvSpPr>
        <p:spPr>
          <a:xfrm rot="16200000">
            <a:off x="3278522" y="4228845"/>
            <a:ext cx="2131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461C4C"/>
                </a:solidFill>
              </a:rPr>
              <a:t>parameters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A39C38D-7D35-9283-69A5-D0D10927D6B4}"/>
              </a:ext>
            </a:extLst>
          </p:cNvPr>
          <p:cNvSpPr/>
          <p:nvPr/>
        </p:nvSpPr>
        <p:spPr>
          <a:xfrm rot="5400000">
            <a:off x="-266364" y="4211367"/>
            <a:ext cx="2131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461C4C"/>
                </a:solidFill>
              </a:rPr>
              <a:t>parameters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6AEEEC1-3FED-16D8-55C1-83DE1497DC25}"/>
              </a:ext>
            </a:extLst>
          </p:cNvPr>
          <p:cNvSpPr/>
          <p:nvPr/>
        </p:nvSpPr>
        <p:spPr>
          <a:xfrm>
            <a:off x="1931273" y="3526831"/>
            <a:ext cx="13524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>
                <a:solidFill>
                  <a:srgbClr val="461C4C"/>
                </a:solidFill>
              </a:rPr>
              <a:t>=</a:t>
            </a:r>
          </a:p>
          <a:p>
            <a:pPr algn="ctr"/>
            <a:r>
              <a:rPr lang="en-GB" sz="2000" dirty="0">
                <a:solidFill>
                  <a:srgbClr val="461C4C"/>
                </a:solidFill>
              </a:rPr>
              <a:t>investment</a:t>
            </a:r>
          </a:p>
          <a:p>
            <a:pPr algn="ctr"/>
            <a:r>
              <a:rPr lang="en-GB" sz="2000" dirty="0">
                <a:solidFill>
                  <a:srgbClr val="461C4C"/>
                </a:solidFill>
              </a:rPr>
              <a:t>=</a:t>
            </a:r>
          </a:p>
          <a:p>
            <a:pPr algn="ctr"/>
            <a:r>
              <a:rPr lang="en-GB" sz="2000" dirty="0">
                <a:solidFill>
                  <a:srgbClr val="461C4C"/>
                </a:solidFill>
              </a:rPr>
              <a:t>action</a:t>
            </a:r>
          </a:p>
          <a:p>
            <a:pPr algn="ctr"/>
            <a:r>
              <a:rPr lang="en-GB" sz="2000" dirty="0">
                <a:solidFill>
                  <a:srgbClr val="461C4C"/>
                </a:solidFill>
              </a:rPr>
              <a:t>=</a:t>
            </a:r>
          </a:p>
          <a:p>
            <a:pPr algn="ctr"/>
            <a:r>
              <a:rPr lang="en-GB" sz="2000" dirty="0">
                <a:solidFill>
                  <a:srgbClr val="461C4C"/>
                </a:solidFill>
              </a:rPr>
              <a:t>impact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5C4D08-CDE1-1352-C76A-51831B4C69EC}"/>
              </a:ext>
            </a:extLst>
          </p:cNvPr>
          <p:cNvSpPr txBox="1"/>
          <p:nvPr/>
        </p:nvSpPr>
        <p:spPr>
          <a:xfrm>
            <a:off x="4773650" y="1758908"/>
            <a:ext cx="38018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61C4C"/>
                </a:solidFill>
              </a:rPr>
              <a:t>what is being optimised/ innovated for based on assumptions about value and the world (worldviews)</a:t>
            </a:r>
            <a:endParaRPr lang="en-US" dirty="0">
              <a:solidFill>
                <a:srgbClr val="461C4C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657149-F206-F0D6-45A0-8F3EC2D4351D}"/>
              </a:ext>
            </a:extLst>
          </p:cNvPr>
          <p:cNvSpPr txBox="1"/>
          <p:nvPr/>
        </p:nvSpPr>
        <p:spPr>
          <a:xfrm>
            <a:off x="4863308" y="5320515"/>
            <a:ext cx="3593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61C4C"/>
                </a:solidFill>
              </a:rPr>
              <a:t>constraints that you have on decisions, imposed and based on assumptions about value and the world (worldviews)</a:t>
            </a:r>
            <a:endParaRPr lang="en-US" dirty="0">
              <a:solidFill>
                <a:srgbClr val="461C4C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E036C4-CCDD-16B4-D57B-9A1DA92F5C80}"/>
              </a:ext>
            </a:extLst>
          </p:cNvPr>
          <p:cNvSpPr txBox="1"/>
          <p:nvPr/>
        </p:nvSpPr>
        <p:spPr>
          <a:xfrm>
            <a:off x="4759815" y="2719391"/>
            <a:ext cx="3058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61C4C"/>
                </a:solidFill>
              </a:rPr>
              <a:t>how the goal is achieved within the chosen and non-chosen parameters</a:t>
            </a:r>
            <a:endParaRPr lang="en-US" dirty="0">
              <a:solidFill>
                <a:srgbClr val="461C4C"/>
              </a:solidFill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7E30681-A685-6E0A-A0A2-06F61C1985A4}"/>
              </a:ext>
            </a:extLst>
          </p:cNvPr>
          <p:cNvCxnSpPr>
            <a:cxnSpLocks/>
          </p:cNvCxnSpPr>
          <p:nvPr/>
        </p:nvCxnSpPr>
        <p:spPr>
          <a:xfrm>
            <a:off x="3997971" y="2311098"/>
            <a:ext cx="607103" cy="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2A03E2C-582A-05DC-F12A-7A1381D7BB87}"/>
              </a:ext>
            </a:extLst>
          </p:cNvPr>
          <p:cNvCxnSpPr>
            <a:cxnSpLocks/>
          </p:cNvCxnSpPr>
          <p:nvPr/>
        </p:nvCxnSpPr>
        <p:spPr>
          <a:xfrm flipV="1">
            <a:off x="3569107" y="3207581"/>
            <a:ext cx="1084606" cy="20566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E62BC06-CB34-6803-FF83-AA99D86B9F5F}"/>
              </a:ext>
            </a:extLst>
          </p:cNvPr>
          <p:cNvCxnSpPr>
            <a:cxnSpLocks/>
          </p:cNvCxnSpPr>
          <p:nvPr/>
        </p:nvCxnSpPr>
        <p:spPr>
          <a:xfrm>
            <a:off x="3838352" y="6077674"/>
            <a:ext cx="798202" cy="1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ABA39DC-C3D4-3612-CD96-9B0809532985}"/>
              </a:ext>
            </a:extLst>
          </p:cNvPr>
          <p:cNvSpPr txBox="1"/>
          <p:nvPr/>
        </p:nvSpPr>
        <p:spPr>
          <a:xfrm>
            <a:off x="1044793" y="3000706"/>
            <a:ext cx="3058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461C4C"/>
                </a:solidFill>
              </a:rPr>
              <a:t>strategy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B003A5B-759D-40AF-8690-9AB0488AAF3B}"/>
              </a:ext>
            </a:extLst>
          </p:cNvPr>
          <p:cNvSpPr txBox="1"/>
          <p:nvPr/>
        </p:nvSpPr>
        <p:spPr>
          <a:xfrm>
            <a:off x="9144859" y="1494427"/>
            <a:ext cx="28418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61C4C"/>
                </a:solidFill>
              </a:rPr>
              <a:t>DEFINITION: </a:t>
            </a:r>
          </a:p>
          <a:p>
            <a:r>
              <a:rPr lang="en-GB" dirty="0">
                <a:solidFill>
                  <a:srgbClr val="461C4C"/>
                </a:solidFill>
              </a:rPr>
              <a:t>governance of organizations</a:t>
            </a:r>
          </a:p>
          <a:p>
            <a:endParaRPr lang="en-GB" dirty="0">
              <a:solidFill>
                <a:srgbClr val="461C4C"/>
              </a:solidFill>
            </a:endParaRPr>
          </a:p>
          <a:p>
            <a:r>
              <a:rPr lang="en-GB" i="1" dirty="0">
                <a:solidFill>
                  <a:srgbClr val="461C4C"/>
                </a:solidFill>
              </a:rPr>
              <a:t>human-based system by which an organization is</a:t>
            </a:r>
          </a:p>
          <a:p>
            <a:endParaRPr lang="en-GB" i="1" dirty="0">
              <a:solidFill>
                <a:srgbClr val="461C4C"/>
              </a:solidFill>
            </a:endParaRPr>
          </a:p>
          <a:p>
            <a:r>
              <a:rPr lang="en-GB" b="1" i="1" dirty="0">
                <a:solidFill>
                  <a:srgbClr val="461C4C"/>
                </a:solidFill>
              </a:rPr>
              <a:t>directed, </a:t>
            </a:r>
          </a:p>
          <a:p>
            <a:endParaRPr lang="en-GB" b="1" i="1" dirty="0">
              <a:solidFill>
                <a:srgbClr val="461C4C"/>
              </a:solidFill>
            </a:endParaRPr>
          </a:p>
          <a:p>
            <a:r>
              <a:rPr lang="en-GB" b="1" i="1" dirty="0">
                <a:solidFill>
                  <a:srgbClr val="461C4C"/>
                </a:solidFill>
              </a:rPr>
              <a:t>overseen </a:t>
            </a:r>
            <a:r>
              <a:rPr lang="en-GB" i="1" dirty="0">
                <a:solidFill>
                  <a:srgbClr val="461C4C"/>
                </a:solidFill>
              </a:rPr>
              <a:t>and </a:t>
            </a:r>
          </a:p>
          <a:p>
            <a:endParaRPr lang="en-GB" i="1" dirty="0">
              <a:solidFill>
                <a:srgbClr val="461C4C"/>
              </a:solidFill>
            </a:endParaRPr>
          </a:p>
          <a:p>
            <a:r>
              <a:rPr lang="en-GB" b="1" i="1" dirty="0">
                <a:solidFill>
                  <a:srgbClr val="461C4C"/>
                </a:solidFill>
              </a:rPr>
              <a:t>held accountable </a:t>
            </a:r>
          </a:p>
          <a:p>
            <a:endParaRPr lang="en-GB" i="1" dirty="0">
              <a:solidFill>
                <a:srgbClr val="461C4C"/>
              </a:solidFill>
            </a:endParaRPr>
          </a:p>
          <a:p>
            <a:r>
              <a:rPr lang="en-GB" i="1" dirty="0">
                <a:solidFill>
                  <a:srgbClr val="461C4C"/>
                </a:solidFill>
              </a:rPr>
              <a:t>for achieving its defined purpose</a:t>
            </a:r>
          </a:p>
          <a:p>
            <a:endParaRPr lang="en-GB" i="1" dirty="0">
              <a:solidFill>
                <a:srgbClr val="461C4C"/>
              </a:solidFill>
            </a:endParaRPr>
          </a:p>
          <a:p>
            <a:r>
              <a:rPr lang="en-GB" dirty="0">
                <a:solidFill>
                  <a:srgbClr val="461C4C"/>
                </a:solidFill>
              </a:rPr>
              <a:t>(ISO37000:2021)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F82935F-AA1A-51EF-456C-7416C23289EA}"/>
              </a:ext>
            </a:extLst>
          </p:cNvPr>
          <p:cNvSpPr/>
          <p:nvPr/>
        </p:nvSpPr>
        <p:spPr bwMode="auto">
          <a:xfrm>
            <a:off x="8980504" y="1388036"/>
            <a:ext cx="2966484" cy="4844715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98425" indent="-98425"/>
            <a:endParaRPr lang="en-GB" sz="1200" dirty="0">
              <a:solidFill>
                <a:srgbClr val="461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5E2219-2DB1-5F72-45EB-D79EA908FAC4}"/>
              </a:ext>
            </a:extLst>
          </p:cNvPr>
          <p:cNvSpPr txBox="1"/>
          <p:nvPr/>
        </p:nvSpPr>
        <p:spPr>
          <a:xfrm>
            <a:off x="1248265" y="1574800"/>
            <a:ext cx="9398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rgbClr val="CEF964"/>
                </a:solidFill>
              </a:rPr>
              <a:t>HOW AND WHY </a:t>
            </a:r>
          </a:p>
          <a:p>
            <a:pPr algn="ctr"/>
            <a:r>
              <a:rPr lang="en-US" sz="3600" b="1" dirty="0">
                <a:solidFill>
                  <a:srgbClr val="CEF964"/>
                </a:solidFill>
              </a:rPr>
              <a:t>BUSINESS-AS-USUAL GOVERNANCE </a:t>
            </a:r>
          </a:p>
          <a:p>
            <a:pPr algn="ctr"/>
            <a:r>
              <a:rPr lang="en-US" sz="3600" b="1" dirty="0">
                <a:solidFill>
                  <a:srgbClr val="CEF964"/>
                </a:solidFill>
              </a:rPr>
              <a:t>IS LOCKING IN DECISIONS THAT ENSURE UNSUSTAINABILITY</a:t>
            </a:r>
            <a:endParaRPr lang="en-US" sz="3600" dirty="0">
              <a:solidFill>
                <a:srgbClr val="CEF96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3D2666-1222-7D48-A256-1F69994DE7BD}"/>
              </a:ext>
            </a:extLst>
          </p:cNvPr>
          <p:cNvSpPr/>
          <p:nvPr/>
        </p:nvSpPr>
        <p:spPr>
          <a:xfrm>
            <a:off x="13354" y="0"/>
            <a:ext cx="12192000" cy="799280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F4103-52E3-1F4D-8395-202D01907BBA}"/>
              </a:ext>
            </a:extLst>
          </p:cNvPr>
          <p:cNvSpPr/>
          <p:nvPr/>
        </p:nvSpPr>
        <p:spPr>
          <a:xfrm>
            <a:off x="158169" y="107252"/>
            <a:ext cx="10847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LOGIC 1: Business-as-Usual/CSR. Driving unsustainability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B36F1-9481-20CA-439E-76215E6CB2EF}"/>
              </a:ext>
            </a:extLst>
          </p:cNvPr>
          <p:cNvSpPr txBox="1"/>
          <p:nvPr/>
        </p:nvSpPr>
        <p:spPr>
          <a:xfrm rot="19957831">
            <a:off x="6268193" y="1454778"/>
            <a:ext cx="1749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a typeface="Times New Roman" panose="02020603050405020304" pitchFamily="18" charset="0"/>
              </a:rPr>
              <a:t>OFF LIMITS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54F66-3221-6A94-1BA7-2572F5D677D8}"/>
              </a:ext>
            </a:extLst>
          </p:cNvPr>
          <p:cNvSpPr txBox="1"/>
          <p:nvPr/>
        </p:nvSpPr>
        <p:spPr>
          <a:xfrm rot="20001527">
            <a:off x="8435937" y="5144162"/>
            <a:ext cx="1575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a typeface="Times New Roman" panose="02020603050405020304" pitchFamily="18" charset="0"/>
              </a:rPr>
              <a:t>NOT COSTED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796106-FE57-7764-0ABA-470FA16F84D9}"/>
              </a:ext>
            </a:extLst>
          </p:cNvPr>
          <p:cNvSpPr/>
          <p:nvPr/>
        </p:nvSpPr>
        <p:spPr>
          <a:xfrm>
            <a:off x="325505" y="3157849"/>
            <a:ext cx="2136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optimising goal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11E6F-F5CE-9B36-C0B5-E8048327DDA3}"/>
              </a:ext>
            </a:extLst>
          </p:cNvPr>
          <p:cNvSpPr/>
          <p:nvPr/>
        </p:nvSpPr>
        <p:spPr>
          <a:xfrm>
            <a:off x="547049" y="4751745"/>
            <a:ext cx="1647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DCCEA-EE55-E07A-D24D-C2DD223903A5}"/>
              </a:ext>
            </a:extLst>
          </p:cNvPr>
          <p:cNvSpPr txBox="1"/>
          <p:nvPr/>
        </p:nvSpPr>
        <p:spPr>
          <a:xfrm>
            <a:off x="-351549" y="3856795"/>
            <a:ext cx="34222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 </a:t>
            </a:r>
          </a:p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(business case)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ACFA71-23B2-054F-73E4-291C0877D072}"/>
              </a:ext>
            </a:extLst>
          </p:cNvPr>
          <p:cNvCxnSpPr>
            <a:cxnSpLocks/>
          </p:cNvCxnSpPr>
          <p:nvPr/>
        </p:nvCxnSpPr>
        <p:spPr>
          <a:xfrm>
            <a:off x="2652201" y="3458365"/>
            <a:ext cx="1477672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12524D-434E-1F23-EFDA-A21A7D1F4138}"/>
              </a:ext>
            </a:extLst>
          </p:cNvPr>
          <p:cNvCxnSpPr>
            <a:cxnSpLocks/>
          </p:cNvCxnSpPr>
          <p:nvPr/>
        </p:nvCxnSpPr>
        <p:spPr>
          <a:xfrm>
            <a:off x="2348688" y="4953057"/>
            <a:ext cx="900234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439C047-EE73-0CBE-43FA-A8854E23CE22}"/>
              </a:ext>
            </a:extLst>
          </p:cNvPr>
          <p:cNvCxnSpPr>
            <a:cxnSpLocks/>
          </p:cNvCxnSpPr>
          <p:nvPr/>
        </p:nvCxnSpPr>
        <p:spPr>
          <a:xfrm>
            <a:off x="1319744" y="4567942"/>
            <a:ext cx="0" cy="295229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698750-E499-1F56-CA0F-E0F7420FBFC0}"/>
              </a:ext>
            </a:extLst>
          </p:cNvPr>
          <p:cNvCxnSpPr>
            <a:cxnSpLocks/>
          </p:cNvCxnSpPr>
          <p:nvPr/>
        </p:nvCxnSpPr>
        <p:spPr>
          <a:xfrm>
            <a:off x="1332456" y="3557770"/>
            <a:ext cx="0" cy="307986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0CFC54-CF00-3597-7D75-E59972090737}"/>
              </a:ext>
            </a:extLst>
          </p:cNvPr>
          <p:cNvCxnSpPr>
            <a:cxnSpLocks/>
          </p:cNvCxnSpPr>
          <p:nvPr/>
        </p:nvCxnSpPr>
        <p:spPr>
          <a:xfrm flipH="1" flipV="1">
            <a:off x="5736092" y="2169546"/>
            <a:ext cx="213980" cy="2392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B214413-4646-9D3E-D75D-4D782176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904" y="6491108"/>
            <a:ext cx="643991" cy="32771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578D0F-8E9E-3E0D-ED37-E148317820D7}"/>
              </a:ext>
            </a:extLst>
          </p:cNvPr>
          <p:cNvCxnSpPr>
            <a:cxnSpLocks/>
          </p:cNvCxnSpPr>
          <p:nvPr/>
        </p:nvCxnSpPr>
        <p:spPr>
          <a:xfrm flipH="1" flipV="1">
            <a:off x="7589671" y="3355198"/>
            <a:ext cx="987482" cy="161514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D07A7F-859E-A394-8EC4-0C4346E14CE5}"/>
              </a:ext>
            </a:extLst>
          </p:cNvPr>
          <p:cNvCxnSpPr>
            <a:cxnSpLocks/>
          </p:cNvCxnSpPr>
          <p:nvPr/>
        </p:nvCxnSpPr>
        <p:spPr>
          <a:xfrm flipH="1">
            <a:off x="8058870" y="4110207"/>
            <a:ext cx="85488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57E3532-3DA4-DC1A-D290-97C2C68252F4}"/>
              </a:ext>
            </a:extLst>
          </p:cNvPr>
          <p:cNvSpPr/>
          <p:nvPr/>
        </p:nvSpPr>
        <p:spPr>
          <a:xfrm>
            <a:off x="8567486" y="3633221"/>
            <a:ext cx="2403745" cy="47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00B050"/>
              </a:solidFill>
            </a:endParaRP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LOGIC 1: 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SHORT-TERM 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SELF INTEREST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2A067F74-B8F7-2AE0-A9D3-B8E142C66FCB}"/>
              </a:ext>
            </a:extLst>
          </p:cNvPr>
          <p:cNvSpPr/>
          <p:nvPr/>
        </p:nvSpPr>
        <p:spPr>
          <a:xfrm>
            <a:off x="2652201" y="1269134"/>
            <a:ext cx="6179048" cy="5093501"/>
          </a:xfrm>
          <a:prstGeom prst="triangle">
            <a:avLst/>
          </a:prstGeom>
          <a:solidFill>
            <a:srgbClr val="E6E4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18F24E39-FBFD-A891-135B-AE17967A5C74}"/>
              </a:ext>
            </a:extLst>
          </p:cNvPr>
          <p:cNvSpPr/>
          <p:nvPr/>
        </p:nvSpPr>
        <p:spPr>
          <a:xfrm>
            <a:off x="3486895" y="1248216"/>
            <a:ext cx="4505791" cy="3748073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FCCE7440-EBC5-5F25-DB23-8D32C35CCAC4}"/>
              </a:ext>
            </a:extLst>
          </p:cNvPr>
          <p:cNvSpPr/>
          <p:nvPr/>
        </p:nvSpPr>
        <p:spPr>
          <a:xfrm>
            <a:off x="4449999" y="1222058"/>
            <a:ext cx="2579133" cy="2206942"/>
          </a:xfrm>
          <a:prstGeom prst="triangle">
            <a:avLst/>
          </a:prstGeom>
          <a:solidFill>
            <a:srgbClr val="19408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2F8775-0BF7-6DC6-62DF-2E33D44974B8}"/>
              </a:ext>
            </a:extLst>
          </p:cNvPr>
          <p:cNvSpPr/>
          <p:nvPr/>
        </p:nvSpPr>
        <p:spPr>
          <a:xfrm>
            <a:off x="4737615" y="2410085"/>
            <a:ext cx="2003899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bg1"/>
                </a:solidFill>
              </a:rPr>
              <a:t>ULTIMATE GOAL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long-term wellbeing of all people and planet (sustainability)</a:t>
            </a:r>
          </a:p>
        </p:txBody>
      </p:sp>
      <p:sp>
        <p:nvSpPr>
          <p:cNvPr id="33" name="Curved Right Arrow 32">
            <a:extLst>
              <a:ext uri="{FF2B5EF4-FFF2-40B4-BE49-F238E27FC236}">
                <a16:creationId xmlns:a16="http://schemas.microsoft.com/office/drawing/2014/main" id="{264D9CB1-E077-BC0E-776B-B7E65858E648}"/>
              </a:ext>
            </a:extLst>
          </p:cNvPr>
          <p:cNvSpPr/>
          <p:nvPr/>
        </p:nvSpPr>
        <p:spPr>
          <a:xfrm flipH="1" flipV="1">
            <a:off x="5883416" y="4077961"/>
            <a:ext cx="375029" cy="275894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Curved Right Arrow 33">
            <a:extLst>
              <a:ext uri="{FF2B5EF4-FFF2-40B4-BE49-F238E27FC236}">
                <a16:creationId xmlns:a16="http://schemas.microsoft.com/office/drawing/2014/main" id="{741626D7-91B2-081C-81CA-F40B6BC1E8BC}"/>
              </a:ext>
            </a:extLst>
          </p:cNvPr>
          <p:cNvSpPr/>
          <p:nvPr/>
        </p:nvSpPr>
        <p:spPr>
          <a:xfrm>
            <a:off x="5224717" y="4113942"/>
            <a:ext cx="394138" cy="262634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F7DA22-C52C-08A5-2780-77FDF3B4170F}"/>
              </a:ext>
            </a:extLst>
          </p:cNvPr>
          <p:cNvSpPr/>
          <p:nvPr/>
        </p:nvSpPr>
        <p:spPr>
          <a:xfrm>
            <a:off x="4487521" y="5133261"/>
            <a:ext cx="251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194084"/>
                </a:solidFill>
              </a:rPr>
              <a:t>natural, human &amp; social capital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D0EB06B-A790-0131-424B-7651D16FE6BD}"/>
              </a:ext>
            </a:extLst>
          </p:cNvPr>
          <p:cNvSpPr/>
          <p:nvPr/>
        </p:nvSpPr>
        <p:spPr>
          <a:xfrm>
            <a:off x="4198719" y="6007656"/>
            <a:ext cx="307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FOUNDATIONAL PARAMETERS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A021945-8649-92A2-3920-425DC22E5456}"/>
              </a:ext>
            </a:extLst>
          </p:cNvPr>
          <p:cNvCxnSpPr>
            <a:cxnSpLocks/>
          </p:cNvCxnSpPr>
          <p:nvPr/>
        </p:nvCxnSpPr>
        <p:spPr>
          <a:xfrm flipV="1">
            <a:off x="5244044" y="5410282"/>
            <a:ext cx="197069" cy="249223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D2F45CB-778F-E2C5-31EA-94CAE4411254}"/>
              </a:ext>
            </a:extLst>
          </p:cNvPr>
          <p:cNvCxnSpPr>
            <a:cxnSpLocks/>
          </p:cNvCxnSpPr>
          <p:nvPr/>
        </p:nvCxnSpPr>
        <p:spPr>
          <a:xfrm flipV="1">
            <a:off x="5740057" y="4901862"/>
            <a:ext cx="0" cy="231776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AB7560F-C081-59C9-2E65-5DC8E101B8AE}"/>
              </a:ext>
            </a:extLst>
          </p:cNvPr>
          <p:cNvSpPr/>
          <p:nvPr/>
        </p:nvSpPr>
        <p:spPr>
          <a:xfrm>
            <a:off x="3784244" y="5449252"/>
            <a:ext cx="3917817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194084"/>
                </a:solidFill>
              </a:rPr>
              <a:t>environmental and social systems</a:t>
            </a:r>
          </a:p>
          <a:p>
            <a:pPr algn="ctr"/>
            <a:endParaRPr lang="en-GB" sz="1400" dirty="0">
              <a:solidFill>
                <a:srgbClr val="194084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4CDFBBA-9E47-5362-0465-D3D360AF3ABC}"/>
              </a:ext>
            </a:extLst>
          </p:cNvPr>
          <p:cNvCxnSpPr>
            <a:cxnSpLocks/>
          </p:cNvCxnSpPr>
          <p:nvPr/>
        </p:nvCxnSpPr>
        <p:spPr>
          <a:xfrm flipH="1" flipV="1">
            <a:off x="7016087" y="5255024"/>
            <a:ext cx="409496" cy="122511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1567C9C-8DAC-CE1A-29B2-160A19AD7874}"/>
              </a:ext>
            </a:extLst>
          </p:cNvPr>
          <p:cNvSpPr/>
          <p:nvPr/>
        </p:nvSpPr>
        <p:spPr>
          <a:xfrm>
            <a:off x="7028566" y="5335495"/>
            <a:ext cx="11725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solidFill>
                  <a:srgbClr val="194084"/>
                </a:solidFill>
              </a:rPr>
              <a:t>stakeholders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17DC0A8-C0D8-D8F0-435D-9FEEC3E4D4AA}"/>
              </a:ext>
            </a:extLst>
          </p:cNvPr>
          <p:cNvCxnSpPr>
            <a:cxnSpLocks/>
          </p:cNvCxnSpPr>
          <p:nvPr/>
        </p:nvCxnSpPr>
        <p:spPr>
          <a:xfrm flipH="1">
            <a:off x="7060096" y="5693257"/>
            <a:ext cx="361689" cy="116394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494D40F-2C6A-B928-E3E6-4BE5AD18ABF3}"/>
              </a:ext>
            </a:extLst>
          </p:cNvPr>
          <p:cNvCxnSpPr>
            <a:cxnSpLocks/>
          </p:cNvCxnSpPr>
          <p:nvPr/>
        </p:nvCxnSpPr>
        <p:spPr>
          <a:xfrm flipH="1" flipV="1">
            <a:off x="6045971" y="5393548"/>
            <a:ext cx="213980" cy="239236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A764BF7-CF56-1C0F-ABEF-0FBDCF4FF488}"/>
              </a:ext>
            </a:extLst>
          </p:cNvPr>
          <p:cNvCxnSpPr>
            <a:cxnSpLocks/>
          </p:cNvCxnSpPr>
          <p:nvPr/>
        </p:nvCxnSpPr>
        <p:spPr>
          <a:xfrm flipV="1">
            <a:off x="5741546" y="3291677"/>
            <a:ext cx="0" cy="2317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1E4D857-0564-703C-A39D-FB75002DE5CD}"/>
              </a:ext>
            </a:extLst>
          </p:cNvPr>
          <p:cNvSpPr txBox="1"/>
          <p:nvPr/>
        </p:nvSpPr>
        <p:spPr>
          <a:xfrm rot="3538848">
            <a:off x="4728740" y="4031242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BUSINESS-AS-USUAL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3A3502-B58D-A323-2CC8-E4D7E5A81964}"/>
              </a:ext>
            </a:extLst>
          </p:cNvPr>
          <p:cNvSpPr/>
          <p:nvPr/>
        </p:nvSpPr>
        <p:spPr>
          <a:xfrm>
            <a:off x="4312858" y="4352460"/>
            <a:ext cx="2860587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FINANCIAL CAPITAL </a:t>
            </a:r>
          </a:p>
          <a:p>
            <a:pPr algn="ctr"/>
            <a:r>
              <a:rPr lang="en-GB" sz="1700" dirty="0">
                <a:solidFill>
                  <a:srgbClr val="194084"/>
                </a:solidFill>
              </a:rPr>
              <a:t>as the core parameter</a:t>
            </a:r>
          </a:p>
          <a:p>
            <a:pPr algn="ctr"/>
            <a:endParaRPr lang="en-GB" dirty="0">
              <a:solidFill>
                <a:srgbClr val="194084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41053A-C0EF-A472-E56C-8F173AB11753}"/>
              </a:ext>
            </a:extLst>
          </p:cNvPr>
          <p:cNvSpPr/>
          <p:nvPr/>
        </p:nvSpPr>
        <p:spPr>
          <a:xfrm>
            <a:off x="4425117" y="3304002"/>
            <a:ext cx="2725985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FINANCIAL CAPITAL </a:t>
            </a:r>
          </a:p>
          <a:p>
            <a:pPr algn="ctr"/>
            <a:r>
              <a:rPr lang="en-GB" sz="1700" dirty="0">
                <a:solidFill>
                  <a:srgbClr val="194084"/>
                </a:solidFill>
              </a:rPr>
              <a:t>as the core objective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B802A5-B3B1-8203-6797-FCE5D11B90E8}"/>
              </a:ext>
            </a:extLst>
          </p:cNvPr>
          <p:cNvCxnSpPr>
            <a:cxnSpLocks/>
          </p:cNvCxnSpPr>
          <p:nvPr/>
        </p:nvCxnSpPr>
        <p:spPr>
          <a:xfrm>
            <a:off x="3933661" y="4194691"/>
            <a:ext cx="3585683" cy="36150"/>
          </a:xfrm>
          <a:prstGeom prst="line">
            <a:avLst/>
          </a:prstGeom>
          <a:ln>
            <a:solidFill>
              <a:srgbClr val="1940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riangle 49">
            <a:extLst>
              <a:ext uri="{FF2B5EF4-FFF2-40B4-BE49-F238E27FC236}">
                <a16:creationId xmlns:a16="http://schemas.microsoft.com/office/drawing/2014/main" id="{3682A896-9E23-6459-2C14-9A8B7598E671}"/>
              </a:ext>
            </a:extLst>
          </p:cNvPr>
          <p:cNvSpPr/>
          <p:nvPr/>
        </p:nvSpPr>
        <p:spPr>
          <a:xfrm>
            <a:off x="10734040" y="1108770"/>
            <a:ext cx="1226902" cy="105639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34C4AF8E-5743-F036-296E-73CA0782459D}"/>
              </a:ext>
            </a:extLst>
          </p:cNvPr>
          <p:cNvSpPr/>
          <p:nvPr/>
        </p:nvSpPr>
        <p:spPr>
          <a:xfrm>
            <a:off x="10918879" y="1064525"/>
            <a:ext cx="849545" cy="77601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16390C89-AFDF-9F45-0411-45F4C52CDCCF}"/>
              </a:ext>
            </a:extLst>
          </p:cNvPr>
          <p:cNvSpPr/>
          <p:nvPr/>
        </p:nvSpPr>
        <p:spPr>
          <a:xfrm>
            <a:off x="11096978" y="1048852"/>
            <a:ext cx="485422" cy="46166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29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4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456919D-0F97-68E3-789D-467FA04ABD63}"/>
              </a:ext>
            </a:extLst>
          </p:cNvPr>
          <p:cNvSpPr txBox="1"/>
          <p:nvPr/>
        </p:nvSpPr>
        <p:spPr>
          <a:xfrm>
            <a:off x="1307202" y="3468676"/>
            <a:ext cx="11348539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69"/>
            <a:r>
              <a:rPr lang="en-GB" sz="1867" dirty="0">
                <a:solidFill>
                  <a:srgbClr val="333333"/>
                </a:solidFill>
              </a:rPr>
              <a:t>Of 1,694 companies which had positive EBITDA in 2018, if the cost of environmental damage was counted”</a:t>
            </a:r>
          </a:p>
          <a:p>
            <a:pPr defTabSz="914469"/>
            <a:endParaRPr lang="en-GB" sz="1867" dirty="0">
              <a:solidFill>
                <a:srgbClr val="333333"/>
              </a:solidFill>
            </a:endParaRPr>
          </a:p>
          <a:p>
            <a:pPr defTabSz="914469"/>
            <a:r>
              <a:rPr lang="en-GB" sz="1867" dirty="0">
                <a:solidFill>
                  <a:srgbClr val="333333"/>
                </a:solidFill>
              </a:rPr>
              <a:t>     -&gt; </a:t>
            </a:r>
            <a:r>
              <a:rPr lang="en-GB" sz="1867" b="1" dirty="0">
                <a:solidFill>
                  <a:srgbClr val="333333"/>
                </a:solidFill>
              </a:rPr>
              <a:t>15% would see their profit more than wiped out</a:t>
            </a:r>
            <a:endParaRPr lang="en-GB" sz="1867" dirty="0">
              <a:solidFill>
                <a:srgbClr val="333333"/>
              </a:solidFill>
            </a:endParaRPr>
          </a:p>
          <a:p>
            <a:pPr defTabSz="914469"/>
            <a:endParaRPr lang="en-GB" sz="1867" dirty="0">
              <a:solidFill>
                <a:srgbClr val="333333"/>
              </a:solidFill>
            </a:endParaRPr>
          </a:p>
          <a:p>
            <a:pPr defTabSz="914469"/>
            <a:r>
              <a:rPr lang="en-GB" sz="1867" dirty="0">
                <a:solidFill>
                  <a:srgbClr val="333333"/>
                </a:solidFill>
              </a:rPr>
              <a:t>     -&gt; </a:t>
            </a:r>
            <a:r>
              <a:rPr lang="en-GB" sz="1867" b="1" dirty="0">
                <a:solidFill>
                  <a:srgbClr val="333333"/>
                </a:solidFill>
              </a:rPr>
              <a:t>32% would see their EBITDA reduced by 25% or more</a:t>
            </a:r>
          </a:p>
          <a:p>
            <a:pPr defTabSz="914469"/>
            <a:endParaRPr lang="en-GB" sz="1867" b="1" dirty="0">
              <a:solidFill>
                <a:srgbClr val="333333"/>
              </a:solidFill>
            </a:endParaRPr>
          </a:p>
          <a:p>
            <a:pPr defTabSz="914469"/>
            <a:endParaRPr lang="en-US" sz="1867" b="1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BBF724-B14B-66C0-7406-908AC723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276" y="1841112"/>
            <a:ext cx="2805749" cy="9092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0A259FB-9FA3-5023-66CE-745E1914ED0D}"/>
              </a:ext>
            </a:extLst>
          </p:cNvPr>
          <p:cNvSpPr txBox="1"/>
          <p:nvPr/>
        </p:nvSpPr>
        <p:spPr>
          <a:xfrm>
            <a:off x="10194060" y="2328536"/>
            <a:ext cx="999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69"/>
            <a:r>
              <a:rPr lang="en-GB" b="1" dirty="0">
                <a:solidFill>
                  <a:srgbClr val="333333"/>
                </a:solidFill>
              </a:rPr>
              <a:t>    &amp;</a:t>
            </a:r>
          </a:p>
          <a:p>
            <a:pPr defTabSz="914469"/>
            <a:r>
              <a:rPr lang="en-GB" b="1" dirty="0">
                <a:solidFill>
                  <a:srgbClr val="333333"/>
                </a:solidFill>
              </a:rPr>
              <a:t>profit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CBDB02-895B-364E-BEB6-27302E9DD522}"/>
              </a:ext>
            </a:extLst>
          </p:cNvPr>
          <p:cNvSpPr txBox="1"/>
          <p:nvPr/>
        </p:nvSpPr>
        <p:spPr>
          <a:xfrm>
            <a:off x="3257188" y="6134674"/>
            <a:ext cx="6024544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69"/>
            <a:r>
              <a:rPr lang="en-US" sz="1333" dirty="0">
                <a:solidFill>
                  <a:srgbClr val="000000"/>
                </a:solidFill>
                <a:hlinkClick r:id="rId4"/>
              </a:rPr>
              <a:t>https://hbr.org/2020/09/how-to-measure-a-companys-real-impact</a:t>
            </a:r>
            <a:r>
              <a:rPr lang="en-US" sz="1333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351010-2939-CD4A-69F1-9BD89DCDB41C}"/>
              </a:ext>
            </a:extLst>
          </p:cNvPr>
          <p:cNvSpPr/>
          <p:nvPr/>
        </p:nvSpPr>
        <p:spPr>
          <a:xfrm>
            <a:off x="395787" y="1665027"/>
            <a:ext cx="11348539" cy="432634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6F0040D-AAA6-4043-024B-9D10A9C99BAC}"/>
              </a:ext>
            </a:extLst>
          </p:cNvPr>
          <p:cNvSpPr/>
          <p:nvPr/>
        </p:nvSpPr>
        <p:spPr>
          <a:xfrm>
            <a:off x="1" y="-32047"/>
            <a:ext cx="12191997" cy="978729"/>
          </a:xfrm>
          <a:custGeom>
            <a:avLst/>
            <a:gdLst/>
            <a:ahLst/>
            <a:cxnLst/>
            <a:rect l="l" t="t" r="r" b="b"/>
            <a:pathLst>
              <a:path w="4816592" h="406400">
                <a:moveTo>
                  <a:pt x="0" y="0"/>
                </a:moveTo>
                <a:lnTo>
                  <a:pt x="4816592" y="0"/>
                </a:lnTo>
                <a:lnTo>
                  <a:pt x="4816592" y="406400"/>
                </a:lnTo>
                <a:lnTo>
                  <a:pt x="0" y="406400"/>
                </a:lnTo>
                <a:close/>
              </a:path>
            </a:pathLst>
          </a:custGeom>
          <a:solidFill>
            <a:srgbClr val="461C4C"/>
          </a:solid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1B07D1-619E-7F17-A641-4A14F37EEBA6}"/>
              </a:ext>
            </a:extLst>
          </p:cNvPr>
          <p:cNvSpPr txBox="1"/>
          <p:nvPr/>
        </p:nvSpPr>
        <p:spPr>
          <a:xfrm>
            <a:off x="141800" y="136608"/>
            <a:ext cx="11387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‘asset stripping’ is the norm:</a:t>
            </a:r>
            <a:endParaRPr lang="en-US" sz="3200" dirty="0">
              <a:solidFill>
                <a:srgbClr val="CDF864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D627A-D422-17BC-51B0-5CC6128B8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37" y="1841111"/>
            <a:ext cx="3036888" cy="11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6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5E2219-2DB1-5F72-45EB-D79EA908FAC4}"/>
              </a:ext>
            </a:extLst>
          </p:cNvPr>
          <p:cNvSpPr txBox="1"/>
          <p:nvPr/>
        </p:nvSpPr>
        <p:spPr>
          <a:xfrm>
            <a:off x="1248265" y="2090189"/>
            <a:ext cx="939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EF964"/>
                </a:solidFill>
              </a:rPr>
              <a:t>LOGIC 2 – Enlightened Self-Interest/ </a:t>
            </a:r>
          </a:p>
          <a:p>
            <a:pPr algn="ctr"/>
            <a:r>
              <a:rPr lang="en-US" sz="3600" dirty="0">
                <a:solidFill>
                  <a:srgbClr val="CEF964"/>
                </a:solidFill>
              </a:rPr>
              <a:t>Long-Term Profit </a:t>
            </a:r>
            <a:r>
              <a:rPr lang="en-US" sz="3600" dirty="0" err="1">
                <a:solidFill>
                  <a:srgbClr val="CEF964"/>
                </a:solidFill>
              </a:rPr>
              <a:t>Maximisation</a:t>
            </a:r>
            <a:endParaRPr lang="en-US" sz="3600" dirty="0">
              <a:solidFill>
                <a:srgbClr val="CEF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2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ld eagle flying PNG Image - PurePNG | Free transparent CC0 PNG Image ...">
            <a:extLst>
              <a:ext uri="{FF2B5EF4-FFF2-40B4-BE49-F238E27FC236}">
                <a16:creationId xmlns:a16="http://schemas.microsoft.com/office/drawing/2014/main" id="{DEC031B1-18FB-819D-0950-7C460E8B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90" y="553429"/>
            <a:ext cx="8677469" cy="363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0F44EF-0B16-AFA7-FBFF-6599519F5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7276" y="3789609"/>
            <a:ext cx="47371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88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3D2666-1222-7D48-A256-1F69994DE7BD}"/>
              </a:ext>
            </a:extLst>
          </p:cNvPr>
          <p:cNvSpPr/>
          <p:nvPr/>
        </p:nvSpPr>
        <p:spPr>
          <a:xfrm>
            <a:off x="1" y="0"/>
            <a:ext cx="12192000" cy="799280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F4103-52E3-1F4D-8395-202D01907BBA}"/>
              </a:ext>
            </a:extLst>
          </p:cNvPr>
          <p:cNvSpPr/>
          <p:nvPr/>
        </p:nvSpPr>
        <p:spPr>
          <a:xfrm>
            <a:off x="166544" y="63574"/>
            <a:ext cx="11097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LOGIC 2: Business-as-Usual/ Enlightened Self-interest: ‘do no harm’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645281-222C-061C-2D3D-25954ED5E75A}"/>
              </a:ext>
            </a:extLst>
          </p:cNvPr>
          <p:cNvSpPr/>
          <p:nvPr/>
        </p:nvSpPr>
        <p:spPr>
          <a:xfrm>
            <a:off x="255158" y="2942553"/>
            <a:ext cx="2136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optimising goal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A4A646-597E-99E5-F1F3-9E5D193D9C51}"/>
              </a:ext>
            </a:extLst>
          </p:cNvPr>
          <p:cNvSpPr/>
          <p:nvPr/>
        </p:nvSpPr>
        <p:spPr>
          <a:xfrm>
            <a:off x="490750" y="5654680"/>
            <a:ext cx="1647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94A5B-542F-0FE8-0274-8702D4FBC76C}"/>
              </a:ext>
            </a:extLst>
          </p:cNvPr>
          <p:cNvSpPr txBox="1"/>
          <p:nvPr/>
        </p:nvSpPr>
        <p:spPr>
          <a:xfrm>
            <a:off x="-163200" y="3525373"/>
            <a:ext cx="295572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</a:t>
            </a:r>
          </a:p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(business case)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D824C6-CA4E-5572-ADB4-C10C75ADC8A4}"/>
              </a:ext>
            </a:extLst>
          </p:cNvPr>
          <p:cNvCxnSpPr>
            <a:cxnSpLocks/>
          </p:cNvCxnSpPr>
          <p:nvPr/>
        </p:nvCxnSpPr>
        <p:spPr>
          <a:xfrm>
            <a:off x="2714531" y="3232058"/>
            <a:ext cx="1477672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FE7654-2780-20A1-C089-D03F808AF74A}"/>
              </a:ext>
            </a:extLst>
          </p:cNvPr>
          <p:cNvCxnSpPr>
            <a:cxnSpLocks/>
          </p:cNvCxnSpPr>
          <p:nvPr/>
        </p:nvCxnSpPr>
        <p:spPr>
          <a:xfrm>
            <a:off x="2687108" y="5934170"/>
            <a:ext cx="445023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7C42AF-1D79-5B35-F13E-BCBE17EB4440}"/>
              </a:ext>
            </a:extLst>
          </p:cNvPr>
          <p:cNvCxnSpPr>
            <a:cxnSpLocks/>
          </p:cNvCxnSpPr>
          <p:nvPr/>
        </p:nvCxnSpPr>
        <p:spPr>
          <a:xfrm>
            <a:off x="1289094" y="4165206"/>
            <a:ext cx="0" cy="258307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D70C57-5C0C-0416-B56D-C898FCEF2E41}"/>
              </a:ext>
            </a:extLst>
          </p:cNvPr>
          <p:cNvCxnSpPr>
            <a:cxnSpLocks/>
          </p:cNvCxnSpPr>
          <p:nvPr/>
        </p:nvCxnSpPr>
        <p:spPr>
          <a:xfrm flipH="1" flipV="1">
            <a:off x="6353836" y="1913932"/>
            <a:ext cx="213980" cy="2392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2D9116-35A9-BDFE-DF15-4D9A9BA6C19A}"/>
              </a:ext>
            </a:extLst>
          </p:cNvPr>
          <p:cNvCxnSpPr>
            <a:cxnSpLocks/>
          </p:cNvCxnSpPr>
          <p:nvPr/>
        </p:nvCxnSpPr>
        <p:spPr>
          <a:xfrm flipH="1" flipV="1">
            <a:off x="8207415" y="3099584"/>
            <a:ext cx="987482" cy="161514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A311C5-1996-02D3-D62E-4522DA5FF991}"/>
              </a:ext>
            </a:extLst>
          </p:cNvPr>
          <p:cNvCxnSpPr>
            <a:cxnSpLocks/>
          </p:cNvCxnSpPr>
          <p:nvPr/>
        </p:nvCxnSpPr>
        <p:spPr>
          <a:xfrm flipH="1">
            <a:off x="8676614" y="3854593"/>
            <a:ext cx="85488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A2C4C-AB72-7A2F-97E2-AABE6EC14665}"/>
              </a:ext>
            </a:extLst>
          </p:cNvPr>
          <p:cNvSpPr/>
          <p:nvPr/>
        </p:nvSpPr>
        <p:spPr>
          <a:xfrm>
            <a:off x="9185230" y="3377607"/>
            <a:ext cx="2403745" cy="47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00B050"/>
              </a:solidFill>
            </a:endParaRP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LOGIC 1: 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SHORT-TERM 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SELF INTEREST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623B7F75-B50A-9966-AEF0-E9A1FEAC737E}"/>
              </a:ext>
            </a:extLst>
          </p:cNvPr>
          <p:cNvSpPr/>
          <p:nvPr/>
        </p:nvSpPr>
        <p:spPr>
          <a:xfrm>
            <a:off x="3269945" y="1013520"/>
            <a:ext cx="6179048" cy="5093501"/>
          </a:xfrm>
          <a:prstGeom prst="triangle">
            <a:avLst/>
          </a:prstGeom>
          <a:solidFill>
            <a:srgbClr val="E6E4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81A7B120-ACB6-C00E-62BE-388EBBB50120}"/>
              </a:ext>
            </a:extLst>
          </p:cNvPr>
          <p:cNvSpPr/>
          <p:nvPr/>
        </p:nvSpPr>
        <p:spPr>
          <a:xfrm>
            <a:off x="4104639" y="992602"/>
            <a:ext cx="4505791" cy="3748073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4D5AD4A5-FC16-68DE-AC8B-5DFF05DBE4FC}"/>
              </a:ext>
            </a:extLst>
          </p:cNvPr>
          <p:cNvSpPr/>
          <p:nvPr/>
        </p:nvSpPr>
        <p:spPr>
          <a:xfrm>
            <a:off x="5067743" y="966444"/>
            <a:ext cx="2579133" cy="2206942"/>
          </a:xfrm>
          <a:prstGeom prst="triangle">
            <a:avLst/>
          </a:prstGeom>
          <a:solidFill>
            <a:srgbClr val="19408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ADD1F1-0F4B-9B0D-5EE7-F7EE0895BDCB}"/>
              </a:ext>
            </a:extLst>
          </p:cNvPr>
          <p:cNvSpPr/>
          <p:nvPr/>
        </p:nvSpPr>
        <p:spPr>
          <a:xfrm>
            <a:off x="5355359" y="2154471"/>
            <a:ext cx="2003899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bg1"/>
                </a:solidFill>
              </a:rPr>
              <a:t>ULTIMATE GOAL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long-term wellbeing of all people and planet (sustainability)</a:t>
            </a:r>
          </a:p>
        </p:txBody>
      </p:sp>
      <p:sp>
        <p:nvSpPr>
          <p:cNvPr id="39" name="Curved Right Arrow 38">
            <a:extLst>
              <a:ext uri="{FF2B5EF4-FFF2-40B4-BE49-F238E27FC236}">
                <a16:creationId xmlns:a16="http://schemas.microsoft.com/office/drawing/2014/main" id="{CDBAC357-A6D0-DC2E-1A16-54A4EB5C21BB}"/>
              </a:ext>
            </a:extLst>
          </p:cNvPr>
          <p:cNvSpPr/>
          <p:nvPr/>
        </p:nvSpPr>
        <p:spPr>
          <a:xfrm flipH="1" flipV="1">
            <a:off x="6501160" y="3822347"/>
            <a:ext cx="375029" cy="275894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Curved Right Arrow 39">
            <a:extLst>
              <a:ext uri="{FF2B5EF4-FFF2-40B4-BE49-F238E27FC236}">
                <a16:creationId xmlns:a16="http://schemas.microsoft.com/office/drawing/2014/main" id="{1E7F40C7-48DD-A35B-C814-174F687B9269}"/>
              </a:ext>
            </a:extLst>
          </p:cNvPr>
          <p:cNvSpPr/>
          <p:nvPr/>
        </p:nvSpPr>
        <p:spPr>
          <a:xfrm>
            <a:off x="5842461" y="3858328"/>
            <a:ext cx="394138" cy="262634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19575C-25E3-9D35-6FE7-3B5757BDF745}"/>
              </a:ext>
            </a:extLst>
          </p:cNvPr>
          <p:cNvSpPr/>
          <p:nvPr/>
        </p:nvSpPr>
        <p:spPr>
          <a:xfrm>
            <a:off x="5105265" y="4877647"/>
            <a:ext cx="251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194084"/>
                </a:solidFill>
              </a:rPr>
              <a:t>natural, human &amp; social capital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B9519-6CDB-E57A-1AD0-539A724E2B17}"/>
              </a:ext>
            </a:extLst>
          </p:cNvPr>
          <p:cNvSpPr/>
          <p:nvPr/>
        </p:nvSpPr>
        <p:spPr>
          <a:xfrm>
            <a:off x="4816463" y="5752042"/>
            <a:ext cx="307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FOUNDATIONAL PARAMETERS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0FBA948-98CC-9747-7B0C-FF7942680A3E}"/>
              </a:ext>
            </a:extLst>
          </p:cNvPr>
          <p:cNvCxnSpPr>
            <a:cxnSpLocks/>
          </p:cNvCxnSpPr>
          <p:nvPr/>
        </p:nvCxnSpPr>
        <p:spPr>
          <a:xfrm flipV="1">
            <a:off x="5861788" y="5154668"/>
            <a:ext cx="197069" cy="249223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34D9E41-F475-2D9A-02CA-C4BC0600CD7D}"/>
              </a:ext>
            </a:extLst>
          </p:cNvPr>
          <p:cNvCxnSpPr>
            <a:cxnSpLocks/>
          </p:cNvCxnSpPr>
          <p:nvPr/>
        </p:nvCxnSpPr>
        <p:spPr>
          <a:xfrm flipV="1">
            <a:off x="6357801" y="4646248"/>
            <a:ext cx="0" cy="231776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6254B2E4-873B-A061-E309-CD970F604E8D}"/>
              </a:ext>
            </a:extLst>
          </p:cNvPr>
          <p:cNvSpPr/>
          <p:nvPr/>
        </p:nvSpPr>
        <p:spPr>
          <a:xfrm>
            <a:off x="4401988" y="5193638"/>
            <a:ext cx="3917817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194084"/>
                </a:solidFill>
              </a:rPr>
              <a:t>environmental and social systems</a:t>
            </a:r>
          </a:p>
          <a:p>
            <a:pPr algn="ctr"/>
            <a:endParaRPr lang="en-GB" sz="1400" dirty="0">
              <a:solidFill>
                <a:srgbClr val="194084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95CD2DC-7185-C630-1F0D-DC6F2B783712}"/>
              </a:ext>
            </a:extLst>
          </p:cNvPr>
          <p:cNvCxnSpPr>
            <a:cxnSpLocks/>
          </p:cNvCxnSpPr>
          <p:nvPr/>
        </p:nvCxnSpPr>
        <p:spPr>
          <a:xfrm flipH="1" flipV="1">
            <a:off x="7633831" y="4999410"/>
            <a:ext cx="409496" cy="122511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5B19591D-C284-0F01-A150-73F2A2C73F80}"/>
              </a:ext>
            </a:extLst>
          </p:cNvPr>
          <p:cNvSpPr/>
          <p:nvPr/>
        </p:nvSpPr>
        <p:spPr>
          <a:xfrm>
            <a:off x="7646310" y="5079881"/>
            <a:ext cx="11725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solidFill>
                  <a:srgbClr val="194084"/>
                </a:solidFill>
              </a:rPr>
              <a:t>stakeholders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7431F02-2A7D-CC6F-0971-66392F3564CB}"/>
              </a:ext>
            </a:extLst>
          </p:cNvPr>
          <p:cNvCxnSpPr>
            <a:cxnSpLocks/>
          </p:cNvCxnSpPr>
          <p:nvPr/>
        </p:nvCxnSpPr>
        <p:spPr>
          <a:xfrm flipH="1">
            <a:off x="7677840" y="5437643"/>
            <a:ext cx="361689" cy="116394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68BE930-3C95-D3E4-91DA-13FFA50338A0}"/>
              </a:ext>
            </a:extLst>
          </p:cNvPr>
          <p:cNvCxnSpPr>
            <a:cxnSpLocks/>
          </p:cNvCxnSpPr>
          <p:nvPr/>
        </p:nvCxnSpPr>
        <p:spPr>
          <a:xfrm flipH="1" flipV="1">
            <a:off x="6663715" y="5137934"/>
            <a:ext cx="213980" cy="239236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FA5804A-9613-07D3-D4BE-75DD0B6A99B1}"/>
              </a:ext>
            </a:extLst>
          </p:cNvPr>
          <p:cNvCxnSpPr>
            <a:cxnSpLocks/>
          </p:cNvCxnSpPr>
          <p:nvPr/>
        </p:nvCxnSpPr>
        <p:spPr>
          <a:xfrm flipV="1">
            <a:off x="6359290" y="3036063"/>
            <a:ext cx="0" cy="2317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BFD716C-BB38-8EFB-8CCB-E2DF9AB3BFD4}"/>
              </a:ext>
            </a:extLst>
          </p:cNvPr>
          <p:cNvSpPr/>
          <p:nvPr/>
        </p:nvSpPr>
        <p:spPr>
          <a:xfrm>
            <a:off x="4930602" y="4096846"/>
            <a:ext cx="2860587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FINANCIAL CAPITAL </a:t>
            </a:r>
          </a:p>
          <a:p>
            <a:pPr algn="ctr"/>
            <a:r>
              <a:rPr lang="en-GB" sz="1700" dirty="0">
                <a:solidFill>
                  <a:srgbClr val="194084"/>
                </a:solidFill>
              </a:rPr>
              <a:t>as the core parameter</a:t>
            </a:r>
          </a:p>
          <a:p>
            <a:pPr algn="ctr"/>
            <a:endParaRPr lang="en-GB" dirty="0">
              <a:solidFill>
                <a:srgbClr val="194084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18B4BDF-196E-EBF7-66D2-BE58CF1942B0}"/>
              </a:ext>
            </a:extLst>
          </p:cNvPr>
          <p:cNvSpPr/>
          <p:nvPr/>
        </p:nvSpPr>
        <p:spPr>
          <a:xfrm>
            <a:off x="5042861" y="3048388"/>
            <a:ext cx="2725985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FINANCIAL CAPITAL </a:t>
            </a:r>
          </a:p>
          <a:p>
            <a:pPr algn="ctr"/>
            <a:r>
              <a:rPr lang="en-GB" sz="1700" dirty="0">
                <a:solidFill>
                  <a:srgbClr val="194084"/>
                </a:solidFill>
              </a:rPr>
              <a:t>as the core objective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0D9A595-AB84-E3A1-0F35-CC4B3266CBB5}"/>
              </a:ext>
            </a:extLst>
          </p:cNvPr>
          <p:cNvCxnSpPr>
            <a:cxnSpLocks/>
          </p:cNvCxnSpPr>
          <p:nvPr/>
        </p:nvCxnSpPr>
        <p:spPr>
          <a:xfrm flipH="1" flipV="1">
            <a:off x="9336342" y="4928088"/>
            <a:ext cx="639794" cy="1083720"/>
          </a:xfrm>
          <a:prstGeom prst="line">
            <a:avLst/>
          </a:prstGeom>
          <a:ln w="38100">
            <a:solidFill>
              <a:srgbClr val="B2B2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253FF5-E4A7-970A-6734-DB31113C8007}"/>
              </a:ext>
            </a:extLst>
          </p:cNvPr>
          <p:cNvCxnSpPr>
            <a:cxnSpLocks/>
          </p:cNvCxnSpPr>
          <p:nvPr/>
        </p:nvCxnSpPr>
        <p:spPr>
          <a:xfrm flipH="1">
            <a:off x="9656239" y="5430544"/>
            <a:ext cx="554641" cy="0"/>
          </a:xfrm>
          <a:prstGeom prst="line">
            <a:avLst/>
          </a:prstGeom>
          <a:ln w="38100">
            <a:solidFill>
              <a:srgbClr val="B2B2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F1491AE-7D94-6AFA-A88C-A6E6B02AEA29}"/>
              </a:ext>
            </a:extLst>
          </p:cNvPr>
          <p:cNvSpPr txBox="1"/>
          <p:nvPr/>
        </p:nvSpPr>
        <p:spPr>
          <a:xfrm rot="3510339">
            <a:off x="7324682" y="4411148"/>
            <a:ext cx="297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gradFill flip="none" rotWithShape="1">
                  <a:gsLst>
                    <a:gs pos="0">
                      <a:srgbClr val="00B050"/>
                    </a:gs>
                    <a:gs pos="56000">
                      <a:srgbClr val="B2B21D"/>
                    </a:gs>
                  </a:gsLst>
                  <a:lin ang="0" scaled="1"/>
                  <a:tileRect/>
                </a:gradFill>
              </a:rPr>
              <a:t>BUSINESS-AS-USUAL</a:t>
            </a:r>
            <a:endParaRPr lang="en-US" dirty="0">
              <a:gradFill flip="none" rotWithShape="1">
                <a:gsLst>
                  <a:gs pos="0">
                    <a:srgbClr val="00B050"/>
                  </a:gs>
                  <a:gs pos="56000">
                    <a:srgbClr val="B2B21D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2076CB8-6DF1-2B8A-81C0-E4534BA942FB}"/>
              </a:ext>
            </a:extLst>
          </p:cNvPr>
          <p:cNvSpPr/>
          <p:nvPr/>
        </p:nvSpPr>
        <p:spPr>
          <a:xfrm>
            <a:off x="10119020" y="5157054"/>
            <a:ext cx="1865041" cy="47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B2B21D"/>
                </a:solidFill>
              </a:rPr>
              <a:t>LOGIC 2: </a:t>
            </a:r>
          </a:p>
          <a:p>
            <a:pPr algn="ctr"/>
            <a:r>
              <a:rPr lang="en-GB" b="1" dirty="0">
                <a:solidFill>
                  <a:srgbClr val="B2B21D"/>
                </a:solidFill>
              </a:rPr>
              <a:t>LONG-TERM SELF-INTEREST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6A799E-BBF6-7608-DB1A-9DA569CDDD71}"/>
              </a:ext>
            </a:extLst>
          </p:cNvPr>
          <p:cNvSpPr txBox="1"/>
          <p:nvPr/>
        </p:nvSpPr>
        <p:spPr>
          <a:xfrm rot="20094769">
            <a:off x="7097987" y="1666473"/>
            <a:ext cx="1749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a typeface="Times New Roman" panose="02020603050405020304" pitchFamily="18" charset="0"/>
              </a:rPr>
              <a:t>OFF LIMITS</a:t>
            </a:r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5D8BA51-491C-7F1C-1734-50035D922624}"/>
              </a:ext>
            </a:extLst>
          </p:cNvPr>
          <p:cNvCxnSpPr>
            <a:cxnSpLocks/>
          </p:cNvCxnSpPr>
          <p:nvPr/>
        </p:nvCxnSpPr>
        <p:spPr>
          <a:xfrm>
            <a:off x="4551547" y="3941244"/>
            <a:ext cx="3585683" cy="36150"/>
          </a:xfrm>
          <a:prstGeom prst="line">
            <a:avLst/>
          </a:prstGeom>
          <a:ln>
            <a:solidFill>
              <a:srgbClr val="1940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EC36171-0850-1219-0D88-ADE7973CB978}"/>
              </a:ext>
            </a:extLst>
          </p:cNvPr>
          <p:cNvSpPr/>
          <p:nvPr/>
        </p:nvSpPr>
        <p:spPr>
          <a:xfrm>
            <a:off x="465182" y="4381133"/>
            <a:ext cx="1647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parameters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B81C980-2D12-4021-358B-FB6E6790B990}"/>
              </a:ext>
            </a:extLst>
          </p:cNvPr>
          <p:cNvCxnSpPr>
            <a:cxnSpLocks/>
          </p:cNvCxnSpPr>
          <p:nvPr/>
        </p:nvCxnSpPr>
        <p:spPr>
          <a:xfrm>
            <a:off x="2669611" y="4608676"/>
            <a:ext cx="1019011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CD6AC8-BE36-CA51-B4D1-8A61C34A51DD}"/>
              </a:ext>
            </a:extLst>
          </p:cNvPr>
          <p:cNvCxnSpPr>
            <a:cxnSpLocks/>
          </p:cNvCxnSpPr>
          <p:nvPr/>
        </p:nvCxnSpPr>
        <p:spPr>
          <a:xfrm flipV="1">
            <a:off x="1284028" y="3360682"/>
            <a:ext cx="0" cy="252673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00A16C5-03EB-93C4-7CB1-2AE859C0CEE3}"/>
              </a:ext>
            </a:extLst>
          </p:cNvPr>
          <p:cNvCxnSpPr>
            <a:cxnSpLocks/>
          </p:cNvCxnSpPr>
          <p:nvPr/>
        </p:nvCxnSpPr>
        <p:spPr>
          <a:xfrm flipV="1">
            <a:off x="1275264" y="4961339"/>
            <a:ext cx="0" cy="560248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riangle 89">
            <a:extLst>
              <a:ext uri="{FF2B5EF4-FFF2-40B4-BE49-F238E27FC236}">
                <a16:creationId xmlns:a16="http://schemas.microsoft.com/office/drawing/2014/main" id="{3BE8408A-3891-8725-652B-4558A62399DC}"/>
              </a:ext>
            </a:extLst>
          </p:cNvPr>
          <p:cNvSpPr/>
          <p:nvPr/>
        </p:nvSpPr>
        <p:spPr>
          <a:xfrm>
            <a:off x="10066340" y="1126797"/>
            <a:ext cx="1226902" cy="1056395"/>
          </a:xfrm>
          <a:prstGeom prst="triangle">
            <a:avLst/>
          </a:prstGeom>
          <a:solidFill>
            <a:srgbClr val="E7E41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riangle 90">
            <a:extLst>
              <a:ext uri="{FF2B5EF4-FFF2-40B4-BE49-F238E27FC236}">
                <a16:creationId xmlns:a16="http://schemas.microsoft.com/office/drawing/2014/main" id="{7DF3CD1A-6961-8B75-0844-F271A3973354}"/>
              </a:ext>
            </a:extLst>
          </p:cNvPr>
          <p:cNvSpPr/>
          <p:nvPr/>
        </p:nvSpPr>
        <p:spPr>
          <a:xfrm>
            <a:off x="10251179" y="1082552"/>
            <a:ext cx="849545" cy="77601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Triangle 91">
            <a:extLst>
              <a:ext uri="{FF2B5EF4-FFF2-40B4-BE49-F238E27FC236}">
                <a16:creationId xmlns:a16="http://schemas.microsoft.com/office/drawing/2014/main" id="{DD05B159-1825-1B39-CD98-D7D8B24B2381}"/>
              </a:ext>
            </a:extLst>
          </p:cNvPr>
          <p:cNvSpPr/>
          <p:nvPr/>
        </p:nvSpPr>
        <p:spPr>
          <a:xfrm>
            <a:off x="10429278" y="1066879"/>
            <a:ext cx="485422" cy="46166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67" grpId="0"/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82477-DE9A-81B2-63E0-B4638F12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085FCD-AEB7-3E7D-E876-2D8DACD3B7D5}"/>
              </a:ext>
            </a:extLst>
          </p:cNvPr>
          <p:cNvSpPr/>
          <p:nvPr/>
        </p:nvSpPr>
        <p:spPr>
          <a:xfrm>
            <a:off x="1709597" y="480764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</a:rPr>
              <a:t>operationalising purpose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2DA2E-9E12-41F3-7D58-AA335009DDF2}"/>
              </a:ext>
            </a:extLst>
          </p:cNvPr>
          <p:cNvSpPr txBox="1"/>
          <p:nvPr/>
        </p:nvSpPr>
        <p:spPr>
          <a:xfrm>
            <a:off x="1821367" y="69066"/>
            <a:ext cx="9565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Logic 2: the basis of ESG business case</a:t>
            </a:r>
            <a:endParaRPr lang="en-US" sz="320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1DBB1C9-7577-70D4-6756-35C4F894B96F}"/>
              </a:ext>
            </a:extLst>
          </p:cNvPr>
          <p:cNvSpPr/>
          <p:nvPr/>
        </p:nvSpPr>
        <p:spPr>
          <a:xfrm>
            <a:off x="1" y="-32047"/>
            <a:ext cx="12191997" cy="978729"/>
          </a:xfrm>
          <a:custGeom>
            <a:avLst/>
            <a:gdLst/>
            <a:ahLst/>
            <a:cxnLst/>
            <a:rect l="l" t="t" r="r" b="b"/>
            <a:pathLst>
              <a:path w="4816592" h="406400">
                <a:moveTo>
                  <a:pt x="0" y="0"/>
                </a:moveTo>
                <a:lnTo>
                  <a:pt x="4816592" y="0"/>
                </a:lnTo>
                <a:lnTo>
                  <a:pt x="4816592" y="406400"/>
                </a:lnTo>
                <a:lnTo>
                  <a:pt x="0" y="406400"/>
                </a:lnTo>
                <a:close/>
              </a:path>
            </a:pathLst>
          </a:custGeom>
          <a:solidFill>
            <a:srgbClr val="461C4C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E0B51-DFE2-DE1A-8E1F-A31F86785CCA}"/>
              </a:ext>
            </a:extLst>
          </p:cNvPr>
          <p:cNvSpPr txBox="1"/>
          <p:nvPr/>
        </p:nvSpPr>
        <p:spPr>
          <a:xfrm>
            <a:off x="141800" y="94404"/>
            <a:ext cx="11387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‘asset stripping’ is the issue that ESG is trying to address</a:t>
            </a:r>
            <a:endParaRPr lang="en-US" sz="3200" dirty="0">
              <a:solidFill>
                <a:srgbClr val="CDF864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7558E6-CC73-A3B8-349F-F9F0792DEB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3"/>
          <a:stretch/>
        </p:blipFill>
        <p:spPr>
          <a:xfrm>
            <a:off x="1054836" y="946682"/>
            <a:ext cx="10082325" cy="242235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7DBA5B-7B4B-DFF4-3E27-C06AA166C40F}"/>
              </a:ext>
            </a:extLst>
          </p:cNvPr>
          <p:cNvCxnSpPr>
            <a:cxnSpLocks/>
          </p:cNvCxnSpPr>
          <p:nvPr/>
        </p:nvCxnSpPr>
        <p:spPr>
          <a:xfrm flipV="1">
            <a:off x="6096000" y="3203672"/>
            <a:ext cx="0" cy="2218560"/>
          </a:xfrm>
          <a:prstGeom prst="straightConnector1">
            <a:avLst/>
          </a:prstGeom>
          <a:ln w="666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BA7B6-A3EA-EB4C-96B3-E779D1C3B788}"/>
              </a:ext>
            </a:extLst>
          </p:cNvPr>
          <p:cNvSpPr txBox="1"/>
          <p:nvPr/>
        </p:nvSpPr>
        <p:spPr>
          <a:xfrm>
            <a:off x="5518073" y="5422232"/>
            <a:ext cx="1895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462063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ESG</a:t>
            </a:r>
            <a:endParaRPr lang="en-US" sz="4000" b="1" dirty="0">
              <a:solidFill>
                <a:srgbClr val="462063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65AD29-1FD1-B756-7A73-A36AF4A97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928" y="3203672"/>
            <a:ext cx="3213795" cy="10956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CDFD0F-09FC-E37C-9574-9B6158FDB6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5"/>
          <a:stretch/>
        </p:blipFill>
        <p:spPr>
          <a:xfrm>
            <a:off x="3180512" y="3429000"/>
            <a:ext cx="2023941" cy="10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5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20" descr="A map of the wor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8309" y="787438"/>
            <a:ext cx="9375383" cy="607056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0"/>
          <p:cNvSpPr txBox="1">
            <a:spLocks noGrp="1"/>
          </p:cNvSpPr>
          <p:nvPr>
            <p:ph type="sldNum" idx="12"/>
          </p:nvPr>
        </p:nvSpPr>
        <p:spPr>
          <a:xfrm>
            <a:off x="203920" y="6571640"/>
            <a:ext cx="240000" cy="166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1B880C-460B-B34D-72A5-80DD2F8F06A8}"/>
              </a:ext>
            </a:extLst>
          </p:cNvPr>
          <p:cNvSpPr/>
          <p:nvPr/>
        </p:nvSpPr>
        <p:spPr>
          <a:xfrm>
            <a:off x="0" y="471"/>
            <a:ext cx="12192000" cy="814388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5E5D9-506F-88AB-E171-09EEF53F7584}"/>
              </a:ext>
            </a:extLst>
          </p:cNvPr>
          <p:cNvSpPr txBox="1"/>
          <p:nvPr/>
        </p:nvSpPr>
        <p:spPr>
          <a:xfrm>
            <a:off x="203920" y="43660"/>
            <a:ext cx="12552920" cy="550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4"/>
              </a:lnSpc>
            </a:pPr>
            <a:r>
              <a:rPr lang="en-US" sz="28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the messy and constrained ESG context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795D7-1ECE-8389-1616-436BE4454702}"/>
              </a:ext>
            </a:extLst>
          </p:cNvPr>
          <p:cNvSpPr/>
          <p:nvPr/>
        </p:nvSpPr>
        <p:spPr>
          <a:xfrm>
            <a:off x="0" y="0"/>
            <a:ext cx="12192000" cy="814388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999C6-A454-2C4A-16CA-C5C7A4320CE3}"/>
              </a:ext>
            </a:extLst>
          </p:cNvPr>
          <p:cNvSpPr txBox="1"/>
          <p:nvPr/>
        </p:nvSpPr>
        <p:spPr>
          <a:xfrm>
            <a:off x="703385" y="1291533"/>
            <a:ext cx="51347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400" b="1" dirty="0">
              <a:solidFill>
                <a:srgbClr val="000000"/>
              </a:solidFill>
            </a:endParaRPr>
          </a:p>
          <a:p>
            <a:pPr algn="l"/>
            <a:r>
              <a:rPr lang="en-GB" sz="2400" b="1" i="0" dirty="0">
                <a:solidFill>
                  <a:srgbClr val="000000"/>
                </a:solidFill>
                <a:effectLst/>
              </a:rPr>
              <a:t>“</a:t>
            </a:r>
            <a:r>
              <a:rPr lang="en-GB" sz="2000" b="1" i="0" dirty="0">
                <a:solidFill>
                  <a:srgbClr val="000000"/>
                </a:solidFill>
                <a:effectLst/>
              </a:rPr>
              <a:t>Why is the Commission adopting European Sustainability Reporting Standards (ESRS)?</a:t>
            </a:r>
          </a:p>
          <a:p>
            <a:pPr algn="l"/>
            <a:endParaRPr lang="en-GB" sz="20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GB" sz="2000" b="0" i="0" dirty="0">
                <a:solidFill>
                  <a:srgbClr val="000000"/>
                </a:solidFill>
                <a:effectLst/>
              </a:rPr>
              <a:t>…to make companies ‘disclose information on what they see as </a:t>
            </a:r>
            <a:r>
              <a:rPr lang="en-GB" sz="2000" b="1" i="0" dirty="0">
                <a:solidFill>
                  <a:srgbClr val="000000"/>
                </a:solidFill>
                <a:effectLst/>
              </a:rPr>
              <a:t>the risks and opportunities 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arising from social and environmental issues, and on </a:t>
            </a:r>
            <a:r>
              <a:rPr lang="en-GB" sz="2000" b="1" i="0" dirty="0">
                <a:solidFill>
                  <a:srgbClr val="000000"/>
                </a:solidFill>
                <a:effectLst/>
              </a:rPr>
              <a:t>the impact of their activities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 on people and the environment.”  </a:t>
            </a:r>
          </a:p>
          <a:p>
            <a:pPr algn="l"/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b="0" i="0" dirty="0">
                <a:solidFill>
                  <a:srgbClr val="000000"/>
                </a:solidFill>
                <a:effectLst/>
              </a:rPr>
              <a:t>This helps investors, civil society organisations, consumers and other stakeholders to evaluate the sustainability performance of companies, as part of the </a:t>
            </a:r>
            <a:r>
              <a:rPr lang="en-GB" sz="2000" b="0" i="0" dirty="0">
                <a:solidFill>
                  <a:srgbClr val="004494"/>
                </a:solidFill>
                <a:effectLst/>
                <a:hlinkClick r:id="rId3"/>
              </a:rPr>
              <a:t>European green deal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.” </a:t>
            </a:r>
            <a:r>
              <a:rPr lang="en-GB" b="1" i="0" dirty="0">
                <a:solidFill>
                  <a:srgbClr val="000000"/>
                </a:solidFill>
                <a:effectLst/>
              </a:rPr>
              <a:t>July 2023</a:t>
            </a:r>
            <a:endParaRPr lang="en-GB" sz="20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FC11D-BEF0-0F88-3962-AC7B579B3B88}"/>
              </a:ext>
            </a:extLst>
          </p:cNvPr>
          <p:cNvSpPr txBox="1"/>
          <p:nvPr/>
        </p:nvSpPr>
        <p:spPr>
          <a:xfrm>
            <a:off x="144212" y="6579899"/>
            <a:ext cx="54359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https://ec.europa.eu/commission/presscorner/detail/en/qanda_23_4043</a:t>
            </a:r>
            <a:r>
              <a:rPr lang="en-US" sz="12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C3F2DF-F51A-3D18-1BAC-A32DE2CBD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868" y="-7435"/>
            <a:ext cx="1205132" cy="807763"/>
          </a:xfrm>
          <a:prstGeom prst="rect">
            <a:avLst/>
          </a:prstGeom>
        </p:spPr>
      </p:pic>
      <p:sp>
        <p:nvSpPr>
          <p:cNvPr id="20" name="Title 28">
            <a:extLst>
              <a:ext uri="{FF2B5EF4-FFF2-40B4-BE49-F238E27FC236}">
                <a16:creationId xmlns:a16="http://schemas.microsoft.com/office/drawing/2014/main" id="{C8C58F00-044D-FD22-03D9-7996F4128078}"/>
              </a:ext>
            </a:extLst>
          </p:cNvPr>
          <p:cNvSpPr txBox="1">
            <a:spLocks/>
          </p:cNvSpPr>
          <p:nvPr/>
        </p:nvSpPr>
        <p:spPr>
          <a:xfrm>
            <a:off x="301546" y="272112"/>
            <a:ext cx="8378220" cy="387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intentions of the EU Green Deal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61A007-93E9-51E5-14CA-202CBFCEF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8534" y="1243964"/>
            <a:ext cx="46609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91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3923D2-981D-201C-2886-4CF56CD1221A}"/>
              </a:ext>
            </a:extLst>
          </p:cNvPr>
          <p:cNvSpPr txBox="1"/>
          <p:nvPr/>
        </p:nvSpPr>
        <p:spPr>
          <a:xfrm>
            <a:off x="1297510" y="1066082"/>
            <a:ext cx="8007051" cy="409819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1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r>
              <a:rPr lang="en-US" sz="2400" b="1" dirty="0">
                <a:solidFill>
                  <a:srgbClr val="462063"/>
                </a:solidFill>
              </a:rPr>
              <a:t>Disclose</a:t>
            </a:r>
            <a:r>
              <a:rPr lang="en-US" sz="2400" dirty="0">
                <a:solidFill>
                  <a:srgbClr val="462063"/>
                </a:solidFill>
              </a:rPr>
              <a:t> direct, indirect risks to financial profits + harm to society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2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r>
              <a:rPr lang="en-US" sz="2400" b="1" dirty="0">
                <a:solidFill>
                  <a:srgbClr val="462063"/>
                </a:solidFill>
              </a:rPr>
              <a:t>Set targets </a:t>
            </a:r>
            <a:r>
              <a:rPr lang="en-US" sz="2400" dirty="0">
                <a:solidFill>
                  <a:srgbClr val="462063"/>
                </a:solidFill>
              </a:rPr>
              <a:t>for change + based on science about harm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2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r>
              <a:rPr lang="en-US" sz="2400" b="1" dirty="0">
                <a:solidFill>
                  <a:srgbClr val="462063"/>
                </a:solidFill>
              </a:rPr>
              <a:t>Measure</a:t>
            </a:r>
            <a:r>
              <a:rPr lang="en-US" sz="2400" dirty="0">
                <a:solidFill>
                  <a:srgbClr val="462063"/>
                </a:solidFill>
              </a:rPr>
              <a:t> and transparently </a:t>
            </a:r>
            <a:r>
              <a:rPr lang="en-US" sz="2400" b="1" dirty="0">
                <a:solidFill>
                  <a:srgbClr val="462063"/>
                </a:solidFill>
              </a:rPr>
              <a:t>report</a:t>
            </a:r>
            <a:r>
              <a:rPr lang="en-US" sz="2400" dirty="0">
                <a:solidFill>
                  <a:srgbClr val="462063"/>
                </a:solidFill>
              </a:rPr>
              <a:t> progress against these targets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2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r>
              <a:rPr lang="en-US" sz="2400" dirty="0">
                <a:solidFill>
                  <a:srgbClr val="462063"/>
                </a:solidFill>
              </a:rPr>
              <a:t>Report how you </a:t>
            </a:r>
            <a:r>
              <a:rPr lang="en-US" sz="2400" b="1" dirty="0">
                <a:solidFill>
                  <a:srgbClr val="462063"/>
                </a:solidFill>
              </a:rPr>
              <a:t>govern</a:t>
            </a:r>
            <a:r>
              <a:rPr lang="en-US" sz="2400" dirty="0">
                <a:solidFill>
                  <a:srgbClr val="462063"/>
                </a:solidFill>
              </a:rPr>
              <a:t> to ensure change happens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2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r>
              <a:rPr lang="en-US" sz="2400" b="1" dirty="0">
                <a:solidFill>
                  <a:srgbClr val="462063"/>
                </a:solidFill>
              </a:rPr>
              <a:t>Assure </a:t>
            </a:r>
            <a:r>
              <a:rPr lang="en-US" sz="2400" dirty="0">
                <a:solidFill>
                  <a:srgbClr val="462063"/>
                </a:solidFill>
              </a:rPr>
              <a:t>all your claims are justified and make your data open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2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r>
              <a:rPr lang="en-US" sz="2400" b="1" dirty="0">
                <a:solidFill>
                  <a:srgbClr val="462063"/>
                </a:solidFill>
              </a:rPr>
              <a:t>  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2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1400" b="1" dirty="0">
              <a:solidFill>
                <a:srgbClr val="462063"/>
              </a:solidFill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</a:pPr>
            <a:endParaRPr lang="en-US" sz="1400" b="1" dirty="0">
              <a:solidFill>
                <a:srgbClr val="462063"/>
              </a:solidFill>
            </a:endParaRPr>
          </a:p>
          <a:p>
            <a:pPr marL="171446" indent="-171446" algn="ctr" defTabSz="914377">
              <a:lnSpc>
                <a:spcPct val="90000"/>
              </a:lnSpc>
              <a:spcBef>
                <a:spcPts val="600"/>
              </a:spcBef>
              <a:buClr>
                <a:srgbClr val="E5E5E5"/>
              </a:buClr>
              <a:buSzPct val="100000"/>
              <a:buFont typeface="Arial" panose="020B0604020202020204" pitchFamily="34" charset="0"/>
              <a:buChar char="●"/>
            </a:pPr>
            <a:endParaRPr lang="en-US" sz="1400" b="1" dirty="0">
              <a:solidFill>
                <a:srgbClr val="462063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449A5F6-ECD8-7AB5-1C2B-00B815C60FDF}"/>
              </a:ext>
            </a:extLst>
          </p:cNvPr>
          <p:cNvSpPr/>
          <p:nvPr/>
        </p:nvSpPr>
        <p:spPr>
          <a:xfrm>
            <a:off x="5028681" y="4176551"/>
            <a:ext cx="324667" cy="398033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462063"/>
              </a:solidFill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6BE64E4-F4E3-45B0-6676-2FC7DC0F3AAB}"/>
              </a:ext>
            </a:extLst>
          </p:cNvPr>
          <p:cNvSpPr/>
          <p:nvPr/>
        </p:nvSpPr>
        <p:spPr>
          <a:xfrm>
            <a:off x="5038095" y="1693725"/>
            <a:ext cx="324667" cy="398033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462063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B1DE425-7AC6-35A4-EA8A-7D725D4B1306}"/>
              </a:ext>
            </a:extLst>
          </p:cNvPr>
          <p:cNvSpPr/>
          <p:nvPr/>
        </p:nvSpPr>
        <p:spPr>
          <a:xfrm>
            <a:off x="5028681" y="2495126"/>
            <a:ext cx="324667" cy="398033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462063"/>
              </a:solidFill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263DF4ED-E120-DBF7-84B7-66FC9FDEB649}"/>
              </a:ext>
            </a:extLst>
          </p:cNvPr>
          <p:cNvSpPr/>
          <p:nvPr/>
        </p:nvSpPr>
        <p:spPr>
          <a:xfrm>
            <a:off x="5028681" y="3375150"/>
            <a:ext cx="324667" cy="398033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46206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74879-5CD9-E984-9188-5BB13C293485}"/>
              </a:ext>
            </a:extLst>
          </p:cNvPr>
          <p:cNvSpPr txBox="1"/>
          <p:nvPr/>
        </p:nvSpPr>
        <p:spPr>
          <a:xfrm>
            <a:off x="10669960" y="1441434"/>
            <a:ext cx="17518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b="1" dirty="0">
                <a:solidFill>
                  <a:srgbClr val="000000"/>
                </a:solidFill>
              </a:rPr>
              <a:t>Climate</a:t>
            </a:r>
          </a:p>
          <a:p>
            <a:pPr marL="285750" indent="-285750" defTabSz="914377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defTabSz="914377"/>
            <a:r>
              <a:rPr lang="en-US" b="1" dirty="0">
                <a:solidFill>
                  <a:srgbClr val="000000"/>
                </a:solidFill>
              </a:rPr>
              <a:t>Biodiversity </a:t>
            </a:r>
          </a:p>
          <a:p>
            <a:pPr defTabSz="914377"/>
            <a:endParaRPr lang="en-US" b="1" dirty="0">
              <a:solidFill>
                <a:srgbClr val="000000"/>
              </a:solidFill>
            </a:endParaRPr>
          </a:p>
          <a:p>
            <a:pPr defTabSz="914377"/>
            <a:r>
              <a:rPr lang="en-US" b="1" dirty="0">
                <a:solidFill>
                  <a:srgbClr val="000000"/>
                </a:solidFill>
              </a:rPr>
              <a:t>Justice and  human rights</a:t>
            </a:r>
          </a:p>
          <a:p>
            <a:pPr defTabSz="914377"/>
            <a:endParaRPr lang="en-US" b="1" dirty="0">
              <a:solidFill>
                <a:srgbClr val="000000"/>
              </a:solidFill>
            </a:endParaRPr>
          </a:p>
          <a:p>
            <a:pPr defTabSz="914377"/>
            <a:r>
              <a:rPr lang="en-US" b="1" dirty="0">
                <a:solidFill>
                  <a:srgbClr val="000000"/>
                </a:solidFill>
              </a:rPr>
              <a:t>Water </a:t>
            </a:r>
          </a:p>
          <a:p>
            <a:pPr defTabSz="914377"/>
            <a:endParaRPr lang="en-US" b="1" dirty="0">
              <a:solidFill>
                <a:srgbClr val="000000"/>
              </a:solidFill>
            </a:endParaRPr>
          </a:p>
          <a:p>
            <a:pPr defTabSz="914377"/>
            <a:r>
              <a:rPr lang="en-US" b="1" dirty="0">
                <a:solidFill>
                  <a:srgbClr val="000000"/>
                </a:solidFill>
              </a:rPr>
              <a:t>Pollution</a:t>
            </a:r>
          </a:p>
          <a:p>
            <a:pPr defTabSz="914377"/>
            <a:endParaRPr lang="en-US" b="1" dirty="0">
              <a:solidFill>
                <a:srgbClr val="000000"/>
              </a:solidFill>
            </a:endParaRPr>
          </a:p>
          <a:p>
            <a:pPr defTabSz="914377"/>
            <a:r>
              <a:rPr lang="en-US" b="1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C795D7-1ECE-8389-1616-436BE4454702}"/>
              </a:ext>
            </a:extLst>
          </p:cNvPr>
          <p:cNvSpPr/>
          <p:nvPr/>
        </p:nvSpPr>
        <p:spPr>
          <a:xfrm>
            <a:off x="0" y="471"/>
            <a:ext cx="12192000" cy="814388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1B07D1-619E-7F17-A641-4A14F37EEBA6}"/>
              </a:ext>
            </a:extLst>
          </p:cNvPr>
          <p:cNvSpPr txBox="1"/>
          <p:nvPr/>
        </p:nvSpPr>
        <p:spPr>
          <a:xfrm>
            <a:off x="158388" y="89681"/>
            <a:ext cx="11387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from ‘asset stripping’ to ‘do no harm’:</a:t>
            </a:r>
            <a:endParaRPr lang="en-US" sz="3200" dirty="0">
              <a:solidFill>
                <a:srgbClr val="CDF864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59893-F341-A6F5-48AD-065AC33EEB90}"/>
              </a:ext>
            </a:extLst>
          </p:cNvPr>
          <p:cNvSpPr txBox="1"/>
          <p:nvPr/>
        </p:nvSpPr>
        <p:spPr>
          <a:xfrm>
            <a:off x="158388" y="5415498"/>
            <a:ext cx="11387491" cy="119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80"/>
              </a:lnSpc>
            </a:pPr>
            <a:r>
              <a:rPr lang="en-GB" sz="2800" dirty="0">
                <a:solidFill>
                  <a:srgbClr val="462063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The ESG End Game: </a:t>
            </a:r>
          </a:p>
          <a:p>
            <a:pPr algn="ctr">
              <a:lnSpc>
                <a:spcPts val="4280"/>
              </a:lnSpc>
            </a:pPr>
            <a:r>
              <a:rPr lang="en-GB" sz="2800" dirty="0">
                <a:solidFill>
                  <a:srgbClr val="462063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prove you are not asset stripping society if you want to exist</a:t>
            </a:r>
            <a:r>
              <a:rPr lang="en-GB" sz="40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CDF864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2DBA79D-0EBF-CA33-DA26-EC6D288F0FFD}"/>
              </a:ext>
            </a:extLst>
          </p:cNvPr>
          <p:cNvSpPr/>
          <p:nvPr/>
        </p:nvSpPr>
        <p:spPr>
          <a:xfrm>
            <a:off x="9824794" y="1422388"/>
            <a:ext cx="491514" cy="3454412"/>
          </a:xfrm>
          <a:prstGeom prst="righ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75FB9-A787-E068-7141-E31E883092EA}"/>
              </a:ext>
            </a:extLst>
          </p:cNvPr>
          <p:cNvSpPr/>
          <p:nvPr/>
        </p:nvSpPr>
        <p:spPr>
          <a:xfrm>
            <a:off x="402254" y="5361811"/>
            <a:ext cx="11387491" cy="1253574"/>
          </a:xfrm>
          <a:prstGeom prst="rect">
            <a:avLst/>
          </a:prstGeom>
          <a:noFill/>
          <a:ln w="73025"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60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A977B-A1BD-7E85-9883-9CD356717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6FB67E-5BAC-B382-01D2-B34B9A9BF85F}"/>
              </a:ext>
            </a:extLst>
          </p:cNvPr>
          <p:cNvSpPr txBox="1"/>
          <p:nvPr/>
        </p:nvSpPr>
        <p:spPr>
          <a:xfrm>
            <a:off x="560369" y="1270177"/>
            <a:ext cx="2999072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Taxonomy topics (social taxonomy coming but on hold) 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342DA-C25E-0809-3366-B6AD50C4A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69" y="2189162"/>
            <a:ext cx="2999072" cy="4485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DCB76-2FDF-1BD6-B81F-913A2621C9FD}"/>
              </a:ext>
            </a:extLst>
          </p:cNvPr>
          <p:cNvSpPr txBox="1"/>
          <p:nvPr/>
        </p:nvSpPr>
        <p:spPr>
          <a:xfrm>
            <a:off x="3870939" y="2220588"/>
            <a:ext cx="29012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0000"/>
                </a:solidFill>
                <a:latin typeface="+mj-lt"/>
              </a:rPr>
              <a:t>* A ‘sustainable investment’ = “ it is an investment in an economic activity that </a:t>
            </a:r>
            <a:r>
              <a:rPr lang="en-GB" b="1" dirty="0">
                <a:solidFill>
                  <a:srgbClr val="000000"/>
                </a:solidFill>
                <a:latin typeface="+mj-lt"/>
              </a:rPr>
              <a:t>contributes to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an environmental or social objective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 the investment does </a:t>
            </a:r>
            <a:r>
              <a:rPr lang="en-GB" b="1" dirty="0">
                <a:solidFill>
                  <a:srgbClr val="000000"/>
                </a:solidFill>
                <a:latin typeface="+mj-lt"/>
              </a:rPr>
              <a:t>not significantly harm any social or environmental objectives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and</a:t>
            </a:r>
          </a:p>
          <a:p>
            <a:pPr algn="l"/>
            <a:endParaRPr lang="en-GB" dirty="0">
              <a:solidFill>
                <a:srgbClr val="000000"/>
              </a:solidFill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 the investee companies follow good </a:t>
            </a:r>
            <a:r>
              <a:rPr lang="en-GB" b="1" dirty="0">
                <a:solidFill>
                  <a:srgbClr val="000000"/>
                </a:solidFill>
                <a:latin typeface="+mj-lt"/>
              </a:rPr>
              <a:t>governance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 practices.”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A99CA-AAAC-9ADE-8356-7C69C592025D}"/>
              </a:ext>
            </a:extLst>
          </p:cNvPr>
          <p:cNvSpPr txBox="1"/>
          <p:nvPr/>
        </p:nvSpPr>
        <p:spPr>
          <a:xfrm>
            <a:off x="3773143" y="1240608"/>
            <a:ext cx="2999072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Taxonomy: What is a sustainable investment?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7848DE-4065-CBC6-7808-CA490A484E88}"/>
              </a:ext>
            </a:extLst>
          </p:cNvPr>
          <p:cNvSpPr/>
          <p:nvPr/>
        </p:nvSpPr>
        <p:spPr>
          <a:xfrm>
            <a:off x="0" y="0"/>
            <a:ext cx="12192000" cy="95039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F0E5E6A-2FF0-1F2B-D707-124FB7C8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808" y="1731841"/>
            <a:ext cx="4336461" cy="4282592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9B4C2A3-00E8-9017-B442-EA6F114951E2}"/>
              </a:ext>
            </a:extLst>
          </p:cNvPr>
          <p:cNvCxnSpPr>
            <a:cxnSpLocks/>
          </p:cNvCxnSpPr>
          <p:nvPr/>
        </p:nvCxnSpPr>
        <p:spPr>
          <a:xfrm>
            <a:off x="6772215" y="5175934"/>
            <a:ext cx="77459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39741CE-C2C1-D1EF-B905-308A53DBB1A7}"/>
              </a:ext>
            </a:extLst>
          </p:cNvPr>
          <p:cNvSpPr txBox="1"/>
          <p:nvPr/>
        </p:nvSpPr>
        <p:spPr>
          <a:xfrm>
            <a:off x="168910" y="158140"/>
            <a:ext cx="11854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EF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ESG end game – you can see it coming….if you look</a:t>
            </a:r>
            <a:endParaRPr lang="en-US" sz="3200" dirty="0">
              <a:solidFill>
                <a:srgbClr val="CEF9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5E2219-2DB1-5F72-45EB-D79EA908FAC4}"/>
              </a:ext>
            </a:extLst>
          </p:cNvPr>
          <p:cNvSpPr txBox="1"/>
          <p:nvPr/>
        </p:nvSpPr>
        <p:spPr>
          <a:xfrm>
            <a:off x="1122935" y="2627319"/>
            <a:ext cx="939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EF964"/>
                </a:solidFill>
              </a:rPr>
              <a:t>LOGIC 3: BEYOND ‘DO NO HARM’ TO PURPOSE</a:t>
            </a:r>
          </a:p>
          <a:p>
            <a:pPr algn="ctr"/>
            <a:endParaRPr lang="en-US" sz="3600" dirty="0">
              <a:solidFill>
                <a:srgbClr val="CEF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05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A977B-A1BD-7E85-9883-9CD356717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85DBC-2FFD-4A6F-D7CE-9A2D25F13B89}"/>
              </a:ext>
            </a:extLst>
          </p:cNvPr>
          <p:cNvSpPr/>
          <p:nvPr/>
        </p:nvSpPr>
        <p:spPr>
          <a:xfrm>
            <a:off x="0" y="0"/>
            <a:ext cx="12192000" cy="95039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9741CE-C2C1-D1EF-B905-308A53DBB1A7}"/>
              </a:ext>
            </a:extLst>
          </p:cNvPr>
          <p:cNvSpPr txBox="1"/>
          <p:nvPr/>
        </p:nvSpPr>
        <p:spPr>
          <a:xfrm>
            <a:off x="245646" y="182810"/>
            <a:ext cx="585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EF964"/>
                </a:solidFill>
              </a:rPr>
              <a:t>ESG - beyond the law</a:t>
            </a:r>
            <a:endParaRPr lang="en-US" sz="3200" dirty="0">
              <a:solidFill>
                <a:srgbClr val="CEF96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0CA239-BE4B-66B6-177B-798636DE7588}"/>
              </a:ext>
            </a:extLst>
          </p:cNvPr>
          <p:cNvSpPr/>
          <p:nvPr/>
        </p:nvSpPr>
        <p:spPr>
          <a:xfrm>
            <a:off x="926464" y="1824393"/>
            <a:ext cx="48240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61C4C"/>
                </a:solidFill>
                <a:cs typeface="Arial" panose="020B0604020202020204" pitchFamily="34" charset="0"/>
              </a:rPr>
              <a:t>Even people who act accordingly to the law must be held responsible for damage they cause</a:t>
            </a:r>
          </a:p>
          <a:p>
            <a:endParaRPr lang="en-US" sz="1400" dirty="0">
              <a:solidFill>
                <a:srgbClr val="461C4C"/>
              </a:solidFill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461C4C"/>
                </a:solidFill>
                <a:cs typeface="Arial" panose="020B0604020202020204" pitchFamily="34" charset="0"/>
              </a:rPr>
              <a:t>The judges said.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51FDF7-D8B7-9520-DB9E-6D43850EAA73}"/>
              </a:ext>
            </a:extLst>
          </p:cNvPr>
          <p:cNvSpPr/>
          <p:nvPr/>
        </p:nvSpPr>
        <p:spPr>
          <a:xfrm>
            <a:off x="99205" y="5132663"/>
            <a:ext cx="3068316" cy="822394"/>
          </a:xfrm>
          <a:prstGeom prst="rect">
            <a:avLst/>
          </a:prstGeom>
        </p:spPr>
        <p:txBody>
          <a:bodyPr wrap="none" lIns="82919" tIns="41460" rIns="82919" bIns="41460">
            <a:spAutoFit/>
          </a:bodyPr>
          <a:lstStyle/>
          <a:p>
            <a:pPr defTabSz="685600">
              <a:defRPr/>
            </a:pPr>
            <a:r>
              <a:rPr lang="en-US" sz="2400" b="1" dirty="0">
                <a:solidFill>
                  <a:srgbClr val="461C4C"/>
                </a:solidFill>
                <a:cs typeface="Arial"/>
              </a:rPr>
              <a:t>SAUL LUCIANO LLIUYA,</a:t>
            </a:r>
          </a:p>
          <a:p>
            <a:pPr defTabSz="685600">
              <a:defRPr/>
            </a:pPr>
            <a:r>
              <a:rPr lang="en-US" sz="2400" dirty="0">
                <a:solidFill>
                  <a:srgbClr val="461C4C"/>
                </a:solidFill>
                <a:cs typeface="Arial"/>
              </a:rPr>
              <a:t>PERUVIAN FARMER</a:t>
            </a:r>
          </a:p>
        </p:txBody>
      </p:sp>
      <p:sp>
        <p:nvSpPr>
          <p:cNvPr id="7" name="ZoneTexte 14">
            <a:extLst>
              <a:ext uri="{FF2B5EF4-FFF2-40B4-BE49-F238E27FC236}">
                <a16:creationId xmlns:a16="http://schemas.microsoft.com/office/drawing/2014/main" id="{1361D9A0-F503-AD5F-092D-862F7B815D8E}"/>
              </a:ext>
            </a:extLst>
          </p:cNvPr>
          <p:cNvSpPr txBox="1"/>
          <p:nvPr/>
        </p:nvSpPr>
        <p:spPr>
          <a:xfrm>
            <a:off x="3409416" y="5209802"/>
            <a:ext cx="997296" cy="637728"/>
          </a:xfrm>
          <a:prstGeom prst="rect">
            <a:avLst/>
          </a:prstGeom>
          <a:noFill/>
        </p:spPr>
        <p:txBody>
          <a:bodyPr wrap="square" lIns="82919" tIns="41460" rIns="82919" bIns="41460" rtlCol="0">
            <a:spAutoFit/>
          </a:bodyPr>
          <a:lstStyle/>
          <a:p>
            <a:pPr defTabSz="685600">
              <a:defRPr/>
            </a:pPr>
            <a:r>
              <a:rPr lang="fr-FR" sz="3600" dirty="0">
                <a:solidFill>
                  <a:srgbClr val="461C4C"/>
                </a:solidFill>
              </a:rPr>
              <a:t>VS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41D58-75DA-7D7E-E5B8-94EF0D109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644" y="959006"/>
            <a:ext cx="5546357" cy="5916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B2C940-0E9F-CE79-642E-2F7B81E43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576" y="5244174"/>
            <a:ext cx="1684454" cy="568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CBD43C-64DE-F2DF-AD18-31C71E4FEA4C}"/>
              </a:ext>
            </a:extLst>
          </p:cNvPr>
          <p:cNvSpPr txBox="1"/>
          <p:nvPr/>
        </p:nvSpPr>
        <p:spPr>
          <a:xfrm>
            <a:off x="926464" y="6363924"/>
            <a:ext cx="54094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https://www.theguardian.com/environment/2017/nov/30/german-court-to-hear-peruvian-farmers-climate-case-against-rwe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827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35C3921-6C3C-064D-84DC-DE673BCECEF7}"/>
              </a:ext>
            </a:extLst>
          </p:cNvPr>
          <p:cNvSpPr/>
          <p:nvPr/>
        </p:nvSpPr>
        <p:spPr>
          <a:xfrm>
            <a:off x="1" y="0"/>
            <a:ext cx="12192000" cy="799280"/>
          </a:xfrm>
          <a:prstGeom prst="rect">
            <a:avLst/>
          </a:prstGeom>
          <a:solidFill>
            <a:srgbClr val="461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80B8E05-A504-5043-81BD-80F9BC221D72}"/>
              </a:ext>
            </a:extLst>
          </p:cNvPr>
          <p:cNvSpPr/>
          <p:nvPr/>
        </p:nvSpPr>
        <p:spPr>
          <a:xfrm>
            <a:off x="204142" y="101376"/>
            <a:ext cx="895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EF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until we are reminded of these realities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34F17D-F546-844C-8950-D3963FA5F958}"/>
              </a:ext>
            </a:extLst>
          </p:cNvPr>
          <p:cNvSpPr/>
          <p:nvPr/>
        </p:nvSpPr>
        <p:spPr>
          <a:xfrm>
            <a:off x="431106" y="104245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Fiduciary?</a:t>
            </a:r>
          </a:p>
          <a:p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fiduciary is a person or organization that acts on behalf of another person or persons, putting their clients' interests ahead of their own, with a duty to preserve good faith and trust. Being a fiduciary thus requires being bound both legally and ethically to act in the other's best interests.”</a:t>
            </a:r>
            <a:endParaRPr lang="en-GB" sz="2000" dirty="0">
              <a:solidFill>
                <a:srgbClr val="461C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C7B0FF-3FB0-A94B-805C-A0CAD1846E51}"/>
              </a:ext>
            </a:extLst>
          </p:cNvPr>
          <p:cNvSpPr/>
          <p:nvPr/>
        </p:nvSpPr>
        <p:spPr>
          <a:xfrm>
            <a:off x="6802754" y="1842469"/>
            <a:ext cx="517634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Doctrine Of Utmost Good Faith</a:t>
            </a:r>
          </a:p>
          <a:p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doctrine of utmost good faith, also known by its Latin name </a:t>
            </a:r>
            <a:r>
              <a:rPr lang="en-GB" sz="2000" dirty="0" err="1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uberrimae</a:t>
            </a:r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fidei</a:t>
            </a:r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 a minimum standard, legally obliging all parties entering a contract to act honestly and not mislead or withhold critical information from one another. (compatible with Shariah law: Abubakar et al. 2018). “</a:t>
            </a:r>
            <a:endParaRPr lang="en-GB" sz="2000" dirty="0">
              <a:solidFill>
                <a:srgbClr val="461C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720603-F229-004C-B78F-80C71703E97E}"/>
              </a:ext>
            </a:extLst>
          </p:cNvPr>
          <p:cNvSpPr/>
          <p:nvPr/>
        </p:nvSpPr>
        <p:spPr>
          <a:xfrm>
            <a:off x="1" y="63914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/>
              <a:t>https://</a:t>
            </a:r>
            <a:r>
              <a:rPr lang="en-GB" sz="1100" dirty="0" err="1"/>
              <a:t>www.researchgate.net</a:t>
            </a:r>
            <a:r>
              <a:rPr lang="en-GB" sz="1100" dirty="0"/>
              <a:t>/publication/329471186_Doctrine_of_good_faith_in_contracts_A_comparison_between_conventional_and_islamic_laws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0A1B4-9ECB-1A49-B391-9F5D53B28846}"/>
              </a:ext>
            </a:extLst>
          </p:cNvPr>
          <p:cNvSpPr/>
          <p:nvPr/>
        </p:nvSpPr>
        <p:spPr>
          <a:xfrm>
            <a:off x="9236870" y="6382070"/>
            <a:ext cx="2524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www.investopedia.com</a:t>
            </a:r>
            <a:r>
              <a:rPr lang="en-GB" sz="1400" dirty="0"/>
              <a:t>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18BA02-0B11-124E-A081-E845333DFCCA}"/>
              </a:ext>
            </a:extLst>
          </p:cNvPr>
          <p:cNvSpPr/>
          <p:nvPr/>
        </p:nvSpPr>
        <p:spPr>
          <a:xfrm>
            <a:off x="2074376" y="4184333"/>
            <a:ext cx="445273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Materiality (accounting)</a:t>
            </a:r>
          </a:p>
          <a:p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Materiality is the threshold above which missing or incorrect information is considered to have an impact on the decision making of users</a:t>
            </a:r>
          </a:p>
        </p:txBody>
      </p:sp>
    </p:spTree>
    <p:extLst>
      <p:ext uri="{BB962C8B-B14F-4D97-AF65-F5344CB8AC3E}">
        <p14:creationId xmlns:p14="http://schemas.microsoft.com/office/powerpoint/2010/main" val="39980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B1FD7-8E96-BF92-DD90-85D5328D7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168" y="1203158"/>
            <a:ext cx="2935142" cy="409073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35C3921-6C3C-064D-84DC-DE673BCECEF7}"/>
              </a:ext>
            </a:extLst>
          </p:cNvPr>
          <p:cNvSpPr/>
          <p:nvPr/>
        </p:nvSpPr>
        <p:spPr>
          <a:xfrm>
            <a:off x="1" y="0"/>
            <a:ext cx="12192000" cy="799280"/>
          </a:xfrm>
          <a:prstGeom prst="rect">
            <a:avLst/>
          </a:prstGeom>
          <a:solidFill>
            <a:srgbClr val="461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80B8E05-A504-5043-81BD-80F9BC221D72}"/>
              </a:ext>
            </a:extLst>
          </p:cNvPr>
          <p:cNvSpPr/>
          <p:nvPr/>
        </p:nvSpPr>
        <p:spPr>
          <a:xfrm>
            <a:off x="204142" y="101376"/>
            <a:ext cx="10203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solidFill>
                  <a:srgbClr val="CEF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mometum</a:t>
            </a:r>
            <a:r>
              <a:rPr lang="en-GB" sz="3200" dirty="0">
                <a:solidFill>
                  <a:srgbClr val="CEF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the self-interest motive is building: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1AC71-4545-220F-3ED2-D6DD1846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4" y="965970"/>
            <a:ext cx="2964373" cy="4360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D05F18-CC26-0EA3-7848-285698B8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868" y="1084472"/>
            <a:ext cx="2728132" cy="4209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674F74-59C4-7E8D-08CE-E909F4A26E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51"/>
          <a:stretch/>
        </p:blipFill>
        <p:spPr>
          <a:xfrm>
            <a:off x="5951622" y="1045872"/>
            <a:ext cx="2844804" cy="4209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8665C-4572-B7D3-696C-36D0178FC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1168" y="2207819"/>
            <a:ext cx="2935142" cy="1568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20640-9503-3472-03AE-2E71CFFA3401}"/>
              </a:ext>
            </a:extLst>
          </p:cNvPr>
          <p:cNvSpPr txBox="1"/>
          <p:nvPr/>
        </p:nvSpPr>
        <p:spPr>
          <a:xfrm>
            <a:off x="9190337" y="3980139"/>
            <a:ext cx="2434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Dr Victoria Hurth</a:t>
            </a:r>
          </a:p>
          <a:p>
            <a:r>
              <a:rPr lang="en-GB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Ben Renshaw</a:t>
            </a:r>
          </a:p>
          <a:p>
            <a:r>
              <a:rPr lang="en-GB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Dr Lorenzo Fioramonti</a:t>
            </a:r>
          </a:p>
        </p:txBody>
      </p:sp>
    </p:spTree>
    <p:extLst>
      <p:ext uri="{BB962C8B-B14F-4D97-AF65-F5344CB8AC3E}">
        <p14:creationId xmlns:p14="http://schemas.microsoft.com/office/powerpoint/2010/main" val="343690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E803F-D9E4-0233-10B0-B6B2A58FD0D4}"/>
              </a:ext>
            </a:extLst>
          </p:cNvPr>
          <p:cNvSpPr/>
          <p:nvPr/>
        </p:nvSpPr>
        <p:spPr>
          <a:xfrm>
            <a:off x="-1" y="0"/>
            <a:ext cx="12192001" cy="1178039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166607" y="1290263"/>
            <a:ext cx="11858784" cy="6025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indent="-60963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462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Unsustainability is one massive governance failure at all levels - based around a false assumption that financial income is a good proxy for wellbeing outcomes and that financial capital is the main resource to protect and enhance </a:t>
            </a:r>
          </a:p>
          <a:p>
            <a:pPr marL="609630" indent="-609630">
              <a:lnSpc>
                <a:spcPct val="150000"/>
              </a:lnSpc>
              <a:buFont typeface="+mj-lt"/>
              <a:buAutoNum type="arabicPeriod"/>
            </a:pPr>
            <a:endParaRPr lang="en-US" sz="2400" dirty="0">
              <a:solidFill>
                <a:srgbClr val="462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30" indent="-60963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462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not achieve sustainability without fixing this failed governance. ESG is an imperfect ‘do no harm’ agenda but not enough – we need hyper-innovation. </a:t>
            </a:r>
          </a:p>
          <a:p>
            <a:pPr marL="609630" indent="-609630">
              <a:lnSpc>
                <a:spcPct val="150000"/>
              </a:lnSpc>
              <a:buFont typeface="+mj-lt"/>
              <a:buAutoNum type="arabicPeriod"/>
            </a:pPr>
            <a:endParaRPr lang="en-US" sz="2400" dirty="0">
              <a:solidFill>
                <a:srgbClr val="462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30" indent="-60963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462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LINE: Either we transform governance for a ‘Wellbeing Economy’ and Purpose-Driven Organizations, driven by Meaningful Work and Lives or we will lose benefits of the market economy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30" indent="-60963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48C3A99-EDF3-D5A9-A52B-A4A20EA36125}"/>
              </a:ext>
            </a:extLst>
          </p:cNvPr>
          <p:cNvSpPr txBox="1"/>
          <p:nvPr/>
        </p:nvSpPr>
        <p:spPr>
          <a:xfrm>
            <a:off x="-1104350" y="182427"/>
            <a:ext cx="6048890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2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takeaways:</a:t>
            </a:r>
          </a:p>
        </p:txBody>
      </p:sp>
    </p:spTree>
    <p:extLst>
      <p:ext uri="{BB962C8B-B14F-4D97-AF65-F5344CB8AC3E}">
        <p14:creationId xmlns:p14="http://schemas.microsoft.com/office/powerpoint/2010/main" val="12311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3D2666-1222-7D48-A256-1F69994DE7BD}"/>
              </a:ext>
            </a:extLst>
          </p:cNvPr>
          <p:cNvSpPr/>
          <p:nvPr/>
        </p:nvSpPr>
        <p:spPr>
          <a:xfrm>
            <a:off x="1" y="0"/>
            <a:ext cx="12192000" cy="799280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F4103-52E3-1F4D-8395-202D01907BBA}"/>
              </a:ext>
            </a:extLst>
          </p:cNvPr>
          <p:cNvSpPr/>
          <p:nvPr/>
        </p:nvSpPr>
        <p:spPr>
          <a:xfrm>
            <a:off x="155789" y="109691"/>
            <a:ext cx="11229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LOGIC 3: Purpose: drive long-term wellbeing for all + do no harm to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E09BE3-B845-9D93-CECB-BDF4DECCE094}"/>
              </a:ext>
            </a:extLst>
          </p:cNvPr>
          <p:cNvSpPr/>
          <p:nvPr/>
        </p:nvSpPr>
        <p:spPr>
          <a:xfrm>
            <a:off x="295210" y="1061694"/>
            <a:ext cx="2136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optimising goal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139BA-5434-40F3-B56F-B6228DD1CEC8}"/>
              </a:ext>
            </a:extLst>
          </p:cNvPr>
          <p:cNvSpPr/>
          <p:nvPr/>
        </p:nvSpPr>
        <p:spPr>
          <a:xfrm>
            <a:off x="480673" y="5756915"/>
            <a:ext cx="1647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12EF2-E805-8BE3-441F-910B38A03393}"/>
              </a:ext>
            </a:extLst>
          </p:cNvPr>
          <p:cNvSpPr txBox="1"/>
          <p:nvPr/>
        </p:nvSpPr>
        <p:spPr>
          <a:xfrm>
            <a:off x="-154919" y="2438086"/>
            <a:ext cx="29557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</a:t>
            </a:r>
          </a:p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(business case)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89213B-4E76-9815-031B-5520A184F852}"/>
              </a:ext>
            </a:extLst>
          </p:cNvPr>
          <p:cNvCxnSpPr>
            <a:cxnSpLocks/>
          </p:cNvCxnSpPr>
          <p:nvPr/>
        </p:nvCxnSpPr>
        <p:spPr>
          <a:xfrm>
            <a:off x="2605666" y="1333851"/>
            <a:ext cx="2182099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556E92-D2C5-15EA-1AD4-DF03A9E98DFD}"/>
              </a:ext>
            </a:extLst>
          </p:cNvPr>
          <p:cNvCxnSpPr>
            <a:cxnSpLocks/>
          </p:cNvCxnSpPr>
          <p:nvPr/>
        </p:nvCxnSpPr>
        <p:spPr>
          <a:xfrm>
            <a:off x="2387209" y="5999906"/>
            <a:ext cx="445023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8D9F68-252F-F23A-ED96-C3200575F6A6}"/>
              </a:ext>
            </a:extLst>
          </p:cNvPr>
          <p:cNvCxnSpPr>
            <a:cxnSpLocks/>
          </p:cNvCxnSpPr>
          <p:nvPr/>
        </p:nvCxnSpPr>
        <p:spPr>
          <a:xfrm flipH="1" flipV="1">
            <a:off x="1273121" y="1554092"/>
            <a:ext cx="8774" cy="612119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F96758-DD8D-393D-196C-5F0D737F717D}"/>
              </a:ext>
            </a:extLst>
          </p:cNvPr>
          <p:cNvCxnSpPr>
            <a:cxnSpLocks/>
          </p:cNvCxnSpPr>
          <p:nvPr/>
        </p:nvCxnSpPr>
        <p:spPr>
          <a:xfrm>
            <a:off x="1258848" y="3478456"/>
            <a:ext cx="17228" cy="685113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C6624-CFBD-4E41-2B87-9F4157014F2C}"/>
              </a:ext>
            </a:extLst>
          </p:cNvPr>
          <p:cNvSpPr/>
          <p:nvPr/>
        </p:nvSpPr>
        <p:spPr>
          <a:xfrm>
            <a:off x="480672" y="4260825"/>
            <a:ext cx="1647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parameters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A59EC5-4CE8-DC57-AC2F-D984596C7852}"/>
              </a:ext>
            </a:extLst>
          </p:cNvPr>
          <p:cNvCxnSpPr>
            <a:cxnSpLocks/>
          </p:cNvCxnSpPr>
          <p:nvPr/>
        </p:nvCxnSpPr>
        <p:spPr>
          <a:xfrm>
            <a:off x="2446132" y="4460594"/>
            <a:ext cx="1019011" cy="0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DBDD1C3-AE95-F992-6FE7-D639523AF833}"/>
              </a:ext>
            </a:extLst>
          </p:cNvPr>
          <p:cNvCxnSpPr>
            <a:cxnSpLocks/>
          </p:cNvCxnSpPr>
          <p:nvPr/>
        </p:nvCxnSpPr>
        <p:spPr>
          <a:xfrm flipH="1" flipV="1">
            <a:off x="6036336" y="2009182"/>
            <a:ext cx="213980" cy="2392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BF8B2DC-9F2A-96B8-E259-EDC4780D0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148" y="6330744"/>
            <a:ext cx="643991" cy="327711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B36D78C-14CE-23F4-C8A1-DBA79ECF0BF3}"/>
              </a:ext>
            </a:extLst>
          </p:cNvPr>
          <p:cNvCxnSpPr>
            <a:cxnSpLocks/>
          </p:cNvCxnSpPr>
          <p:nvPr/>
        </p:nvCxnSpPr>
        <p:spPr>
          <a:xfrm flipH="1" flipV="1">
            <a:off x="7889915" y="3194834"/>
            <a:ext cx="987482" cy="161514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AC56B5-EC41-A892-27BC-A92BFD4DA9E6}"/>
              </a:ext>
            </a:extLst>
          </p:cNvPr>
          <p:cNvCxnSpPr>
            <a:cxnSpLocks/>
          </p:cNvCxnSpPr>
          <p:nvPr/>
        </p:nvCxnSpPr>
        <p:spPr>
          <a:xfrm flipH="1">
            <a:off x="8359114" y="3949843"/>
            <a:ext cx="85488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9C3F4C0E-FFE3-A25C-261F-3E26F0B440B9}"/>
              </a:ext>
            </a:extLst>
          </p:cNvPr>
          <p:cNvSpPr/>
          <p:nvPr/>
        </p:nvSpPr>
        <p:spPr>
          <a:xfrm>
            <a:off x="8867730" y="3472857"/>
            <a:ext cx="2403745" cy="47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00B050"/>
              </a:solidFill>
            </a:endParaRP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LOGIC 1: 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SHORT-TERM </a:t>
            </a:r>
          </a:p>
          <a:p>
            <a:pPr algn="ctr"/>
            <a:r>
              <a:rPr lang="en-GB" b="1" dirty="0">
                <a:solidFill>
                  <a:srgbClr val="00B050"/>
                </a:solidFill>
              </a:rPr>
              <a:t>SELF INTEREST</a:t>
            </a:r>
          </a:p>
        </p:txBody>
      </p:sp>
      <p:sp>
        <p:nvSpPr>
          <p:cNvPr id="87" name="Triangle 86">
            <a:extLst>
              <a:ext uri="{FF2B5EF4-FFF2-40B4-BE49-F238E27FC236}">
                <a16:creationId xmlns:a16="http://schemas.microsoft.com/office/drawing/2014/main" id="{D323CC51-D1F9-AD59-239F-514BA2CEECB6}"/>
              </a:ext>
            </a:extLst>
          </p:cNvPr>
          <p:cNvSpPr/>
          <p:nvPr/>
        </p:nvSpPr>
        <p:spPr>
          <a:xfrm>
            <a:off x="2952445" y="1108770"/>
            <a:ext cx="6179048" cy="5093501"/>
          </a:xfrm>
          <a:prstGeom prst="triangle">
            <a:avLst/>
          </a:prstGeom>
          <a:solidFill>
            <a:srgbClr val="E6E4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riangle 87">
            <a:extLst>
              <a:ext uri="{FF2B5EF4-FFF2-40B4-BE49-F238E27FC236}">
                <a16:creationId xmlns:a16="http://schemas.microsoft.com/office/drawing/2014/main" id="{42774ED7-367E-AC6A-DAD9-E94DD2657193}"/>
              </a:ext>
            </a:extLst>
          </p:cNvPr>
          <p:cNvSpPr/>
          <p:nvPr/>
        </p:nvSpPr>
        <p:spPr>
          <a:xfrm>
            <a:off x="3787139" y="1087852"/>
            <a:ext cx="4505791" cy="3748073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3BEB8F10-E8F6-BE76-E4BA-52FC94C615FD}"/>
              </a:ext>
            </a:extLst>
          </p:cNvPr>
          <p:cNvSpPr/>
          <p:nvPr/>
        </p:nvSpPr>
        <p:spPr>
          <a:xfrm>
            <a:off x="4750243" y="1061694"/>
            <a:ext cx="2579133" cy="2206942"/>
          </a:xfrm>
          <a:prstGeom prst="triangle">
            <a:avLst/>
          </a:prstGeom>
          <a:solidFill>
            <a:srgbClr val="19408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911A97D-F5DC-7579-4B80-E90BC4A22B6D}"/>
              </a:ext>
            </a:extLst>
          </p:cNvPr>
          <p:cNvSpPr/>
          <p:nvPr/>
        </p:nvSpPr>
        <p:spPr>
          <a:xfrm>
            <a:off x="5037859" y="2249721"/>
            <a:ext cx="2003899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dirty="0">
                <a:solidFill>
                  <a:schemeClr val="bg1"/>
                </a:solidFill>
              </a:rPr>
              <a:t>ULTIMATE GOAL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long-term wellbeing of all people and planet (sustainability)</a:t>
            </a:r>
          </a:p>
        </p:txBody>
      </p:sp>
      <p:sp>
        <p:nvSpPr>
          <p:cNvPr id="91" name="Curved Right Arrow 90">
            <a:extLst>
              <a:ext uri="{FF2B5EF4-FFF2-40B4-BE49-F238E27FC236}">
                <a16:creationId xmlns:a16="http://schemas.microsoft.com/office/drawing/2014/main" id="{D692A294-E9D0-15F6-F3A7-AB89C395B9F0}"/>
              </a:ext>
            </a:extLst>
          </p:cNvPr>
          <p:cNvSpPr/>
          <p:nvPr/>
        </p:nvSpPr>
        <p:spPr>
          <a:xfrm flipH="1" flipV="1">
            <a:off x="6183660" y="3917597"/>
            <a:ext cx="375029" cy="275894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2" name="Curved Right Arrow 91">
            <a:extLst>
              <a:ext uri="{FF2B5EF4-FFF2-40B4-BE49-F238E27FC236}">
                <a16:creationId xmlns:a16="http://schemas.microsoft.com/office/drawing/2014/main" id="{7C17BCF7-2394-5453-6A21-DB063CAFF49E}"/>
              </a:ext>
            </a:extLst>
          </p:cNvPr>
          <p:cNvSpPr/>
          <p:nvPr/>
        </p:nvSpPr>
        <p:spPr>
          <a:xfrm>
            <a:off x="5524961" y="3953578"/>
            <a:ext cx="394138" cy="262634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A4DEDD2-44B5-7DE6-F8C3-4E0680690C1F}"/>
              </a:ext>
            </a:extLst>
          </p:cNvPr>
          <p:cNvSpPr/>
          <p:nvPr/>
        </p:nvSpPr>
        <p:spPr>
          <a:xfrm>
            <a:off x="4787765" y="4972897"/>
            <a:ext cx="251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194084"/>
                </a:solidFill>
              </a:rPr>
              <a:t>natural, human &amp; social capital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BA78BA1-7183-99D1-E224-1920E91B673C}"/>
              </a:ext>
            </a:extLst>
          </p:cNvPr>
          <p:cNvSpPr/>
          <p:nvPr/>
        </p:nvSpPr>
        <p:spPr>
          <a:xfrm>
            <a:off x="4498963" y="5847292"/>
            <a:ext cx="307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FOUNDATIONAL PARAMETERS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D8B7881-04F0-F28F-92EF-C1B39F865731}"/>
              </a:ext>
            </a:extLst>
          </p:cNvPr>
          <p:cNvCxnSpPr>
            <a:cxnSpLocks/>
          </p:cNvCxnSpPr>
          <p:nvPr/>
        </p:nvCxnSpPr>
        <p:spPr>
          <a:xfrm flipV="1">
            <a:off x="5544288" y="5249918"/>
            <a:ext cx="197069" cy="249223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55326DE-A051-ABD4-2178-EF04615A1D68}"/>
              </a:ext>
            </a:extLst>
          </p:cNvPr>
          <p:cNvCxnSpPr>
            <a:cxnSpLocks/>
          </p:cNvCxnSpPr>
          <p:nvPr/>
        </p:nvCxnSpPr>
        <p:spPr>
          <a:xfrm flipV="1">
            <a:off x="6040301" y="4741498"/>
            <a:ext cx="0" cy="231776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E6BF1347-8FAB-1086-EB14-36E9181FE011}"/>
              </a:ext>
            </a:extLst>
          </p:cNvPr>
          <p:cNvSpPr/>
          <p:nvPr/>
        </p:nvSpPr>
        <p:spPr>
          <a:xfrm>
            <a:off x="4084488" y="5288888"/>
            <a:ext cx="3917817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194084"/>
                </a:solidFill>
              </a:rPr>
              <a:t>environmental and social systems</a:t>
            </a:r>
          </a:p>
          <a:p>
            <a:pPr algn="ctr"/>
            <a:endParaRPr lang="en-GB" sz="1400" dirty="0">
              <a:solidFill>
                <a:srgbClr val="194084"/>
              </a:solidFill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19DDB75-59A6-D150-6EDF-63CDBC765A2F}"/>
              </a:ext>
            </a:extLst>
          </p:cNvPr>
          <p:cNvCxnSpPr>
            <a:cxnSpLocks/>
          </p:cNvCxnSpPr>
          <p:nvPr/>
        </p:nvCxnSpPr>
        <p:spPr>
          <a:xfrm flipH="1" flipV="1">
            <a:off x="7316331" y="5094660"/>
            <a:ext cx="409496" cy="122511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4B090F48-E086-7752-C85D-B7448DE315EA}"/>
              </a:ext>
            </a:extLst>
          </p:cNvPr>
          <p:cNvSpPr/>
          <p:nvPr/>
        </p:nvSpPr>
        <p:spPr>
          <a:xfrm>
            <a:off x="7328810" y="5175131"/>
            <a:ext cx="11725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solidFill>
                  <a:srgbClr val="194084"/>
                </a:solidFill>
              </a:rPr>
              <a:t>stakeholders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0CDC33D-9DFD-9231-6B54-B906D788FCBB}"/>
              </a:ext>
            </a:extLst>
          </p:cNvPr>
          <p:cNvCxnSpPr>
            <a:cxnSpLocks/>
          </p:cNvCxnSpPr>
          <p:nvPr/>
        </p:nvCxnSpPr>
        <p:spPr>
          <a:xfrm flipH="1">
            <a:off x="7360340" y="5532893"/>
            <a:ext cx="361689" cy="116394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82D2E24-6BAD-056E-9AC3-90F7D642BF91}"/>
              </a:ext>
            </a:extLst>
          </p:cNvPr>
          <p:cNvCxnSpPr>
            <a:cxnSpLocks/>
          </p:cNvCxnSpPr>
          <p:nvPr/>
        </p:nvCxnSpPr>
        <p:spPr>
          <a:xfrm flipH="1" flipV="1">
            <a:off x="6346215" y="5233184"/>
            <a:ext cx="213980" cy="239236"/>
          </a:xfrm>
          <a:prstGeom prst="straightConnector1">
            <a:avLst/>
          </a:prstGeom>
          <a:ln>
            <a:solidFill>
              <a:srgbClr val="194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810B9F1-2966-D4CF-4829-2D58E4AC2305}"/>
              </a:ext>
            </a:extLst>
          </p:cNvPr>
          <p:cNvCxnSpPr>
            <a:cxnSpLocks/>
          </p:cNvCxnSpPr>
          <p:nvPr/>
        </p:nvCxnSpPr>
        <p:spPr>
          <a:xfrm flipV="1">
            <a:off x="6041790" y="3131313"/>
            <a:ext cx="0" cy="2317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86C717C-7231-E0C7-330A-6D240CD7F509}"/>
              </a:ext>
            </a:extLst>
          </p:cNvPr>
          <p:cNvCxnSpPr>
            <a:cxnSpLocks/>
          </p:cNvCxnSpPr>
          <p:nvPr/>
        </p:nvCxnSpPr>
        <p:spPr>
          <a:xfrm>
            <a:off x="4253097" y="4055544"/>
            <a:ext cx="3585683" cy="36150"/>
          </a:xfrm>
          <a:prstGeom prst="line">
            <a:avLst/>
          </a:prstGeom>
          <a:ln>
            <a:solidFill>
              <a:srgbClr val="1940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B749101-8E37-3762-3E03-BFFCBB163BA8}"/>
              </a:ext>
            </a:extLst>
          </p:cNvPr>
          <p:cNvSpPr/>
          <p:nvPr/>
        </p:nvSpPr>
        <p:spPr>
          <a:xfrm>
            <a:off x="4613102" y="4192096"/>
            <a:ext cx="2860587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FINANCIAL CAPITAL </a:t>
            </a:r>
          </a:p>
          <a:p>
            <a:pPr algn="ctr"/>
            <a:r>
              <a:rPr lang="en-GB" sz="1700" dirty="0">
                <a:solidFill>
                  <a:srgbClr val="194084"/>
                </a:solidFill>
              </a:rPr>
              <a:t>as the core parameter</a:t>
            </a:r>
          </a:p>
          <a:p>
            <a:pPr algn="ctr"/>
            <a:endParaRPr lang="en-GB" dirty="0">
              <a:solidFill>
                <a:srgbClr val="194084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81DC737-62DE-F5B6-C5E7-42B29B158B2C}"/>
              </a:ext>
            </a:extLst>
          </p:cNvPr>
          <p:cNvSpPr/>
          <p:nvPr/>
        </p:nvSpPr>
        <p:spPr>
          <a:xfrm>
            <a:off x="4725361" y="3143638"/>
            <a:ext cx="2725985" cy="95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trike="sngStrike" dirty="0">
                <a:solidFill>
                  <a:srgbClr val="194084"/>
                </a:solidFill>
              </a:rPr>
              <a:t>FINANCIAL CAPITAL </a:t>
            </a:r>
          </a:p>
          <a:p>
            <a:pPr algn="ctr"/>
            <a:r>
              <a:rPr lang="en-GB" sz="1700" strike="sngStrike" dirty="0">
                <a:solidFill>
                  <a:srgbClr val="194084"/>
                </a:solidFill>
              </a:rPr>
              <a:t>as the core objective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20A5067-97FE-5CE5-6E89-E9096A45F6CA}"/>
              </a:ext>
            </a:extLst>
          </p:cNvPr>
          <p:cNvCxnSpPr>
            <a:cxnSpLocks/>
          </p:cNvCxnSpPr>
          <p:nvPr/>
        </p:nvCxnSpPr>
        <p:spPr>
          <a:xfrm flipH="1" flipV="1">
            <a:off x="9018842" y="5023338"/>
            <a:ext cx="639794" cy="1083720"/>
          </a:xfrm>
          <a:prstGeom prst="line">
            <a:avLst/>
          </a:prstGeom>
          <a:ln w="38100">
            <a:solidFill>
              <a:srgbClr val="B2B2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5381B3-EA1E-B68B-C663-0A0E563976FF}"/>
              </a:ext>
            </a:extLst>
          </p:cNvPr>
          <p:cNvCxnSpPr>
            <a:cxnSpLocks/>
          </p:cNvCxnSpPr>
          <p:nvPr/>
        </p:nvCxnSpPr>
        <p:spPr>
          <a:xfrm flipH="1">
            <a:off x="9338739" y="5525794"/>
            <a:ext cx="554641" cy="0"/>
          </a:xfrm>
          <a:prstGeom prst="line">
            <a:avLst/>
          </a:prstGeom>
          <a:ln w="38100">
            <a:solidFill>
              <a:srgbClr val="B2B2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9079311-72CB-96F9-E555-C44D41725F14}"/>
              </a:ext>
            </a:extLst>
          </p:cNvPr>
          <p:cNvSpPr txBox="1"/>
          <p:nvPr/>
        </p:nvSpPr>
        <p:spPr>
          <a:xfrm rot="3574705">
            <a:off x="7007182" y="4506398"/>
            <a:ext cx="297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gradFill flip="none" rotWithShape="1">
                  <a:gsLst>
                    <a:gs pos="0">
                      <a:srgbClr val="00B050"/>
                    </a:gs>
                    <a:gs pos="56000">
                      <a:srgbClr val="B2B21D"/>
                    </a:gs>
                  </a:gsLst>
                  <a:lin ang="0" scaled="1"/>
                  <a:tileRect/>
                </a:gradFill>
              </a:rPr>
              <a:t>BUSINESS-AS-USUAL</a:t>
            </a:r>
            <a:endParaRPr lang="en-US" dirty="0">
              <a:gradFill flip="none" rotWithShape="1">
                <a:gsLst>
                  <a:gs pos="0">
                    <a:srgbClr val="00B050"/>
                  </a:gs>
                  <a:gs pos="56000">
                    <a:srgbClr val="B2B21D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5F2ECC6-1F84-C6DE-F4BD-5C9ED9070AF5}"/>
              </a:ext>
            </a:extLst>
          </p:cNvPr>
          <p:cNvSpPr/>
          <p:nvPr/>
        </p:nvSpPr>
        <p:spPr>
          <a:xfrm>
            <a:off x="9801520" y="5252304"/>
            <a:ext cx="1865041" cy="47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B2B21D"/>
                </a:solidFill>
              </a:rPr>
              <a:t>LOGIC 2: </a:t>
            </a:r>
          </a:p>
          <a:p>
            <a:pPr algn="ctr"/>
            <a:r>
              <a:rPr lang="en-GB" b="1" dirty="0">
                <a:solidFill>
                  <a:srgbClr val="B2B21D"/>
                </a:solidFill>
              </a:rPr>
              <a:t>LONG-TERM SELF-INTEREST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F9F1FD8-0AA0-03D5-B9E2-D25962A19718}"/>
              </a:ext>
            </a:extLst>
          </p:cNvPr>
          <p:cNvCxnSpPr>
            <a:cxnSpLocks/>
          </p:cNvCxnSpPr>
          <p:nvPr/>
        </p:nvCxnSpPr>
        <p:spPr>
          <a:xfrm flipH="1" flipV="1">
            <a:off x="6558689" y="1061694"/>
            <a:ext cx="1212502" cy="1955500"/>
          </a:xfrm>
          <a:prstGeom prst="line">
            <a:avLst/>
          </a:prstGeom>
          <a:ln w="38100">
            <a:solidFill>
              <a:srgbClr val="194084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7C4DDC5-2ADA-199B-B0AE-F900E3D50948}"/>
              </a:ext>
            </a:extLst>
          </p:cNvPr>
          <p:cNvCxnSpPr>
            <a:cxnSpLocks/>
          </p:cNvCxnSpPr>
          <p:nvPr/>
        </p:nvCxnSpPr>
        <p:spPr>
          <a:xfrm flipH="1">
            <a:off x="7217117" y="2090340"/>
            <a:ext cx="914431" cy="0"/>
          </a:xfrm>
          <a:prstGeom prst="line">
            <a:avLst/>
          </a:prstGeom>
          <a:ln w="38100">
            <a:solidFill>
              <a:srgbClr val="1940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8BDDD57-0DD4-1DA2-A9A6-888583C55AF7}"/>
              </a:ext>
            </a:extLst>
          </p:cNvPr>
          <p:cNvSpPr/>
          <p:nvPr/>
        </p:nvSpPr>
        <p:spPr>
          <a:xfrm rot="3582879">
            <a:off x="6584529" y="2222468"/>
            <a:ext cx="1207852" cy="47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PURPOSE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37D0CC4-3431-0E1B-A6DA-742B8A4AD6E4}"/>
              </a:ext>
            </a:extLst>
          </p:cNvPr>
          <p:cNvSpPr/>
          <p:nvPr/>
        </p:nvSpPr>
        <p:spPr>
          <a:xfrm>
            <a:off x="8000611" y="1829846"/>
            <a:ext cx="2036461" cy="476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94084"/>
                </a:solidFill>
              </a:rPr>
              <a:t>LOGIC 3:</a:t>
            </a:r>
          </a:p>
          <a:p>
            <a:pPr algn="ctr"/>
            <a:r>
              <a:rPr lang="en-GB" b="1" dirty="0">
                <a:solidFill>
                  <a:srgbClr val="194084"/>
                </a:solidFill>
              </a:rPr>
              <a:t>LONG-TERM OTHER INTEREST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3E27C16-4856-710C-572A-2A75B93FEC03}"/>
              </a:ext>
            </a:extLst>
          </p:cNvPr>
          <p:cNvCxnSpPr>
            <a:cxnSpLocks/>
          </p:cNvCxnSpPr>
          <p:nvPr/>
        </p:nvCxnSpPr>
        <p:spPr>
          <a:xfrm flipV="1">
            <a:off x="7380689" y="3255369"/>
            <a:ext cx="458091" cy="2446"/>
          </a:xfrm>
          <a:prstGeom prst="line">
            <a:avLst/>
          </a:prstGeom>
          <a:ln w="25400">
            <a:solidFill>
              <a:srgbClr val="1940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Left Bracket 114">
            <a:extLst>
              <a:ext uri="{FF2B5EF4-FFF2-40B4-BE49-F238E27FC236}">
                <a16:creationId xmlns:a16="http://schemas.microsoft.com/office/drawing/2014/main" id="{94A16A93-03D0-C6C3-9DE1-621AF57BE2C3}"/>
              </a:ext>
            </a:extLst>
          </p:cNvPr>
          <p:cNvSpPr/>
          <p:nvPr/>
        </p:nvSpPr>
        <p:spPr>
          <a:xfrm rot="1855947">
            <a:off x="4142641" y="1657819"/>
            <a:ext cx="220913" cy="3989962"/>
          </a:xfrm>
          <a:prstGeom prst="leftBracket">
            <a:avLst/>
          </a:prstGeom>
          <a:ln w="31750">
            <a:solidFill>
              <a:srgbClr val="194084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14B9905-9EA8-C1E2-C70E-3B06DF3EDCF7}"/>
              </a:ext>
            </a:extLst>
          </p:cNvPr>
          <p:cNvCxnSpPr>
            <a:cxnSpLocks/>
          </p:cNvCxnSpPr>
          <p:nvPr/>
        </p:nvCxnSpPr>
        <p:spPr>
          <a:xfrm flipV="1">
            <a:off x="1294772" y="5023338"/>
            <a:ext cx="0" cy="560248"/>
          </a:xfrm>
          <a:prstGeom prst="straightConnector1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riangle 117">
            <a:extLst>
              <a:ext uri="{FF2B5EF4-FFF2-40B4-BE49-F238E27FC236}">
                <a16:creationId xmlns:a16="http://schemas.microsoft.com/office/drawing/2014/main" id="{60654C0D-62EA-8EC9-6684-6245AE332158}"/>
              </a:ext>
            </a:extLst>
          </p:cNvPr>
          <p:cNvSpPr/>
          <p:nvPr/>
        </p:nvSpPr>
        <p:spPr>
          <a:xfrm>
            <a:off x="10734040" y="1108770"/>
            <a:ext cx="1226902" cy="1056395"/>
          </a:xfrm>
          <a:prstGeom prst="triangle">
            <a:avLst/>
          </a:prstGeom>
          <a:solidFill>
            <a:srgbClr val="E7E41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riangle 118">
            <a:extLst>
              <a:ext uri="{FF2B5EF4-FFF2-40B4-BE49-F238E27FC236}">
                <a16:creationId xmlns:a16="http://schemas.microsoft.com/office/drawing/2014/main" id="{6F3EBA9E-6359-8E1B-5919-9F19B643FBD9}"/>
              </a:ext>
            </a:extLst>
          </p:cNvPr>
          <p:cNvSpPr/>
          <p:nvPr/>
        </p:nvSpPr>
        <p:spPr>
          <a:xfrm>
            <a:off x="10918879" y="1064525"/>
            <a:ext cx="849545" cy="77601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Triangle 119">
            <a:extLst>
              <a:ext uri="{FF2B5EF4-FFF2-40B4-BE49-F238E27FC236}">
                <a16:creationId xmlns:a16="http://schemas.microsoft.com/office/drawing/2014/main" id="{077EBAA3-853F-CBFC-5726-46A03A3D908B}"/>
              </a:ext>
            </a:extLst>
          </p:cNvPr>
          <p:cNvSpPr/>
          <p:nvPr/>
        </p:nvSpPr>
        <p:spPr>
          <a:xfrm>
            <a:off x="11096978" y="1048852"/>
            <a:ext cx="485422" cy="461665"/>
          </a:xfrm>
          <a:prstGeom prst="triangle">
            <a:avLst/>
          </a:prstGeom>
          <a:solidFill>
            <a:srgbClr val="183D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66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094270" y="164792"/>
            <a:ext cx="558346" cy="711269"/>
          </a:xfrm>
          <a:custGeom>
            <a:avLst/>
            <a:gdLst/>
            <a:ahLst/>
            <a:cxnLst/>
            <a:rect l="l" t="t" r="r" b="b"/>
            <a:pathLst>
              <a:path w="837519" h="1066903">
                <a:moveTo>
                  <a:pt x="0" y="0"/>
                </a:moveTo>
                <a:lnTo>
                  <a:pt x="837520" y="0"/>
                </a:lnTo>
                <a:lnTo>
                  <a:pt x="837520" y="1066904"/>
                </a:lnTo>
                <a:lnTo>
                  <a:pt x="0" y="1066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93413" y="0"/>
            <a:ext cx="1347787" cy="876061"/>
          </a:xfrm>
          <a:custGeom>
            <a:avLst/>
            <a:gdLst/>
            <a:ahLst/>
            <a:cxnLst/>
            <a:rect l="l" t="t" r="r" b="b"/>
            <a:pathLst>
              <a:path w="2021680" h="1314092">
                <a:moveTo>
                  <a:pt x="0" y="0"/>
                </a:moveTo>
                <a:lnTo>
                  <a:pt x="2021680" y="0"/>
                </a:lnTo>
                <a:lnTo>
                  <a:pt x="2021680" y="1314092"/>
                </a:lnTo>
                <a:lnTo>
                  <a:pt x="0" y="1314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2F92C-65F4-3AD9-5F65-FF952073A0E5}"/>
              </a:ext>
            </a:extLst>
          </p:cNvPr>
          <p:cNvSpPr/>
          <p:nvPr/>
        </p:nvSpPr>
        <p:spPr>
          <a:xfrm>
            <a:off x="6046431" y="1275682"/>
            <a:ext cx="5558725" cy="254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2133" b="1" dirty="0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(organizational) purpose</a:t>
            </a:r>
          </a:p>
          <a:p>
            <a:pPr>
              <a:spcBef>
                <a:spcPts val="400"/>
              </a:spcBef>
            </a:pPr>
            <a:endParaRPr lang="en-GB" sz="2133" b="1" dirty="0">
              <a:solidFill>
                <a:srgbClr val="461C4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en-GB" sz="2133" i="1" dirty="0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“an (organization’s) reason to exist that is an optimal strategic contribution to the long-term wellbeing of all people and planet”</a:t>
            </a:r>
          </a:p>
          <a:p>
            <a:pPr>
              <a:spcAft>
                <a:spcPts val="400"/>
              </a:spcAft>
            </a:pPr>
            <a:r>
              <a:rPr lang="en-GB" sz="2133" i="1" dirty="0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>
              <a:spcAft>
                <a:spcPts val="400"/>
              </a:spcAft>
            </a:pPr>
            <a:r>
              <a:rPr lang="en-GB" sz="2133" i="1" dirty="0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en-GB" sz="1867" dirty="0" err="1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BSi</a:t>
            </a:r>
            <a:r>
              <a:rPr lang="en-GB" sz="1867" dirty="0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 808: 2022</a:t>
            </a:r>
            <a:endParaRPr lang="en-GB" sz="2133" dirty="0">
              <a:solidFill>
                <a:srgbClr val="461C4C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71527E-6967-51FB-3F25-DE7186A0D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44" y="1275682"/>
            <a:ext cx="4086756" cy="5340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16ECFA-6A51-ED8B-2178-21D26A48C8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62"/>
          <a:stretch/>
        </p:blipFill>
        <p:spPr>
          <a:xfrm>
            <a:off x="4995757" y="5721461"/>
            <a:ext cx="783167" cy="9978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7227BA-ACB6-794A-C6CD-2C4253820396}"/>
              </a:ext>
            </a:extLst>
          </p:cNvPr>
          <p:cNvSpPr/>
          <p:nvPr/>
        </p:nvSpPr>
        <p:spPr>
          <a:xfrm>
            <a:off x="0" y="0"/>
            <a:ext cx="12192000" cy="95039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19F2C-850C-C466-AF3F-06E93580559A}"/>
              </a:ext>
            </a:extLst>
          </p:cNvPr>
          <p:cNvSpPr txBox="1"/>
          <p:nvPr/>
        </p:nvSpPr>
        <p:spPr>
          <a:xfrm>
            <a:off x="50800" y="242290"/>
            <a:ext cx="13070799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35"/>
              </a:lnSpc>
            </a:pPr>
            <a:r>
              <a:rPr lang="en-US" sz="3200" dirty="0">
                <a:solidFill>
                  <a:srgbClr val="CEF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gets serious: PAS 808:2022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542F2-F47C-96E4-F941-569C98A63810}"/>
              </a:ext>
            </a:extLst>
          </p:cNvPr>
          <p:cNvSpPr/>
          <p:nvPr/>
        </p:nvSpPr>
        <p:spPr>
          <a:xfrm>
            <a:off x="6096000" y="4215581"/>
            <a:ext cx="5558725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2133" b="1" dirty="0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GB" sz="2133" dirty="0">
                <a:solidFill>
                  <a:srgbClr val="461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unleashes humanity back into the organisation and is the source of the sheer energy and creativity needed to break the inertia of bad governance system</a:t>
            </a:r>
          </a:p>
        </p:txBody>
      </p:sp>
    </p:spTree>
    <p:extLst>
      <p:ext uri="{BB962C8B-B14F-4D97-AF65-F5344CB8AC3E}">
        <p14:creationId xmlns:p14="http://schemas.microsoft.com/office/powerpoint/2010/main" val="213059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6BEF96-C8D9-26F2-037F-323CF8F90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690" y="1176409"/>
            <a:ext cx="2094634" cy="1147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ECBF75-D19A-7DC3-0E07-DFFB04F12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889" y="4282219"/>
            <a:ext cx="3104261" cy="2387893"/>
          </a:xfrm>
          <a:prstGeom prst="rect">
            <a:avLst/>
          </a:prstGeom>
        </p:spPr>
      </p:pic>
      <p:pic>
        <p:nvPicPr>
          <p:cNvPr id="16" name="Picture 4" descr="Tijd voor Nederland om zich aan te sluiten bij het Wellbeing Economy ...">
            <a:extLst>
              <a:ext uri="{FF2B5EF4-FFF2-40B4-BE49-F238E27FC236}">
                <a16:creationId xmlns:a16="http://schemas.microsoft.com/office/drawing/2014/main" id="{BB66FCD8-2254-31BD-CA0B-2B1640A17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690" y="2926736"/>
            <a:ext cx="2259676" cy="11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809EDC-CB1F-880B-0577-A7C3C010A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35" y="933086"/>
            <a:ext cx="8254503" cy="5301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32187-C3C7-7A7E-313E-C6EEAA8BBEFC}"/>
              </a:ext>
            </a:extLst>
          </p:cNvPr>
          <p:cNvSpPr txBox="1"/>
          <p:nvPr/>
        </p:nvSpPr>
        <p:spPr>
          <a:xfrm>
            <a:off x="1" y="6517426"/>
            <a:ext cx="91847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https://www.oecd.org/economy/G7_Beyond_GDP_Economic_policy_making_to_pursue_economic_welfare_2023.pdf</a:t>
            </a:r>
            <a:r>
              <a:rPr lang="en-US" sz="12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C4B5D-6946-88DE-F3A9-DA4AC4BAD2FB}"/>
              </a:ext>
            </a:extLst>
          </p:cNvPr>
          <p:cNvSpPr/>
          <p:nvPr/>
        </p:nvSpPr>
        <p:spPr>
          <a:xfrm>
            <a:off x="5435" y="-1328"/>
            <a:ext cx="12192000" cy="759301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4C2CE-EB35-E93F-6E6F-67AD5659B84C}"/>
              </a:ext>
            </a:extLst>
          </p:cNvPr>
          <p:cNvSpPr txBox="1"/>
          <p:nvPr/>
        </p:nvSpPr>
        <p:spPr>
          <a:xfrm>
            <a:off x="208635" y="130156"/>
            <a:ext cx="10783216" cy="83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600"/>
              </a:lnSpc>
            </a:pPr>
            <a:r>
              <a:rPr lang="en-US" sz="2800" dirty="0">
                <a:solidFill>
                  <a:srgbClr val="CEF964"/>
                </a:solidFill>
                <a:latin typeface="Open Sans Bold"/>
              </a:rPr>
              <a:t>from theory to practice: government:</a:t>
            </a:r>
          </a:p>
        </p:txBody>
      </p:sp>
    </p:spTree>
    <p:extLst>
      <p:ext uri="{BB962C8B-B14F-4D97-AF65-F5344CB8AC3E}">
        <p14:creationId xmlns:p14="http://schemas.microsoft.com/office/powerpoint/2010/main" val="362017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E3462-4C66-4283-78E9-3CD74ACC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512" y="1247084"/>
            <a:ext cx="1511300" cy="227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4C67D-910C-B682-66AE-A7DCB4495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786" y="1685023"/>
            <a:ext cx="11938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AA316-E9C2-C820-8B27-0DEF3A2B1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257" y="2077348"/>
            <a:ext cx="2069719" cy="135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68B32-4AC2-E48E-7DCF-0EB4B08A3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299" y="1334049"/>
            <a:ext cx="3035300" cy="533400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91605E88-CD4C-5F8D-DCAE-14743435EAA4}"/>
              </a:ext>
            </a:extLst>
          </p:cNvPr>
          <p:cNvSpPr/>
          <p:nvPr/>
        </p:nvSpPr>
        <p:spPr>
          <a:xfrm rot="16200000" flipH="1">
            <a:off x="8637133" y="2099614"/>
            <a:ext cx="276659" cy="3787590"/>
          </a:xfrm>
          <a:prstGeom prst="rightBrace">
            <a:avLst/>
          </a:prstGeom>
          <a:ln w="12700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Interface Flor Commercial Carpet - Carpet Cave">
            <a:extLst>
              <a:ext uri="{FF2B5EF4-FFF2-40B4-BE49-F238E27FC236}">
                <a16:creationId xmlns:a16="http://schemas.microsoft.com/office/drawing/2014/main" id="{40321437-95B5-53EC-FB60-2F7B4D0E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" y="2773907"/>
            <a:ext cx="3342241" cy="20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8895E1-A769-7C24-3EDE-157A803B9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101" y="1610146"/>
            <a:ext cx="2888440" cy="11424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20890-0693-10B7-384F-DD41AB9236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2838" y="2234926"/>
            <a:ext cx="2550455" cy="12403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77DECE-AECC-160A-7DD1-13F0409421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31" y="1103299"/>
            <a:ext cx="4349669" cy="59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3A7CCB-C4AB-68DE-D2A0-5350D1439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9416" y="3615840"/>
            <a:ext cx="1941190" cy="1398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170AB8-9E36-AE6C-883E-E56C8A8C79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121" y="4468721"/>
            <a:ext cx="2463800" cy="723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A213BA-6290-18B3-9DB7-69A85DECADE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020"/>
          <a:stretch/>
        </p:blipFill>
        <p:spPr>
          <a:xfrm>
            <a:off x="-10101" y="5452958"/>
            <a:ext cx="6155724" cy="1436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59F976-485E-8C0A-9B67-9BD32F72720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770"/>
          <a:stretch/>
        </p:blipFill>
        <p:spPr>
          <a:xfrm>
            <a:off x="7406512" y="4315086"/>
            <a:ext cx="3886200" cy="244620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9C8891E-856B-29C3-ECC9-9636D0D98D5C}"/>
              </a:ext>
            </a:extLst>
          </p:cNvPr>
          <p:cNvSpPr/>
          <p:nvPr/>
        </p:nvSpPr>
        <p:spPr>
          <a:xfrm>
            <a:off x="10094270" y="164792"/>
            <a:ext cx="558346" cy="711269"/>
          </a:xfrm>
          <a:custGeom>
            <a:avLst/>
            <a:gdLst/>
            <a:ahLst/>
            <a:cxnLst/>
            <a:rect l="l" t="t" r="r" b="b"/>
            <a:pathLst>
              <a:path w="837519" h="1066903">
                <a:moveTo>
                  <a:pt x="0" y="0"/>
                </a:moveTo>
                <a:lnTo>
                  <a:pt x="837520" y="0"/>
                </a:lnTo>
                <a:lnTo>
                  <a:pt x="837520" y="1066904"/>
                </a:lnTo>
                <a:lnTo>
                  <a:pt x="0" y="10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230C54D3-5934-7986-61EA-813D2CAAFCAC}"/>
              </a:ext>
            </a:extLst>
          </p:cNvPr>
          <p:cNvSpPr/>
          <p:nvPr/>
        </p:nvSpPr>
        <p:spPr>
          <a:xfrm>
            <a:off x="10793413" y="0"/>
            <a:ext cx="1347787" cy="876061"/>
          </a:xfrm>
          <a:custGeom>
            <a:avLst/>
            <a:gdLst/>
            <a:ahLst/>
            <a:cxnLst/>
            <a:rect l="l" t="t" r="r" b="b"/>
            <a:pathLst>
              <a:path w="2021680" h="1314092">
                <a:moveTo>
                  <a:pt x="0" y="0"/>
                </a:moveTo>
                <a:lnTo>
                  <a:pt x="2021680" y="0"/>
                </a:lnTo>
                <a:lnTo>
                  <a:pt x="2021680" y="1314092"/>
                </a:lnTo>
                <a:lnTo>
                  <a:pt x="0" y="13140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BFA7D6-17AE-EB2E-A0A5-796073EDF67B}"/>
              </a:ext>
            </a:extLst>
          </p:cNvPr>
          <p:cNvSpPr/>
          <p:nvPr/>
        </p:nvSpPr>
        <p:spPr>
          <a:xfrm>
            <a:off x="0" y="27070"/>
            <a:ext cx="12192000" cy="92332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8A1B2260-6228-B6B4-ECDA-4B2C56A19CA1}"/>
              </a:ext>
            </a:extLst>
          </p:cNvPr>
          <p:cNvSpPr txBox="1"/>
          <p:nvPr/>
        </p:nvSpPr>
        <p:spPr>
          <a:xfrm>
            <a:off x="402843" y="305580"/>
            <a:ext cx="8368613" cy="429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5"/>
              </a:lnSpc>
            </a:pPr>
            <a:r>
              <a:rPr lang="en-US" sz="3600" dirty="0">
                <a:solidFill>
                  <a:srgbClr val="CEF964"/>
                </a:solidFill>
                <a:latin typeface="Open Sans Bold"/>
              </a:rPr>
              <a:t>in practice (</a:t>
            </a:r>
            <a:r>
              <a:rPr lang="en-US" sz="3600" dirty="0" err="1">
                <a:solidFill>
                  <a:srgbClr val="CEF964"/>
                </a:solidFill>
                <a:latin typeface="Open Sans Bold"/>
              </a:rPr>
              <a:t>meso</a:t>
            </a:r>
            <a:r>
              <a:rPr lang="en-US" sz="3600" dirty="0">
                <a:solidFill>
                  <a:srgbClr val="CEF964"/>
                </a:solidFill>
                <a:latin typeface="Open Sans Bold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4157573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30A138-9573-2544-5E52-E41BDF09031E}"/>
              </a:ext>
            </a:extLst>
          </p:cNvPr>
          <p:cNvSpPr/>
          <p:nvPr/>
        </p:nvSpPr>
        <p:spPr>
          <a:xfrm>
            <a:off x="-1" y="0"/>
            <a:ext cx="12192001" cy="824061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71527E-6967-51FB-3F25-DE7186A0D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28" y="1193320"/>
            <a:ext cx="1359220" cy="1776047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D2FA08EB-AF14-69A3-3F3C-3D41DFD8201D}"/>
              </a:ext>
            </a:extLst>
          </p:cNvPr>
          <p:cNvSpPr txBox="1"/>
          <p:nvPr/>
        </p:nvSpPr>
        <p:spPr>
          <a:xfrm>
            <a:off x="-3098295" y="41732"/>
            <a:ext cx="12552920" cy="577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200" dirty="0">
                <a:solidFill>
                  <a:srgbClr val="CEF964"/>
                </a:solidFill>
                <a:latin typeface="Open Sans Bold"/>
              </a:rPr>
              <a:t>the call to action: next step ISO</a:t>
            </a:r>
          </a:p>
        </p:txBody>
      </p:sp>
      <p:pic>
        <p:nvPicPr>
          <p:cNvPr id="4" name="Picture 2" descr="The Branding Source: New logo: BSI">
            <a:extLst>
              <a:ext uri="{FF2B5EF4-FFF2-40B4-BE49-F238E27FC236}">
                <a16:creationId xmlns:a16="http://schemas.microsoft.com/office/drawing/2014/main" id="{EB221438-D52E-9F39-AB7C-7E11EF5E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34" y="1157596"/>
            <a:ext cx="1124917" cy="68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95373772-1026-E508-1ABD-868A47D45522}"/>
              </a:ext>
            </a:extLst>
          </p:cNvPr>
          <p:cNvSpPr/>
          <p:nvPr/>
        </p:nvSpPr>
        <p:spPr>
          <a:xfrm>
            <a:off x="4204400" y="1252954"/>
            <a:ext cx="897425" cy="556631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9F3BE-8538-3FA5-EF76-2D02F1B0E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462" y="895715"/>
            <a:ext cx="1302737" cy="1161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B50A69-7324-0C5B-DDF2-FE5262D52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5" y="5664680"/>
            <a:ext cx="25146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DA7A20-D6E0-D84C-35F6-9EF91BF0D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4563" y="6095529"/>
            <a:ext cx="1998306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18E5A3-61DD-2C0D-A7B7-270A0FD1B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5894" y="5100640"/>
            <a:ext cx="1663700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28BEC-8B4E-6261-3AE8-2ED5AF9F9E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630" y="4833940"/>
            <a:ext cx="1536700" cy="533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47FD33-0F7F-A0A3-2818-00D53E2F88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6535" y="5815358"/>
            <a:ext cx="1816100" cy="838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6ABFA2-9CAA-AB3C-462B-77899B2113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4993" y="4641221"/>
            <a:ext cx="2180631" cy="8143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E022A0-F477-850B-4420-0A85AFC94F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5192" y="4407165"/>
            <a:ext cx="1301431" cy="1282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E7A30D-91E5-5418-95E4-EAF8AD2375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7904" y="5655706"/>
            <a:ext cx="2132993" cy="9978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3CA63A-5422-4E1D-49D2-69FF450EA8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9022" y="4550690"/>
            <a:ext cx="934929" cy="1482665"/>
          </a:xfrm>
          <a:prstGeom prst="rect">
            <a:avLst/>
          </a:prstGeom>
        </p:spPr>
      </p:pic>
      <p:sp>
        <p:nvSpPr>
          <p:cNvPr id="25" name="Left Brace 24">
            <a:extLst>
              <a:ext uri="{FF2B5EF4-FFF2-40B4-BE49-F238E27FC236}">
                <a16:creationId xmlns:a16="http://schemas.microsoft.com/office/drawing/2014/main" id="{77579145-B16D-AE96-117A-A4111E405667}"/>
              </a:ext>
            </a:extLst>
          </p:cNvPr>
          <p:cNvSpPr/>
          <p:nvPr/>
        </p:nvSpPr>
        <p:spPr>
          <a:xfrm rot="5400000">
            <a:off x="6408812" y="2369523"/>
            <a:ext cx="525567" cy="342859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FCC70B-B6C3-F94E-4C7E-EFB288DCCD0E}"/>
              </a:ext>
            </a:extLst>
          </p:cNvPr>
          <p:cNvSpPr txBox="1"/>
          <p:nvPr/>
        </p:nvSpPr>
        <p:spPr>
          <a:xfrm>
            <a:off x="8809839" y="1133377"/>
            <a:ext cx="2601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 co-created, co-owned precise destination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1B1950-920C-3129-F066-B7417787FF81}"/>
              </a:ext>
            </a:extLst>
          </p:cNvPr>
          <p:cNvSpPr txBox="1"/>
          <p:nvPr/>
        </p:nvSpPr>
        <p:spPr>
          <a:xfrm>
            <a:off x="9444019" y="3880493"/>
            <a:ext cx="2180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leading edge ways to get there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2A755D-9984-039F-7095-BE06CD63D7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43223" y="2349344"/>
            <a:ext cx="3056744" cy="13339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56653D-4115-7551-4C0C-6CB0E5ED9F8D}"/>
              </a:ext>
            </a:extLst>
          </p:cNvPr>
          <p:cNvSpPr txBox="1"/>
          <p:nvPr/>
        </p:nvSpPr>
        <p:spPr>
          <a:xfrm>
            <a:off x="6538968" y="3628466"/>
            <a:ext cx="28120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www.iso.org</a:t>
            </a:r>
            <a:r>
              <a:rPr lang="en-US" sz="800" dirty="0"/>
              <a:t>/</a:t>
            </a:r>
            <a:r>
              <a:rPr lang="en-US" sz="800" dirty="0" err="1"/>
              <a:t>members.html</a:t>
            </a:r>
            <a:endParaRPr lang="en-US" sz="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92BBB6-12F7-BA2E-A1D3-A153A0568EE4}"/>
              </a:ext>
            </a:extLst>
          </p:cNvPr>
          <p:cNvSpPr txBox="1"/>
          <p:nvPr/>
        </p:nvSpPr>
        <p:spPr>
          <a:xfrm>
            <a:off x="6030462" y="2017370"/>
            <a:ext cx="4087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170 nations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F048DC6-14AC-6983-8DD2-9473D1568C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5217" y="4388680"/>
            <a:ext cx="1195152" cy="903342"/>
          </a:xfrm>
          <a:prstGeom prst="rect">
            <a:avLst/>
          </a:prstGeom>
        </p:spPr>
      </p:pic>
      <p:sp>
        <p:nvSpPr>
          <p:cNvPr id="40" name="Right Arrow 39">
            <a:extLst>
              <a:ext uri="{FF2B5EF4-FFF2-40B4-BE49-F238E27FC236}">
                <a16:creationId xmlns:a16="http://schemas.microsoft.com/office/drawing/2014/main" id="{640591F1-0A28-040E-378A-91F4782FAB0C}"/>
              </a:ext>
            </a:extLst>
          </p:cNvPr>
          <p:cNvSpPr/>
          <p:nvPr/>
        </p:nvSpPr>
        <p:spPr>
          <a:xfrm>
            <a:off x="7884525" y="1335800"/>
            <a:ext cx="754622" cy="25649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83F7A3CE-3C82-2FA6-A3AE-A0533CD5AAC2}"/>
              </a:ext>
            </a:extLst>
          </p:cNvPr>
          <p:cNvSpPr/>
          <p:nvPr/>
        </p:nvSpPr>
        <p:spPr>
          <a:xfrm>
            <a:off x="8521147" y="4075413"/>
            <a:ext cx="754622" cy="25649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37B5E-1352-8B9E-3203-01D608980A14}"/>
              </a:ext>
            </a:extLst>
          </p:cNvPr>
          <p:cNvSpPr/>
          <p:nvPr/>
        </p:nvSpPr>
        <p:spPr>
          <a:xfrm>
            <a:off x="0" y="27070"/>
            <a:ext cx="12192000" cy="92332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extBox 2"/>
          <p:cNvSpPr txBox="1"/>
          <p:nvPr/>
        </p:nvSpPr>
        <p:spPr>
          <a:xfrm>
            <a:off x="316965" y="1110561"/>
            <a:ext cx="11875035" cy="5196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indent="-609630">
              <a:lnSpc>
                <a:spcPts val="4053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your organization and stakeholders against the 3 Logics and PAS808. </a:t>
            </a:r>
            <a:r>
              <a:rPr lang="en-US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current reality, realistic ambition and plan for change?</a:t>
            </a:r>
          </a:p>
          <a:p>
            <a:pPr>
              <a:lnSpc>
                <a:spcPts val="4053"/>
              </a:lnSpc>
            </a:pPr>
            <a:endParaRPr lang="en-US" sz="2800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30" indent="-609630">
              <a:lnSpc>
                <a:spcPts val="4053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any talk about ‘change’ is anchored to what needs to change about GOVERNANCE (see ISO37000 and PAS808). The rest is ‘talk’ and ‘nice ideas’ (or greenwashing). </a:t>
            </a:r>
            <a:r>
              <a:rPr lang="en-US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far are your discussions anchored to governance now?</a:t>
            </a:r>
          </a:p>
          <a:p>
            <a:pPr marL="609630" indent="-609630">
              <a:lnSpc>
                <a:spcPts val="4053"/>
              </a:lnSpc>
              <a:buFont typeface="+mj-lt"/>
              <a:buAutoNum type="arabicPeriod"/>
            </a:pPr>
            <a:endParaRPr lang="en-US" sz="2400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30" indent="-609630">
              <a:lnSpc>
                <a:spcPts val="4053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support the your community to help move the market economy to a Wellbeing Economy -  </a:t>
            </a:r>
            <a:r>
              <a:rPr lang="en-US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get involved in developing and spreading the word about the ISO in Purpose?</a:t>
            </a:r>
            <a:endParaRPr lang="en-US" sz="2400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48C3A99-EDF3-D5A9-A52B-A4A20EA36125}"/>
              </a:ext>
            </a:extLst>
          </p:cNvPr>
          <p:cNvSpPr txBox="1"/>
          <p:nvPr/>
        </p:nvSpPr>
        <p:spPr>
          <a:xfrm>
            <a:off x="-694959" y="148410"/>
            <a:ext cx="6738852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600" dirty="0">
                <a:solidFill>
                  <a:srgbClr val="CEF964"/>
                </a:solidFill>
                <a:latin typeface="Open Sans Bold"/>
              </a:rPr>
              <a:t>what can you do now?</a:t>
            </a:r>
          </a:p>
        </p:txBody>
      </p:sp>
    </p:spTree>
    <p:extLst>
      <p:ext uri="{BB962C8B-B14F-4D97-AF65-F5344CB8AC3E}">
        <p14:creationId xmlns:p14="http://schemas.microsoft.com/office/powerpoint/2010/main" val="74136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37B5E-1352-8B9E-3203-01D608980A14}"/>
              </a:ext>
            </a:extLst>
          </p:cNvPr>
          <p:cNvSpPr/>
          <p:nvPr/>
        </p:nvSpPr>
        <p:spPr>
          <a:xfrm>
            <a:off x="0" y="27070"/>
            <a:ext cx="12192000" cy="92332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48C3A99-EDF3-D5A9-A52B-A4A20EA36125}"/>
              </a:ext>
            </a:extLst>
          </p:cNvPr>
          <p:cNvSpPr txBox="1"/>
          <p:nvPr/>
        </p:nvSpPr>
        <p:spPr>
          <a:xfrm>
            <a:off x="-1738666" y="193524"/>
            <a:ext cx="12629051" cy="590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600" dirty="0">
                <a:solidFill>
                  <a:srgbClr val="CEF964"/>
                </a:solidFill>
                <a:latin typeface="Open Sans Bold"/>
              </a:rPr>
              <a:t>join our book community for 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9EC96-DC63-5718-C3A5-374FD9F4909B}"/>
              </a:ext>
            </a:extLst>
          </p:cNvPr>
          <p:cNvSpPr txBox="1"/>
          <p:nvPr/>
        </p:nvSpPr>
        <p:spPr>
          <a:xfrm>
            <a:off x="4880660" y="1917070"/>
            <a:ext cx="9183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2"/>
              </a:rPr>
              <a:t>https://www.linkedin.com/groups/13085230/</a:t>
            </a:r>
            <a:r>
              <a:rPr lang="en-GB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DF181-D122-DECD-86FC-9356E3CF606A}"/>
              </a:ext>
            </a:extLst>
          </p:cNvPr>
          <p:cNvSpPr txBox="1"/>
          <p:nvPr/>
        </p:nvSpPr>
        <p:spPr>
          <a:xfrm>
            <a:off x="378999" y="1116851"/>
            <a:ext cx="63031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90" dirty="0">
                <a:solidFill>
                  <a:srgbClr val="192B5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Join our book’s </a:t>
            </a:r>
            <a:r>
              <a:rPr lang="en-US" sz="4000" spc="-90" dirty="0" err="1">
                <a:solidFill>
                  <a:srgbClr val="192B5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linkedin</a:t>
            </a:r>
            <a:r>
              <a:rPr lang="en-US" sz="4000" spc="-90" dirty="0">
                <a:solidFill>
                  <a:srgbClr val="192B5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group to stay up to date:</a:t>
            </a:r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324DE-A330-519C-FEAB-ED91D1BF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111" y="2606744"/>
            <a:ext cx="51435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2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80DC76-4158-40A2-5408-C662E11AE3A8}"/>
              </a:ext>
            </a:extLst>
          </p:cNvPr>
          <p:cNvSpPr/>
          <p:nvPr/>
        </p:nvSpPr>
        <p:spPr>
          <a:xfrm>
            <a:off x="0" y="27070"/>
            <a:ext cx="12192000" cy="92332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98A35C-0873-7B4C-A2A6-7D97D3509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95" y="1375141"/>
            <a:ext cx="2829273" cy="30095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298F2A-CDB7-2547-AE89-7C62EE25346C}"/>
              </a:ext>
            </a:extLst>
          </p:cNvPr>
          <p:cNvSpPr/>
          <p:nvPr/>
        </p:nvSpPr>
        <p:spPr>
          <a:xfrm>
            <a:off x="732195" y="5068183"/>
            <a:ext cx="27525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https://www.cisl.cam.ac.uk/resources/unleashing-sustainable-business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D167A-01FB-404E-86E3-08DC7F9A3AA2}"/>
              </a:ext>
            </a:extLst>
          </p:cNvPr>
          <p:cNvSpPr/>
          <p:nvPr/>
        </p:nvSpPr>
        <p:spPr>
          <a:xfrm>
            <a:off x="239467" y="190133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EF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reading: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696C2F-5B26-51D2-DA10-0AB945A51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05" y="1375141"/>
            <a:ext cx="2752590" cy="3596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B9207-25C7-5D99-2186-DE3F9C30FC09}"/>
              </a:ext>
            </a:extLst>
          </p:cNvPr>
          <p:cNvSpPr txBox="1"/>
          <p:nvPr/>
        </p:nvSpPr>
        <p:spPr>
          <a:xfrm>
            <a:off x="4719705" y="5162129"/>
            <a:ext cx="3437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https://www.bsigroup.com/en-GB/standards/pas-808/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C1B1DC-BFF3-A9C9-3BFF-6527A201B773}"/>
              </a:ext>
            </a:extLst>
          </p:cNvPr>
          <p:cNvSpPr/>
          <p:nvPr/>
        </p:nvSpPr>
        <p:spPr>
          <a:xfrm>
            <a:off x="2146832" y="6006916"/>
            <a:ext cx="7977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462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all resources on: </a:t>
            </a:r>
            <a:r>
              <a:rPr lang="en-GB" sz="2800" b="1" dirty="0" err="1">
                <a:solidFill>
                  <a:srgbClr val="462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www.victoriahurth.com</a:t>
            </a:r>
            <a:endParaRPr lang="en-GB" sz="2800" b="1" dirty="0">
              <a:solidFill>
                <a:srgbClr val="462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417BD-C066-4DED-8DC2-C6D20D03C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490" y="1375141"/>
            <a:ext cx="2752590" cy="3627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3FDDC-8D64-3334-F08F-41C3C267B578}"/>
              </a:ext>
            </a:extLst>
          </p:cNvPr>
          <p:cNvSpPr txBox="1"/>
          <p:nvPr/>
        </p:nvSpPr>
        <p:spPr>
          <a:xfrm>
            <a:off x="8588975" y="5221632"/>
            <a:ext cx="3071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https://www.sparxpg.com/make-the-world-better/issue7/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2954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7CCCE-AFF3-604D-9D35-86F3645C9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47" b="2673"/>
          <a:stretch/>
        </p:blipFill>
        <p:spPr>
          <a:xfrm>
            <a:off x="161299" y="1814227"/>
            <a:ext cx="2226976" cy="2478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4F7398-E5E3-0F42-8DD6-B9D4E57D5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333"/>
          <a:stretch/>
        </p:blipFill>
        <p:spPr>
          <a:xfrm>
            <a:off x="7188358" y="1796820"/>
            <a:ext cx="2667595" cy="2641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E88AC-77DA-5846-986F-4B99E74A4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30"/>
          <a:stretch/>
        </p:blipFill>
        <p:spPr>
          <a:xfrm>
            <a:off x="2549156" y="1796820"/>
            <a:ext cx="2340271" cy="2505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4D12B-A52C-F54F-AEAE-8C4EDF960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29" b="4640"/>
          <a:stretch/>
        </p:blipFill>
        <p:spPr>
          <a:xfrm>
            <a:off x="5041913" y="1796820"/>
            <a:ext cx="1993961" cy="27831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471AA3-9478-7D4E-B815-84835746904A}"/>
              </a:ext>
            </a:extLst>
          </p:cNvPr>
          <p:cNvSpPr/>
          <p:nvPr/>
        </p:nvSpPr>
        <p:spPr>
          <a:xfrm>
            <a:off x="1" y="4302558"/>
            <a:ext cx="2549155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https://www.managers.org.uk/~/media/Files/Reports/Guide-for-Leaders-White-Paper.pdf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4BD0E6-C2B6-1B49-BE44-5EFE73C62CD1}"/>
              </a:ext>
            </a:extLst>
          </p:cNvPr>
          <p:cNvSpPr/>
          <p:nvPr/>
        </p:nvSpPr>
        <p:spPr>
          <a:xfrm>
            <a:off x="2400902" y="4438267"/>
            <a:ext cx="2549155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https://www.jbs.cam.ac.uk/wp-content/uploads/2020/08/wp1802.pdf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815B94-97A4-3B44-80F6-D25D6E9FFB17}"/>
              </a:ext>
            </a:extLst>
          </p:cNvPr>
          <p:cNvSpPr/>
          <p:nvPr/>
        </p:nvSpPr>
        <p:spPr>
          <a:xfrm>
            <a:off x="4920584" y="4650344"/>
            <a:ext cx="2131399" cy="11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https://www.waterstones.com/book/powered-by-purpose/sarah-rozenthuler/9781292308791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C25E2A-51AC-2244-807F-540D4C141C27}"/>
              </a:ext>
            </a:extLst>
          </p:cNvPr>
          <p:cNvSpPr/>
          <p:nvPr/>
        </p:nvSpPr>
        <p:spPr>
          <a:xfrm>
            <a:off x="7109465" y="4554934"/>
            <a:ext cx="2820080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https://www.researchgate.net/publication/322099214_Characterising_marketing_paradigms_for_sustainable_marketing_management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FACCF0-D1E6-554A-8397-E251CECB4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6742" y="1798458"/>
            <a:ext cx="1993961" cy="30455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BE2A4F-49D0-3046-BFC6-4494365E9BE4}"/>
              </a:ext>
            </a:extLst>
          </p:cNvPr>
          <p:cNvSpPr/>
          <p:nvPr/>
        </p:nvSpPr>
        <p:spPr>
          <a:xfrm>
            <a:off x="9987030" y="4844029"/>
            <a:ext cx="2204971" cy="11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https://www.waterstones.com/book/generation-impact/adam-richards/jeremy-nicholls/9781789739305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96B16D-646C-FE7D-D409-2905C94295F4}"/>
              </a:ext>
            </a:extLst>
          </p:cNvPr>
          <p:cNvSpPr/>
          <p:nvPr/>
        </p:nvSpPr>
        <p:spPr>
          <a:xfrm>
            <a:off x="0" y="27070"/>
            <a:ext cx="12192000" cy="923327"/>
          </a:xfrm>
          <a:prstGeom prst="rect">
            <a:avLst/>
          </a:prstGeom>
          <a:solidFill>
            <a:srgbClr val="461C4C"/>
          </a:solidFill>
          <a:ln>
            <a:solidFill>
              <a:srgbClr val="461C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3F438A-491A-07E9-4768-D45BDF8A6839}"/>
              </a:ext>
            </a:extLst>
          </p:cNvPr>
          <p:cNvSpPr/>
          <p:nvPr/>
        </p:nvSpPr>
        <p:spPr>
          <a:xfrm>
            <a:off x="305969" y="195026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EF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reading: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B71C4B-0B30-5C0B-40E0-5C0D94981130}"/>
              </a:ext>
            </a:extLst>
          </p:cNvPr>
          <p:cNvSpPr/>
          <p:nvPr/>
        </p:nvSpPr>
        <p:spPr>
          <a:xfrm>
            <a:off x="1786502" y="6150912"/>
            <a:ext cx="9070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462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all resources on: </a:t>
            </a:r>
            <a:r>
              <a:rPr lang="en-GB" sz="3200" b="1" dirty="0" err="1">
                <a:solidFill>
                  <a:srgbClr val="462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www.victoriahurth.com</a:t>
            </a:r>
            <a:endParaRPr lang="en-GB" sz="3200" b="1" dirty="0">
              <a:solidFill>
                <a:srgbClr val="462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5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2A6B03-AF3D-040C-1434-02161183FF3E}"/>
              </a:ext>
            </a:extLst>
          </p:cNvPr>
          <p:cNvSpPr/>
          <p:nvPr/>
        </p:nvSpPr>
        <p:spPr>
          <a:xfrm>
            <a:off x="-16276" y="-16625"/>
            <a:ext cx="12208276" cy="727570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497EF6A-A5A4-DD59-643C-DF663DCD390E}"/>
              </a:ext>
            </a:extLst>
          </p:cNvPr>
          <p:cNvCxnSpPr/>
          <p:nvPr/>
        </p:nvCxnSpPr>
        <p:spPr>
          <a:xfrm>
            <a:off x="4387535" y="3370049"/>
            <a:ext cx="131510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9BA1417-35E2-853C-F083-ACC63FAFF190}"/>
              </a:ext>
            </a:extLst>
          </p:cNvPr>
          <p:cNvCxnSpPr/>
          <p:nvPr/>
        </p:nvCxnSpPr>
        <p:spPr>
          <a:xfrm>
            <a:off x="4370461" y="5447933"/>
            <a:ext cx="131510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CE227A6-866E-8128-9ED1-8E7407C37E1C}"/>
              </a:ext>
            </a:extLst>
          </p:cNvPr>
          <p:cNvGrpSpPr/>
          <p:nvPr/>
        </p:nvGrpSpPr>
        <p:grpSpPr>
          <a:xfrm>
            <a:off x="9645183" y="3064068"/>
            <a:ext cx="2089618" cy="1496386"/>
            <a:chOff x="14581480" y="4727721"/>
            <a:chExt cx="2197510" cy="18055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9BF5D1C-2620-26A1-F951-410411B3BAEB}"/>
                </a:ext>
              </a:extLst>
            </p:cNvPr>
            <p:cNvSpPr/>
            <p:nvPr/>
          </p:nvSpPr>
          <p:spPr>
            <a:xfrm>
              <a:off x="14581480" y="4727721"/>
              <a:ext cx="2197510" cy="170343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6F1EA7-3705-3ADF-438B-055A571EA1D0}"/>
                </a:ext>
              </a:extLst>
            </p:cNvPr>
            <p:cNvSpPr txBox="1"/>
            <p:nvPr/>
          </p:nvSpPr>
          <p:spPr>
            <a:xfrm>
              <a:off x="14620756" y="4754093"/>
              <a:ext cx="1940796" cy="557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2060"/>
                  </a:solidFill>
                </a:rPr>
                <a:t>Command-and-Control Economy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46F7AF-DD90-496B-55A2-1E054781BE28}"/>
                </a:ext>
              </a:extLst>
            </p:cNvPr>
            <p:cNvSpPr txBox="1"/>
            <p:nvPr/>
          </p:nvSpPr>
          <p:spPr>
            <a:xfrm>
              <a:off x="15484639" y="5801363"/>
              <a:ext cx="293662" cy="408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?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9EFAAA9-17BF-E4BB-744D-0D9484533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81480" y="5444938"/>
              <a:ext cx="2197510" cy="1088299"/>
            </a:xfrm>
            <a:prstGeom prst="rect">
              <a:avLst/>
            </a:prstGeom>
          </p:spPr>
        </p:pic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B88D06C-AF35-64C7-B09F-5577CDA27701}"/>
              </a:ext>
            </a:extLst>
          </p:cNvPr>
          <p:cNvCxnSpPr/>
          <p:nvPr/>
        </p:nvCxnSpPr>
        <p:spPr>
          <a:xfrm>
            <a:off x="4851801" y="3163631"/>
            <a:ext cx="131510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2B2C2B-2651-1355-58E4-05BAC7C510AB}"/>
              </a:ext>
            </a:extLst>
          </p:cNvPr>
          <p:cNvCxnSpPr/>
          <p:nvPr/>
        </p:nvCxnSpPr>
        <p:spPr>
          <a:xfrm>
            <a:off x="4834727" y="5241515"/>
            <a:ext cx="131510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86C66B9-3A62-A027-404B-492583024FD9}"/>
              </a:ext>
            </a:extLst>
          </p:cNvPr>
          <p:cNvGrpSpPr/>
          <p:nvPr/>
        </p:nvGrpSpPr>
        <p:grpSpPr>
          <a:xfrm>
            <a:off x="793750" y="2585464"/>
            <a:ext cx="4164517" cy="3978229"/>
            <a:chOff x="287594" y="294967"/>
            <a:chExt cx="6484374" cy="626806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55D3F1B-DD37-E4FB-DBD5-DC86D68D0E7A}"/>
                </a:ext>
              </a:extLst>
            </p:cNvPr>
            <p:cNvSpPr/>
            <p:nvPr/>
          </p:nvSpPr>
          <p:spPr>
            <a:xfrm>
              <a:off x="287594" y="294967"/>
              <a:ext cx="6484374" cy="626806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77CAF7C-7FC1-849E-FEAB-EC47D3FA4B80}"/>
                </a:ext>
              </a:extLst>
            </p:cNvPr>
            <p:cNvSpPr/>
            <p:nvPr/>
          </p:nvSpPr>
          <p:spPr>
            <a:xfrm>
              <a:off x="1397841" y="1337656"/>
              <a:ext cx="4322023" cy="422655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AB09923-E692-D254-E9CB-ED428C5A117D}"/>
                </a:ext>
              </a:extLst>
            </p:cNvPr>
            <p:cNvSpPr/>
            <p:nvPr/>
          </p:nvSpPr>
          <p:spPr>
            <a:xfrm>
              <a:off x="2492476" y="2444468"/>
              <a:ext cx="2153264" cy="2035353"/>
            </a:xfrm>
            <a:prstGeom prst="ellipse">
              <a:avLst/>
            </a:prstGeom>
            <a:solidFill>
              <a:srgbClr val="461C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4B4060-649E-6F23-13D7-B96B5BB38C6E}"/>
                </a:ext>
              </a:extLst>
            </p:cNvPr>
            <p:cNvSpPr txBox="1"/>
            <p:nvPr/>
          </p:nvSpPr>
          <p:spPr>
            <a:xfrm>
              <a:off x="546610" y="1577910"/>
              <a:ext cx="6098458" cy="856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62063"/>
                  </a:solidFill>
                </a:rPr>
                <a:t>MESO:</a:t>
              </a:r>
            </a:p>
            <a:p>
              <a:pPr algn="ctr"/>
              <a:r>
                <a:rPr lang="en-US" sz="1333" b="1" dirty="0">
                  <a:solidFill>
                    <a:srgbClr val="462063"/>
                  </a:solidFill>
                </a:rPr>
                <a:t>Profit-Driven Organizations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CE4DB9C-B458-32C9-AEF2-66E020405EA6}"/>
                </a:ext>
              </a:extLst>
            </p:cNvPr>
            <p:cNvSpPr txBox="1"/>
            <p:nvPr/>
          </p:nvSpPr>
          <p:spPr>
            <a:xfrm>
              <a:off x="480552" y="412136"/>
              <a:ext cx="6098458" cy="856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62063"/>
                  </a:solidFill>
                </a:rPr>
                <a:t>MACRO:</a:t>
              </a:r>
            </a:p>
            <a:p>
              <a:pPr algn="ctr"/>
              <a:r>
                <a:rPr lang="en-US" sz="1333" b="1" dirty="0">
                  <a:solidFill>
                    <a:srgbClr val="462063"/>
                  </a:solidFill>
                </a:rPr>
                <a:t>A GDP Economy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4FCB271-0EE0-DCCF-5E48-6648B65912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3238" y="2119132"/>
              <a:ext cx="515772" cy="364118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42B46FD-D3FB-DFD2-096D-F239BC8C9727}"/>
                </a:ext>
              </a:extLst>
            </p:cNvPr>
            <p:cNvCxnSpPr>
              <a:cxnSpLocks/>
            </p:cNvCxnSpPr>
            <p:nvPr/>
          </p:nvCxnSpPr>
          <p:spPr>
            <a:xfrm>
              <a:off x="1397841" y="2119132"/>
              <a:ext cx="482858" cy="394824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83FA00C-92A5-3BE5-F6CF-27097EBA0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83726" y="4462807"/>
              <a:ext cx="478305" cy="398990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B6437C1-234C-DD6B-0B86-ED4F7D9A4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1129" y="4440885"/>
              <a:ext cx="477023" cy="472492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95F15E0-EA17-9813-C9E1-3899E629F726}"/>
              </a:ext>
            </a:extLst>
          </p:cNvPr>
          <p:cNvGrpSpPr/>
          <p:nvPr/>
        </p:nvGrpSpPr>
        <p:grpSpPr>
          <a:xfrm>
            <a:off x="5103227" y="2585464"/>
            <a:ext cx="4077689" cy="3978228"/>
            <a:chOff x="408690" y="403174"/>
            <a:chExt cx="6461625" cy="6170498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BCCED83-05CF-BAD1-EC6A-44333A411278}"/>
                </a:ext>
              </a:extLst>
            </p:cNvPr>
            <p:cNvSpPr/>
            <p:nvPr/>
          </p:nvSpPr>
          <p:spPr>
            <a:xfrm>
              <a:off x="408690" y="403174"/>
              <a:ext cx="6461625" cy="617049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F63EB94-6C87-0F88-7805-FB24205C494B}"/>
                </a:ext>
              </a:extLst>
            </p:cNvPr>
            <p:cNvSpPr/>
            <p:nvPr/>
          </p:nvSpPr>
          <p:spPr>
            <a:xfrm>
              <a:off x="1518937" y="1337656"/>
              <a:ext cx="4322023" cy="422655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EADDD34-1A54-F13C-4F13-3C44BC0EDEDA}"/>
                </a:ext>
              </a:extLst>
            </p:cNvPr>
            <p:cNvSpPr txBox="1"/>
            <p:nvPr/>
          </p:nvSpPr>
          <p:spPr>
            <a:xfrm>
              <a:off x="667706" y="1616820"/>
              <a:ext cx="6098458" cy="843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62063"/>
                  </a:solidFill>
                </a:rPr>
                <a:t>MESO:</a:t>
              </a:r>
            </a:p>
            <a:p>
              <a:pPr algn="ctr"/>
              <a:r>
                <a:rPr lang="en-US" sz="1333" b="1" dirty="0">
                  <a:solidFill>
                    <a:srgbClr val="462063"/>
                  </a:solidFill>
                </a:rPr>
                <a:t>Purpose-Driven Organizations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B9036B0-46EA-0491-59AB-08B24C441DD9}"/>
                </a:ext>
              </a:extLst>
            </p:cNvPr>
            <p:cNvSpPr txBox="1"/>
            <p:nvPr/>
          </p:nvSpPr>
          <p:spPr>
            <a:xfrm>
              <a:off x="601649" y="412136"/>
              <a:ext cx="6098458" cy="843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62063"/>
                  </a:solidFill>
                </a:rPr>
                <a:t>MACRO:</a:t>
              </a:r>
            </a:p>
            <a:p>
              <a:pPr algn="ctr"/>
              <a:r>
                <a:rPr lang="en-US" sz="1333" b="1" dirty="0">
                  <a:solidFill>
                    <a:srgbClr val="462063"/>
                  </a:solidFill>
                </a:rPr>
                <a:t>A Wellbeing Economy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C3A2C0-1B62-3B57-A265-A352A3B796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4708" y="2237323"/>
              <a:ext cx="515771" cy="364118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38B4FB73-C57B-6548-E639-653D1779A76A}"/>
                </a:ext>
              </a:extLst>
            </p:cNvPr>
            <p:cNvCxnSpPr>
              <a:cxnSpLocks/>
            </p:cNvCxnSpPr>
            <p:nvPr/>
          </p:nvCxnSpPr>
          <p:spPr>
            <a:xfrm>
              <a:off x="1458562" y="2178228"/>
              <a:ext cx="482859" cy="394824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D3CDFCD-B6E1-079A-9A7D-A100B9619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5197" y="4492354"/>
              <a:ext cx="478304" cy="398990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133D41D-60AC-873A-ECC6-0F2D409223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2038" y="4470433"/>
              <a:ext cx="477023" cy="472492"/>
            </a:xfrm>
            <a:prstGeom prst="straightConnector1">
              <a:avLst/>
            </a:prstGeom>
            <a:ln w="34925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B36AF45-ADBF-3AAD-F770-256D777CF317}"/>
              </a:ext>
            </a:extLst>
          </p:cNvPr>
          <p:cNvCxnSpPr>
            <a:cxnSpLocks/>
          </p:cNvCxnSpPr>
          <p:nvPr/>
        </p:nvCxnSpPr>
        <p:spPr>
          <a:xfrm>
            <a:off x="4259920" y="3064068"/>
            <a:ext cx="1448508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E2F7E2-5174-2777-45E3-F6DBCEE93356}"/>
              </a:ext>
            </a:extLst>
          </p:cNvPr>
          <p:cNvSpPr txBox="1"/>
          <p:nvPr/>
        </p:nvSpPr>
        <p:spPr>
          <a:xfrm>
            <a:off x="9463603" y="1820929"/>
            <a:ext cx="2390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NON-MARKET ALTERNATIVE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C7E64-77D9-C0E8-EFF4-CCFCD5C7CE97}"/>
              </a:ext>
            </a:extLst>
          </p:cNvPr>
          <p:cNvSpPr txBox="1"/>
          <p:nvPr/>
        </p:nvSpPr>
        <p:spPr>
          <a:xfrm>
            <a:off x="1480708" y="1835738"/>
            <a:ext cx="2875451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objective = financial goals = </a:t>
            </a:r>
          </a:p>
          <a:p>
            <a:pPr algn="ctr"/>
            <a:r>
              <a:rPr lang="en-US" sz="146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long-term wellbeing for all</a:t>
            </a:r>
            <a:endParaRPr lang="en-US" sz="14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46B78A-B26F-CB46-08B8-0CF4C76C3421}"/>
              </a:ext>
            </a:extLst>
          </p:cNvPr>
          <p:cNvSpPr txBox="1"/>
          <p:nvPr/>
        </p:nvSpPr>
        <p:spPr>
          <a:xfrm>
            <a:off x="5342831" y="1851517"/>
            <a:ext cx="3772359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objective = </a:t>
            </a:r>
          </a:p>
          <a:p>
            <a:pPr algn="ctr"/>
            <a:r>
              <a:rPr lang="en-US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long-term wellbeing for all people and planet</a:t>
            </a:r>
            <a:endParaRPr lang="en-US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14604-5FAF-ED30-A258-438AF9ABB876}"/>
              </a:ext>
            </a:extLst>
          </p:cNvPr>
          <p:cNvSpPr txBox="1"/>
          <p:nvPr/>
        </p:nvSpPr>
        <p:spPr>
          <a:xfrm>
            <a:off x="9437454" y="1087249"/>
            <a:ext cx="250507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endParaRPr lang="en-US" sz="26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B01DA-6B95-665C-D36E-A1FB63A2924C}"/>
              </a:ext>
            </a:extLst>
          </p:cNvPr>
          <p:cNvSpPr txBox="1"/>
          <p:nvPr/>
        </p:nvSpPr>
        <p:spPr>
          <a:xfrm>
            <a:off x="1003293" y="4197935"/>
            <a:ext cx="3848508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3" b="1" dirty="0">
                <a:solidFill>
                  <a:schemeClr val="bg1"/>
                </a:solidFill>
              </a:rPr>
              <a:t>MICRO:</a:t>
            </a:r>
          </a:p>
          <a:p>
            <a:pPr algn="ctr"/>
            <a:r>
              <a:rPr lang="en-US" sz="1333" b="1" dirty="0">
                <a:solidFill>
                  <a:schemeClr val="bg1"/>
                </a:solidFill>
              </a:rPr>
              <a:t>Financially-driven </a:t>
            </a:r>
          </a:p>
          <a:p>
            <a:pPr algn="ctr"/>
            <a:r>
              <a:rPr lang="en-US" sz="1333" b="1" dirty="0">
                <a:solidFill>
                  <a:schemeClr val="bg1"/>
                </a:solidFill>
              </a:rPr>
              <a:t>work and lives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B49F6-2198-9E1F-5633-F718368180BE}"/>
              </a:ext>
            </a:extLst>
          </p:cNvPr>
          <p:cNvSpPr txBox="1"/>
          <p:nvPr/>
        </p:nvSpPr>
        <p:spPr>
          <a:xfrm>
            <a:off x="325303" y="955858"/>
            <a:ext cx="5017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62063"/>
                </a:solidFill>
                <a:latin typeface="Poppins"/>
                <a:cs typeface="Poppins"/>
              </a:rPr>
              <a:t>the existing </a:t>
            </a:r>
          </a:p>
          <a:p>
            <a:pPr algn="ctr"/>
            <a:r>
              <a:rPr lang="en-US" sz="1600" b="1" dirty="0">
                <a:solidFill>
                  <a:srgbClr val="462063"/>
                </a:solidFill>
                <a:latin typeface="Poppins"/>
                <a:cs typeface="Poppins"/>
              </a:rPr>
              <a:t>UNSUSTAINABLE </a:t>
            </a:r>
          </a:p>
          <a:p>
            <a:pPr algn="ctr"/>
            <a:r>
              <a:rPr lang="en-US" sz="1600" b="1" dirty="0">
                <a:solidFill>
                  <a:srgbClr val="462063"/>
                </a:solidFill>
                <a:latin typeface="Poppins"/>
                <a:cs typeface="Poppins"/>
              </a:rPr>
              <a:t>market economy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49CBD-5D41-417C-A7A2-5BB13E629748}"/>
              </a:ext>
            </a:extLst>
          </p:cNvPr>
          <p:cNvSpPr txBox="1"/>
          <p:nvPr/>
        </p:nvSpPr>
        <p:spPr>
          <a:xfrm>
            <a:off x="3988486" y="969121"/>
            <a:ext cx="6318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62063"/>
                </a:solidFill>
                <a:latin typeface="Poppins"/>
                <a:cs typeface="Poppins"/>
              </a:rPr>
              <a:t>the emerging </a:t>
            </a:r>
          </a:p>
          <a:p>
            <a:pPr algn="ctr"/>
            <a:r>
              <a:rPr lang="en-US" sz="1600" b="1" dirty="0">
                <a:solidFill>
                  <a:srgbClr val="462063"/>
                </a:solidFill>
                <a:latin typeface="Poppins"/>
                <a:cs typeface="Poppins"/>
              </a:rPr>
              <a:t>SUSTAINABLE </a:t>
            </a:r>
          </a:p>
          <a:p>
            <a:pPr algn="ctr"/>
            <a:r>
              <a:rPr lang="en-US" sz="1600" b="1" dirty="0">
                <a:solidFill>
                  <a:srgbClr val="462063"/>
                </a:solidFill>
                <a:latin typeface="Poppins"/>
                <a:cs typeface="Poppins"/>
              </a:rPr>
              <a:t>market economy 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5D88F2-808D-3735-9FF9-31D2A5098854}"/>
              </a:ext>
            </a:extLst>
          </p:cNvPr>
          <p:cNvCxnSpPr>
            <a:cxnSpLocks/>
          </p:cNvCxnSpPr>
          <p:nvPr/>
        </p:nvCxnSpPr>
        <p:spPr>
          <a:xfrm>
            <a:off x="4298950" y="6048832"/>
            <a:ext cx="1466812" cy="0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AE2E15A1-4096-820B-3B2E-0DE3FDE98BD7}"/>
              </a:ext>
            </a:extLst>
          </p:cNvPr>
          <p:cNvSpPr/>
          <p:nvPr/>
        </p:nvSpPr>
        <p:spPr>
          <a:xfrm>
            <a:off x="6476140" y="3943400"/>
            <a:ext cx="1382910" cy="1291802"/>
          </a:xfrm>
          <a:prstGeom prst="ellipse">
            <a:avLst/>
          </a:prstGeom>
          <a:solidFill>
            <a:srgbClr val="461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302632FF-E079-90CD-C621-CD00089B8D4C}"/>
              </a:ext>
            </a:extLst>
          </p:cNvPr>
          <p:cNvSpPr txBox="1"/>
          <p:nvPr/>
        </p:nvSpPr>
        <p:spPr>
          <a:xfrm>
            <a:off x="-744832" y="19409"/>
            <a:ext cx="7325860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200" dirty="0">
                <a:solidFill>
                  <a:srgbClr val="CEF964"/>
                </a:solidFill>
                <a:latin typeface="Open Sans Bold"/>
              </a:rPr>
              <a:t>our mistakes. our choice</a:t>
            </a:r>
            <a:r>
              <a:rPr lang="en-US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17EAC-CB9B-2DF2-B26F-39F0E4AE2BCC}"/>
              </a:ext>
            </a:extLst>
          </p:cNvPr>
          <p:cNvSpPr txBox="1"/>
          <p:nvPr/>
        </p:nvSpPr>
        <p:spPr>
          <a:xfrm>
            <a:off x="3937981" y="4140239"/>
            <a:ext cx="648081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0" b="1" dirty="0">
                <a:solidFill>
                  <a:schemeClr val="bg1"/>
                </a:solidFill>
              </a:rPr>
              <a:t>MICRO:</a:t>
            </a:r>
          </a:p>
          <a:p>
            <a:pPr algn="ctr"/>
            <a:r>
              <a:rPr lang="en-US" sz="1330" b="1" dirty="0">
                <a:solidFill>
                  <a:schemeClr val="bg1"/>
                </a:solidFill>
              </a:rPr>
              <a:t>Meaningful </a:t>
            </a:r>
          </a:p>
          <a:p>
            <a:pPr algn="ctr"/>
            <a:r>
              <a:rPr lang="en-US" sz="1330" b="1" dirty="0">
                <a:solidFill>
                  <a:schemeClr val="bg1"/>
                </a:solidFill>
              </a:rPr>
              <a:t>work and lives</a:t>
            </a:r>
          </a:p>
        </p:txBody>
      </p:sp>
    </p:spTree>
    <p:extLst>
      <p:ext uri="{BB962C8B-B14F-4D97-AF65-F5344CB8AC3E}">
        <p14:creationId xmlns:p14="http://schemas.microsoft.com/office/powerpoint/2010/main" val="12473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20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249E12-620A-4E4B-3061-3C8781025705}"/>
              </a:ext>
            </a:extLst>
          </p:cNvPr>
          <p:cNvSpPr/>
          <p:nvPr/>
        </p:nvSpPr>
        <p:spPr>
          <a:xfrm>
            <a:off x="-1" y="0"/>
            <a:ext cx="12192001" cy="1064670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4AECA7-8C1A-FD43-A5EA-D495814A35E3}"/>
              </a:ext>
            </a:extLst>
          </p:cNvPr>
          <p:cNvSpPr/>
          <p:nvPr/>
        </p:nvSpPr>
        <p:spPr bwMode="auto">
          <a:xfrm>
            <a:off x="1412736" y="2894191"/>
            <a:ext cx="10210352" cy="85226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wellbeing: </a:t>
            </a:r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“positive state of being where current and future needs are met, such that there is the capacity and opportunity to flourish” (BS 8950:2020, 3.7, adapted)</a:t>
            </a:r>
          </a:p>
          <a:p>
            <a:pPr marL="11114" indent="-11114"/>
            <a:endParaRPr lang="en-GB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30" indent="-98430"/>
            <a:endParaRPr lang="en-GB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7FE98-702B-004B-B0F8-E01EA4691DE5}"/>
              </a:ext>
            </a:extLst>
          </p:cNvPr>
          <p:cNvSpPr/>
          <p:nvPr/>
        </p:nvSpPr>
        <p:spPr>
          <a:xfrm>
            <a:off x="390887" y="1370728"/>
            <a:ext cx="10210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2881" eaLnBrk="0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GB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economy: </a:t>
            </a:r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“allocating the resources available to society in a way that maximizes social wellbeing” (Goodland and </a:t>
            </a:r>
            <a:r>
              <a:rPr lang="en-GB" sz="2000" dirty="0" err="1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Ledec</a:t>
            </a:r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090ED-25E7-0144-87BA-6B02D826963B}"/>
              </a:ext>
            </a:extLst>
          </p:cNvPr>
          <p:cNvSpPr/>
          <p:nvPr/>
        </p:nvSpPr>
        <p:spPr>
          <a:xfrm>
            <a:off x="436042" y="4448320"/>
            <a:ext cx="115615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2881" eaLnBrk="0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GB" sz="2400" b="1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development: </a:t>
            </a:r>
            <a:r>
              <a:rPr lang="en-GB" sz="20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“development that meets the needs (wellbeing) of the present without compromising the ability of future generations to meet their own needs” (WCED 1987)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B956F-9045-3C95-4348-EA362F9CCF27}"/>
              </a:ext>
            </a:extLst>
          </p:cNvPr>
          <p:cNvSpPr/>
          <p:nvPr/>
        </p:nvSpPr>
        <p:spPr>
          <a:xfrm>
            <a:off x="402175" y="1379195"/>
            <a:ext cx="10210351" cy="9041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58483-D1C3-746B-0FDB-944E7F82430E}"/>
              </a:ext>
            </a:extLst>
          </p:cNvPr>
          <p:cNvSpPr/>
          <p:nvPr/>
        </p:nvSpPr>
        <p:spPr>
          <a:xfrm>
            <a:off x="413464" y="4430090"/>
            <a:ext cx="11342494" cy="85226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2A2552-E697-8006-22BB-95DB601356FD}"/>
              </a:ext>
            </a:extLst>
          </p:cNvPr>
          <p:cNvSpPr txBox="1">
            <a:spLocks/>
          </p:cNvSpPr>
          <p:nvPr/>
        </p:nvSpPr>
        <p:spPr>
          <a:xfrm>
            <a:off x="254000" y="171365"/>
            <a:ext cx="8712968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economy = wellbeing = sustainability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5995ABF-BB43-2496-B39C-436D63BB3276}"/>
              </a:ext>
            </a:extLst>
          </p:cNvPr>
          <p:cNvSpPr/>
          <p:nvPr/>
        </p:nvSpPr>
        <p:spPr>
          <a:xfrm>
            <a:off x="5688185" y="5751297"/>
            <a:ext cx="252195" cy="534697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A005AF-916E-F8F7-C42E-80CFA9B21F8E}"/>
              </a:ext>
            </a:extLst>
          </p:cNvPr>
          <p:cNvSpPr txBox="1"/>
          <p:nvPr/>
        </p:nvSpPr>
        <p:spPr>
          <a:xfrm>
            <a:off x="254000" y="6234226"/>
            <a:ext cx="1193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461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SHARED OBJECTIVE: LONG-TERM WELLBEING FOR ALL (SUSTAINABILITY)</a:t>
            </a:r>
            <a:endParaRPr lang="en-US" sz="2400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0" grpId="0" animBg="1"/>
      <p:bldP spid="9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249E12-620A-4E4B-3061-3C8781025705}"/>
              </a:ext>
            </a:extLst>
          </p:cNvPr>
          <p:cNvSpPr/>
          <p:nvPr/>
        </p:nvSpPr>
        <p:spPr>
          <a:xfrm>
            <a:off x="-1" y="0"/>
            <a:ext cx="12192001" cy="1064670"/>
          </a:xfrm>
          <a:prstGeom prst="rect">
            <a:avLst/>
          </a:prstGeom>
          <a:solidFill>
            <a:srgbClr val="47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2A2552-E697-8006-22BB-95DB601356FD}"/>
              </a:ext>
            </a:extLst>
          </p:cNvPr>
          <p:cNvSpPr txBox="1">
            <a:spLocks/>
          </p:cNvSpPr>
          <p:nvPr/>
        </p:nvSpPr>
        <p:spPr>
          <a:xfrm>
            <a:off x="254000" y="171365"/>
            <a:ext cx="11682186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sustainability = the object of those that govern companies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EE44B-987C-E848-76FD-AD1233D56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441" y="2082432"/>
            <a:ext cx="9210222" cy="1586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4B5BE-1646-9777-1EED-0A6FA7883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7" y="1236035"/>
            <a:ext cx="4236357" cy="693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437C86-9946-D17B-D370-35D75A8EF3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150"/>
          <a:stretch/>
        </p:blipFill>
        <p:spPr>
          <a:xfrm>
            <a:off x="2579012" y="4374983"/>
            <a:ext cx="8902480" cy="23633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8D76AD-B522-EB33-AAB7-838C2AC385FB}"/>
              </a:ext>
            </a:extLst>
          </p:cNvPr>
          <p:cNvSpPr txBox="1"/>
          <p:nvPr/>
        </p:nvSpPr>
        <p:spPr>
          <a:xfrm>
            <a:off x="466277" y="3974873"/>
            <a:ext cx="115515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0" dirty="0">
                <a:solidFill>
                  <a:srgbClr val="1E1E1E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UK Local Government Act 2000 – purpose of Local </a:t>
            </a:r>
            <a:r>
              <a:rPr lang="en-GB" sz="2000" b="1" dirty="0">
                <a:solidFill>
                  <a:srgbClr val="1E1E1E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A</a:t>
            </a:r>
            <a:r>
              <a:rPr lang="en-GB" sz="2000" b="1" i="0" dirty="0">
                <a:solidFill>
                  <a:srgbClr val="1E1E1E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uthorities (Corporations):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C254A7-94CC-CA1F-EA01-A42989785282}"/>
              </a:ext>
            </a:extLst>
          </p:cNvPr>
          <p:cNvSpPr/>
          <p:nvPr/>
        </p:nvSpPr>
        <p:spPr>
          <a:xfrm>
            <a:off x="326576" y="1147538"/>
            <a:ext cx="11551557" cy="257540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6DAA7E-8F02-542D-FBDD-AB3925198A58}"/>
              </a:ext>
            </a:extLst>
          </p:cNvPr>
          <p:cNvSpPr/>
          <p:nvPr/>
        </p:nvSpPr>
        <p:spPr>
          <a:xfrm>
            <a:off x="326576" y="3964020"/>
            <a:ext cx="11517087" cy="277429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61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E925E5E-3232-4804-9DD0-7C00E48F850F}"/>
              </a:ext>
            </a:extLst>
          </p:cNvPr>
          <p:cNvSpPr txBox="1"/>
          <p:nvPr/>
        </p:nvSpPr>
        <p:spPr>
          <a:xfrm>
            <a:off x="2340016" y="1678258"/>
            <a:ext cx="8798660" cy="10878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spc="-8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so…the economy should have been delivering long-term wellbeing for all (sustainability) </a:t>
            </a:r>
          </a:p>
          <a:p>
            <a:pPr>
              <a:lnSpc>
                <a:spcPts val="3200"/>
              </a:lnSpc>
            </a:pPr>
            <a:endParaRPr lang="en-US" sz="3600" spc="-8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endParaRPr lang="en-US" sz="3600" spc="-8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n-US" sz="3600" spc="-8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yet…..</a:t>
            </a:r>
          </a:p>
          <a:p>
            <a:pPr>
              <a:lnSpc>
                <a:spcPts val="2600"/>
              </a:lnSpc>
            </a:pPr>
            <a:endParaRPr lang="en-US" sz="3600" spc="-8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6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95A41D-2875-EB9B-2FD0-1DC60F613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77" y="1059453"/>
            <a:ext cx="7467600" cy="4054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25D1E5-32AA-E70A-50CB-2F5A2F1F7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784" y="5224206"/>
            <a:ext cx="4339216" cy="1633795"/>
          </a:xfrm>
          <a:prstGeom prst="rect">
            <a:avLst/>
          </a:prstGeom>
        </p:spPr>
      </p:pic>
      <p:pic>
        <p:nvPicPr>
          <p:cNvPr id="5" name="GISTEMP_Spiral_60sec_F.m4v">
            <a:hlinkClick r:id="" action="ppaction://media"/>
            <a:extLst>
              <a:ext uri="{FF2B5EF4-FFF2-40B4-BE49-F238E27FC236}">
                <a16:creationId xmlns:a16="http://schemas.microsoft.com/office/drawing/2014/main" id="{28555273-42F7-DC79-BEA3-9F154AE385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6893" y="1042040"/>
            <a:ext cx="3777733" cy="3777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121EE6-1CCF-F488-B700-8D50E90E544B}"/>
              </a:ext>
            </a:extLst>
          </p:cNvPr>
          <p:cNvSpPr txBox="1"/>
          <p:nvPr/>
        </p:nvSpPr>
        <p:spPr>
          <a:xfrm>
            <a:off x="6118691" y="6108714"/>
            <a:ext cx="6103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</a:rPr>
              <a:t>https://</a:t>
            </a:r>
            <a:r>
              <a:rPr lang="en-US" sz="1200" err="1">
                <a:solidFill>
                  <a:srgbClr val="000000"/>
                </a:solidFill>
              </a:rPr>
              <a:t>climate.nasa.gov</a:t>
            </a:r>
            <a:r>
              <a:rPr lang="en-US" sz="1200">
                <a:solidFill>
                  <a:srgbClr val="000000"/>
                </a:solidFill>
              </a:rPr>
              <a:t>/</a:t>
            </a:r>
            <a:r>
              <a:rPr lang="en-US" sz="1200" err="1">
                <a:solidFill>
                  <a:srgbClr val="000000"/>
                </a:solidFill>
              </a:rPr>
              <a:t>climate_resources</a:t>
            </a:r>
            <a:r>
              <a:rPr lang="en-US" sz="1200">
                <a:solidFill>
                  <a:srgbClr val="000000"/>
                </a:solidFill>
              </a:rPr>
              <a:t>/300/video-climate-spiral-1880-2022/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7C1271-0357-FC1F-385F-930CC17E975B}"/>
              </a:ext>
            </a:extLst>
          </p:cNvPr>
          <p:cNvGrpSpPr/>
          <p:nvPr/>
        </p:nvGrpSpPr>
        <p:grpSpPr>
          <a:xfrm>
            <a:off x="297378" y="915536"/>
            <a:ext cx="10209811" cy="5798551"/>
            <a:chOff x="2457202" y="1031923"/>
            <a:chExt cx="11622975" cy="69866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D9255E-0CAB-C85B-5144-CE2879729ECC}"/>
                </a:ext>
              </a:extLst>
            </p:cNvPr>
            <p:cNvSpPr/>
            <p:nvPr/>
          </p:nvSpPr>
          <p:spPr>
            <a:xfrm>
              <a:off x="2457202" y="1031923"/>
              <a:ext cx="11622975" cy="69866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C2CABE-B5EF-449A-0B56-CA55DA24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88377" y="2230261"/>
              <a:ext cx="5567176" cy="47708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ABBE84-CF44-EFC5-687D-617E6382F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4505" y="2230261"/>
              <a:ext cx="4000500" cy="14605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B87210-BB6A-F934-4FD8-CA966A6FF247}"/>
                </a:ext>
              </a:extLst>
            </p:cNvPr>
            <p:cNvSpPr txBox="1"/>
            <p:nvPr/>
          </p:nvSpPr>
          <p:spPr>
            <a:xfrm>
              <a:off x="9783948" y="4401968"/>
              <a:ext cx="4296229" cy="1112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333333"/>
                  </a:solidFill>
                </a:rPr>
                <a:t>“Italy has the largest aggregate loss of farmland value, losing around 100 billion euro (−60%).”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D2CB1D-FCBF-36CB-3E40-1E71B4F64B35}"/>
                </a:ext>
              </a:extLst>
            </p:cNvPr>
            <p:cNvSpPr txBox="1"/>
            <p:nvPr/>
          </p:nvSpPr>
          <p:spPr>
            <a:xfrm>
              <a:off x="9345839" y="6493078"/>
              <a:ext cx="4000501" cy="556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hlinkClick r:id="rId10"/>
                </a:rPr>
                <a:t>https://www.eea.europa.eu/data-and-maps/figures/predicted-climate-change-impact-on</a:t>
              </a:r>
              <a:r>
                <a:rPr lang="en-US" sz="12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A1CF86-2FE1-6CE3-CA10-A8FCF97C09A6}"/>
                </a:ext>
              </a:extLst>
            </p:cNvPr>
            <p:cNvSpPr txBox="1"/>
            <p:nvPr/>
          </p:nvSpPr>
          <p:spPr>
            <a:xfrm>
              <a:off x="2746693" y="1519053"/>
              <a:ext cx="11041082" cy="70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3200" b="1">
                  <a:solidFill>
                    <a:srgbClr val="333333"/>
                  </a:solidFill>
                </a:rPr>
                <a:t>Predicted Climate Change impact on land values (2100)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F5363D-40E7-B76B-72B7-3E67836A8F22}"/>
              </a:ext>
            </a:extLst>
          </p:cNvPr>
          <p:cNvGrpSpPr/>
          <p:nvPr/>
        </p:nvGrpSpPr>
        <p:grpSpPr>
          <a:xfrm rot="20951331">
            <a:off x="1305616" y="1616034"/>
            <a:ext cx="9456243" cy="4317354"/>
            <a:chOff x="-1024338" y="2913174"/>
            <a:chExt cx="17076959" cy="76941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636C9A6-BB4E-FD01-336D-6E3BFBF479BF}"/>
                </a:ext>
              </a:extLst>
            </p:cNvPr>
            <p:cNvSpPr/>
            <p:nvPr/>
          </p:nvSpPr>
          <p:spPr>
            <a:xfrm>
              <a:off x="-1024338" y="2913174"/>
              <a:ext cx="14692909" cy="759917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276953-1E47-7909-67A3-2B99ACB77726}"/>
                </a:ext>
              </a:extLst>
            </p:cNvPr>
            <p:cNvSpPr txBox="1"/>
            <p:nvPr/>
          </p:nvSpPr>
          <p:spPr>
            <a:xfrm>
              <a:off x="1178655" y="3969590"/>
              <a:ext cx="12340244" cy="4462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3600" b="1" i="1" dirty="0">
                  <a:solidFill>
                    <a:schemeClr val="bg1"/>
                  </a:solidFill>
                </a:rPr>
                <a:t>“In the five years since the Paris Agreement…Fossil fuel financing was, more prevalent” than before</a:t>
              </a:r>
            </a:p>
            <a:p>
              <a:pPr>
                <a:defRPr/>
              </a:pPr>
              <a:endParaRPr lang="en-GB" sz="3600" b="1" i="1" dirty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GB" sz="3600" b="1" dirty="0" err="1">
                  <a:solidFill>
                    <a:schemeClr val="bg1"/>
                  </a:solidFill>
                </a:rPr>
                <a:t>Persefoni</a:t>
              </a:r>
              <a:r>
                <a:rPr lang="en-GB" sz="3600" b="1" dirty="0">
                  <a:solidFill>
                    <a:schemeClr val="bg1"/>
                  </a:solidFill>
                </a:rPr>
                <a:t>, 2023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18CD87-CF84-CD32-38FC-87D399C63304}"/>
                </a:ext>
              </a:extLst>
            </p:cNvPr>
            <p:cNvSpPr txBox="1"/>
            <p:nvPr/>
          </p:nvSpPr>
          <p:spPr>
            <a:xfrm>
              <a:off x="3738385" y="9977395"/>
              <a:ext cx="12314236" cy="629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333" dirty="0">
                  <a:solidFill>
                    <a:srgbClr val="000000"/>
                  </a:solidFill>
                  <a:hlinkClick r:id="rId11"/>
                </a:rPr>
                <a:t>https://content.persefoni.com/hubfs/PSFI-WhitePaper-FinancedEmissions.pdf</a:t>
              </a:r>
              <a:r>
                <a:rPr lang="en-US" sz="1333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848806E-E03E-2481-9B28-E076619FCC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204" y="1257835"/>
            <a:ext cx="6466150" cy="51139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FDB0F1-517B-3757-C332-8A71D6E2C7DD}"/>
              </a:ext>
            </a:extLst>
          </p:cNvPr>
          <p:cNvSpPr/>
          <p:nvPr/>
        </p:nvSpPr>
        <p:spPr>
          <a:xfrm>
            <a:off x="0" y="-21096"/>
            <a:ext cx="12192000" cy="1011696"/>
          </a:xfrm>
          <a:prstGeom prst="rect">
            <a:avLst/>
          </a:prstGeom>
          <a:solidFill>
            <a:srgbClr val="46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4BF055-6F53-B58B-19EF-D9CE88AC2DCC}"/>
              </a:ext>
            </a:extLst>
          </p:cNvPr>
          <p:cNvSpPr txBox="1"/>
          <p:nvPr/>
        </p:nvSpPr>
        <p:spPr>
          <a:xfrm>
            <a:off x="558800" y="110292"/>
            <a:ext cx="11493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collapse</a:t>
            </a:r>
            <a:endParaRPr lang="en-US" sz="320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8">
            <a:extLst>
              <a:ext uri="{FF2B5EF4-FFF2-40B4-BE49-F238E27FC236}">
                <a16:creationId xmlns:a16="http://schemas.microsoft.com/office/drawing/2014/main" id="{A9BE9646-DCE2-414A-7626-062006262CCC}"/>
              </a:ext>
            </a:extLst>
          </p:cNvPr>
          <p:cNvSpPr txBox="1">
            <a:spLocks/>
          </p:cNvSpPr>
          <p:nvPr/>
        </p:nvSpPr>
        <p:spPr>
          <a:xfrm>
            <a:off x="4003389" y="1180260"/>
            <a:ext cx="3438072" cy="111748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 eaLnBrk="1" fontAlgn="base" hangingPunct="1">
              <a:lnSpc>
                <a:spcPts val="2933"/>
              </a:lnSpc>
              <a:spcBef>
                <a:spcPct val="0"/>
              </a:spcBef>
              <a:spcAft>
                <a:spcPct val="0"/>
              </a:spcAft>
              <a:defRPr lang="en-GB" sz="3200" b="1" kern="1200" noProof="0">
                <a:solidFill>
                  <a:schemeClr val="bg1"/>
                </a:solidFill>
                <a:latin typeface="UniCredit (Body)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155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30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46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61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ENERGY IS AT THE HEART OF UNSUSTAINABILITY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F205A1-D81A-0D51-49F0-79C4D9B168A9}"/>
              </a:ext>
            </a:extLst>
          </p:cNvPr>
          <p:cNvSpPr txBox="1"/>
          <p:nvPr/>
        </p:nvSpPr>
        <p:spPr>
          <a:xfrm>
            <a:off x="8038777" y="1508171"/>
            <a:ext cx="4606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WE USE THE ENERGY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70F5CE-BC8B-09FE-6690-6B07A499285D}"/>
              </a:ext>
            </a:extLst>
          </p:cNvPr>
          <p:cNvSpPr txBox="1"/>
          <p:nvPr/>
        </p:nvSpPr>
        <p:spPr>
          <a:xfrm>
            <a:off x="453046" y="1435717"/>
            <a:ext cx="4606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FUEL WE BURN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F10C27-AD1F-720C-7B79-0F2C699FB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775" y="2172266"/>
            <a:ext cx="3632860" cy="13935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171898-2B56-4FD3-FE3E-580925CE1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37" y="1931091"/>
            <a:ext cx="2340429" cy="1533385"/>
          </a:xfrm>
          <a:prstGeom prst="rect">
            <a:avLst/>
          </a:prstGeom>
        </p:spPr>
      </p:pic>
      <p:sp>
        <p:nvSpPr>
          <p:cNvPr id="32" name="Title 28">
            <a:extLst>
              <a:ext uri="{FF2B5EF4-FFF2-40B4-BE49-F238E27FC236}">
                <a16:creationId xmlns:a16="http://schemas.microsoft.com/office/drawing/2014/main" id="{64DAF33E-C284-AAA6-B8FF-94B36131AA5C}"/>
              </a:ext>
            </a:extLst>
          </p:cNvPr>
          <p:cNvSpPr txBox="1">
            <a:spLocks/>
          </p:cNvSpPr>
          <p:nvPr/>
        </p:nvSpPr>
        <p:spPr>
          <a:xfrm>
            <a:off x="-27709" y="5359345"/>
            <a:ext cx="11826174" cy="54361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 eaLnBrk="1" fontAlgn="base" hangingPunct="1">
              <a:lnSpc>
                <a:spcPts val="2933"/>
              </a:lnSpc>
              <a:spcBef>
                <a:spcPct val="0"/>
              </a:spcBef>
              <a:spcAft>
                <a:spcPct val="0"/>
              </a:spcAft>
              <a:defRPr lang="en-GB" sz="3200" b="1" kern="1200" noProof="0">
                <a:solidFill>
                  <a:schemeClr val="bg1"/>
                </a:solidFill>
                <a:latin typeface="UniCredit (Body)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155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30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46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61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ts val="2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>
              <a:lnSpc>
                <a:spcPts val="2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SOME SOLUTIONS HELP BOTH SIDES. SOME MAKE THE OTHER SIDE WORSE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4E5C126A-09AF-B7F5-571B-0FE58160C725}"/>
              </a:ext>
            </a:extLst>
          </p:cNvPr>
          <p:cNvSpPr/>
          <p:nvPr/>
        </p:nvSpPr>
        <p:spPr>
          <a:xfrm rot="16200000">
            <a:off x="5359457" y="437797"/>
            <a:ext cx="828000" cy="7793849"/>
          </a:xfrm>
          <a:prstGeom prst="leftBrac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E09EE26-C43E-2AD9-9C8B-F965503B1CFC}"/>
              </a:ext>
            </a:extLst>
          </p:cNvPr>
          <p:cNvCxnSpPr>
            <a:cxnSpLocks/>
          </p:cNvCxnSpPr>
          <p:nvPr/>
        </p:nvCxnSpPr>
        <p:spPr>
          <a:xfrm>
            <a:off x="6605174" y="1666548"/>
            <a:ext cx="1271814" cy="0"/>
          </a:xfrm>
          <a:prstGeom prst="line">
            <a:avLst/>
          </a:prstGeom>
          <a:ln w="19050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031D197-379E-E8E9-7FC8-36D8DE5D63E8}"/>
              </a:ext>
            </a:extLst>
          </p:cNvPr>
          <p:cNvCxnSpPr>
            <a:cxnSpLocks/>
          </p:cNvCxnSpPr>
          <p:nvPr/>
        </p:nvCxnSpPr>
        <p:spPr>
          <a:xfrm flipH="1">
            <a:off x="3418514" y="1666548"/>
            <a:ext cx="1271814" cy="0"/>
          </a:xfrm>
          <a:prstGeom prst="line">
            <a:avLst/>
          </a:prstGeom>
          <a:ln w="19050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A87E175-1A1C-AE73-26CB-2EAF694A4986}"/>
              </a:ext>
            </a:extLst>
          </p:cNvPr>
          <p:cNvGrpSpPr/>
          <p:nvPr/>
        </p:nvGrpSpPr>
        <p:grpSpPr>
          <a:xfrm>
            <a:off x="-59808" y="776360"/>
            <a:ext cx="12222311" cy="5996742"/>
            <a:chOff x="-59808" y="4413131"/>
            <a:chExt cx="12222311" cy="59967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629AAB-D3FD-D794-F05A-10ADABB3760D}"/>
                </a:ext>
              </a:extLst>
            </p:cNvPr>
            <p:cNvSpPr/>
            <p:nvPr/>
          </p:nvSpPr>
          <p:spPr>
            <a:xfrm>
              <a:off x="-59808" y="4413131"/>
              <a:ext cx="12222311" cy="5996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08AAA1C-0242-D472-6292-C3652179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1782" y="4485585"/>
              <a:ext cx="8187191" cy="5744954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AABC46B-7710-AC2B-7C12-E84E1ADF2B5D}"/>
              </a:ext>
            </a:extLst>
          </p:cNvPr>
          <p:cNvSpPr/>
          <p:nvPr/>
        </p:nvSpPr>
        <p:spPr>
          <a:xfrm>
            <a:off x="0" y="-21096"/>
            <a:ext cx="12192000" cy="1011696"/>
          </a:xfrm>
          <a:prstGeom prst="rect">
            <a:avLst/>
          </a:prstGeom>
          <a:solidFill>
            <a:srgbClr val="461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EC19E-A08E-6849-69AE-C63FEAF6FDBC}"/>
              </a:ext>
            </a:extLst>
          </p:cNvPr>
          <p:cNvSpPr txBox="1"/>
          <p:nvPr/>
        </p:nvSpPr>
        <p:spPr>
          <a:xfrm>
            <a:off x="403331" y="114079"/>
            <a:ext cx="12222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DF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solve multiple issues at once – not just climate</a:t>
            </a:r>
            <a:endParaRPr lang="en-US" sz="3200" dirty="0">
              <a:solidFill>
                <a:srgbClr val="CDF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37090</TotalTime>
  <Words>2258</Words>
  <Application>Microsoft Macintosh PowerPoint</Application>
  <PresentationFormat>Widescreen</PresentationFormat>
  <Paragraphs>336</Paragraphs>
  <Slides>38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articulat-cf</vt:lpstr>
      <vt:lpstr>Calibri</vt:lpstr>
      <vt:lpstr>Calibri Light</vt:lpstr>
      <vt:lpstr>Cordia New</vt:lpstr>
      <vt:lpstr>Glacial Indifference Bold</vt:lpstr>
      <vt:lpstr>Helvetica</vt:lpstr>
      <vt:lpstr>Open Sans Bold</vt:lpstr>
      <vt:lpstr>Poppins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Victoria Hurth</dc:creator>
  <cp:lastModifiedBy>Victoria Hurth</cp:lastModifiedBy>
  <cp:revision>104</cp:revision>
  <dcterms:created xsi:type="dcterms:W3CDTF">2024-06-04T15:41:51Z</dcterms:created>
  <dcterms:modified xsi:type="dcterms:W3CDTF">2024-10-12T08:48:22Z</dcterms:modified>
</cp:coreProperties>
</file>