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94" r:id="rId5"/>
    <p:sldId id="2147376119" r:id="rId6"/>
    <p:sldId id="2147374409" r:id="rId7"/>
    <p:sldId id="2147374411" r:id="rId8"/>
    <p:sldId id="2147376107" r:id="rId9"/>
    <p:sldId id="1500" r:id="rId10"/>
    <p:sldId id="2147374445" r:id="rId11"/>
    <p:sldId id="2147374455" r:id="rId12"/>
    <p:sldId id="2147376121" r:id="rId13"/>
    <p:sldId id="2147376122" r:id="rId14"/>
    <p:sldId id="2147376130" r:id="rId15"/>
    <p:sldId id="2147376125" r:id="rId16"/>
    <p:sldId id="2147376128" r:id="rId17"/>
    <p:sldId id="2147376126" r:id="rId18"/>
    <p:sldId id="2147376127" r:id="rId19"/>
    <p:sldId id="2147376129" r:id="rId20"/>
    <p:sldId id="2147374450" r:id="rId21"/>
    <p:sldId id="2147376124" r:id="rId22"/>
    <p:sldId id="2147376118" r:id="rId23"/>
    <p:sldId id="2134806884" r:id="rId24"/>
    <p:sldId id="21473761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0DA3F-8075-8A4B-86A3-7604097774CF}" v="2" dt="2024-10-11T17:55:19.218"/>
    <p1510:client id="{4FA7E8CB-820A-4894-9ED5-7B9E37779777}" v="2133" dt="2024-10-11T16:53:28.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97"/>
    <p:restoredTop sz="44121"/>
  </p:normalViewPr>
  <p:slideViewPr>
    <p:cSldViewPr snapToGrid="0">
      <p:cViewPr varScale="1">
        <p:scale>
          <a:sx n="57" d="100"/>
          <a:sy n="57" d="100"/>
        </p:scale>
        <p:origin x="1208" y="16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4A9DB-1F27-4A33-877A-1771BAC51A4D}" type="datetimeFigureOut">
              <a:rPr lang="en-GB" smtClean="0"/>
              <a:t>11/10/2024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47C5D-589E-4A42-964F-A88445B2C5C9}" type="slidenum">
              <a:rPr lang="en-GB" smtClean="0"/>
              <a:t>‹#›</a:t>
            </a:fld>
            <a:endParaRPr lang="en-GB"/>
          </a:p>
        </p:txBody>
      </p:sp>
    </p:spTree>
    <p:extLst>
      <p:ext uri="{BB962C8B-B14F-4D97-AF65-F5344CB8AC3E}">
        <p14:creationId xmlns:p14="http://schemas.microsoft.com/office/powerpoint/2010/main" val="19738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solidFill>
                  <a:srgbClr val="1E3250"/>
                </a:solidFill>
                <a:effectLst/>
                <a:latin typeface="Roboto" panose="02000000000000000000" pitchFamily="2" charset="0"/>
                <a:ea typeface="Aptos" panose="020B0004020202020204" pitchFamily="34" charset="0"/>
                <a:cs typeface="Times New Roman" panose="02020603050405020304" pitchFamily="18" charset="0"/>
              </a:rPr>
              <a:t>I am Steve Kenzie, Executive Director of the UN Global Compact Network.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00" dirty="0">
              <a:solidFill>
                <a:srgbClr val="1E3250"/>
              </a:solidFill>
              <a:effectLst/>
              <a:latin typeface="Roboto" panose="020000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solidFill>
                  <a:srgbClr val="1E3250"/>
                </a:solidFill>
                <a:effectLst/>
                <a:latin typeface="Roboto" panose="02000000000000000000" pitchFamily="2" charset="0"/>
                <a:ea typeface="Aptos" panose="020B0004020202020204" pitchFamily="34" charset="0"/>
                <a:cs typeface="Times New Roman" panose="02020603050405020304" pitchFamily="18" charset="0"/>
              </a:rPr>
              <a:t>The UN Global Compact Network UK is the UK Country Network of the world’s largest corporate sustainability initiative.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kern="100" dirty="0">
              <a:solidFill>
                <a:srgbClr val="1E3250"/>
              </a:solidFill>
              <a:effectLst/>
              <a:latin typeface="Roboto" panose="02000000000000000000"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kern="100" dirty="0">
                <a:solidFill>
                  <a:srgbClr val="1E3250"/>
                </a:solidFill>
                <a:effectLst/>
                <a:latin typeface="Roboto" panose="02000000000000000000" pitchFamily="2" charset="0"/>
                <a:ea typeface="Aptos" panose="020B0004020202020204" pitchFamily="34" charset="0"/>
                <a:cs typeface="Times New Roman" panose="02020603050405020304" pitchFamily="18" charset="0"/>
              </a:rPr>
              <a:t>Our mission is to create a world we want to live and do business in.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solidFill>
                <a:srgbClr val="1E3250"/>
              </a:solidFill>
              <a:effectLst/>
              <a:latin typeface="Roboto" panose="02000000000000000000" pitchFamily="2" charset="0"/>
              <a:cs typeface="Times New Roman" panose="02020603050405020304" pitchFamily="18" charset="0"/>
            </a:endParaRPr>
          </a:p>
          <a:p>
            <a:pPr lvl="0"/>
            <a:r>
              <a:rPr lang="en-GB" sz="1800" kern="1200" dirty="0">
                <a:solidFill>
                  <a:schemeClr val="tx1"/>
                </a:solidFill>
                <a:effectLst/>
                <a:latin typeface="+mn-lt"/>
                <a:ea typeface="+mn-ea"/>
                <a:cs typeface="+mn-cs"/>
              </a:rPr>
              <a:t>I want to talk to you about “good” business.</a:t>
            </a:r>
          </a:p>
          <a:p>
            <a:pPr lvl="0"/>
            <a:endParaRPr lang="en-GB" sz="1800" kern="1200" dirty="0">
              <a:solidFill>
                <a:schemeClr val="tx1"/>
              </a:solidFill>
              <a:effectLst/>
              <a:latin typeface="+mn-lt"/>
              <a:ea typeface="+mn-ea"/>
              <a:cs typeface="+mn-cs"/>
            </a:endParaRPr>
          </a:p>
          <a:p>
            <a:pPr lvl="0"/>
            <a:r>
              <a:rPr lang="en-GB" sz="1800" kern="1200" dirty="0">
                <a:solidFill>
                  <a:schemeClr val="tx1"/>
                </a:solidFill>
                <a:effectLst/>
                <a:latin typeface="+mn-lt"/>
                <a:ea typeface="+mn-ea"/>
                <a:cs typeface="+mn-cs"/>
              </a:rPr>
              <a:t>I’m not going to try and persuade you all to become social enterprises. </a:t>
            </a:r>
          </a:p>
          <a:p>
            <a:pPr lvl="0"/>
            <a:r>
              <a:rPr lang="en-GB" sz="1800" kern="1200" dirty="0">
                <a:solidFill>
                  <a:schemeClr val="tx1"/>
                </a:solidFill>
                <a:effectLst/>
                <a:latin typeface="+mn-lt"/>
                <a:ea typeface="+mn-ea"/>
                <a:cs typeface="+mn-cs"/>
              </a:rPr>
              <a:t>I’m talking about good business in the traditional business school sense, </a:t>
            </a:r>
          </a:p>
          <a:p>
            <a:pPr lvl="0"/>
            <a:r>
              <a:rPr lang="en-GB" sz="1800" kern="1200" dirty="0">
                <a:solidFill>
                  <a:schemeClr val="tx1"/>
                </a:solidFill>
                <a:effectLst/>
                <a:latin typeface="+mn-lt"/>
                <a:ea typeface="+mn-ea"/>
                <a:cs typeface="+mn-cs"/>
              </a:rPr>
              <a:t>where managers understand the risks and opportunities facing their organisations in the short, medium, and long term </a:t>
            </a:r>
          </a:p>
          <a:p>
            <a:pPr lvl="0"/>
            <a:r>
              <a:rPr lang="en-GB" sz="1800" kern="1200" dirty="0">
                <a:solidFill>
                  <a:schemeClr val="tx1"/>
                </a:solidFill>
                <a:effectLst/>
                <a:latin typeface="+mn-lt"/>
                <a:ea typeface="+mn-ea"/>
                <a:cs typeface="+mn-cs"/>
              </a:rPr>
              <a:t>And then, taking this into account, they create policies, procedures, business models, organisational cultures, and partnerships </a:t>
            </a:r>
          </a:p>
          <a:p>
            <a:pPr lvl="0"/>
            <a:r>
              <a:rPr lang="en-GB" sz="1800" kern="1200" dirty="0">
                <a:solidFill>
                  <a:schemeClr val="tx1"/>
                </a:solidFill>
                <a:effectLst/>
                <a:latin typeface="+mn-lt"/>
                <a:ea typeface="+mn-ea"/>
                <a:cs typeface="+mn-cs"/>
              </a:rPr>
              <a:t>to generate profits </a:t>
            </a:r>
          </a:p>
          <a:p>
            <a:pPr lvl="0"/>
            <a:r>
              <a:rPr lang="en-GB" sz="1800" kern="1200" dirty="0">
                <a:solidFill>
                  <a:schemeClr val="tx1"/>
                </a:solidFill>
                <a:effectLst/>
                <a:latin typeface="+mn-lt"/>
                <a:ea typeface="+mn-ea"/>
                <a:cs typeface="+mn-cs"/>
              </a:rPr>
              <a:t>I will try to make the case that the best way to achieve long-term profitability,</a:t>
            </a:r>
          </a:p>
          <a:p>
            <a:pPr lvl="0"/>
            <a:r>
              <a:rPr lang="en-GB" sz="1800" kern="1200" dirty="0">
                <a:solidFill>
                  <a:schemeClr val="tx1"/>
                </a:solidFill>
                <a:effectLst/>
                <a:latin typeface="+mn-lt"/>
                <a:ea typeface="+mn-ea"/>
                <a:cs typeface="+mn-cs"/>
              </a:rPr>
              <a:t>is to contribute to solving the world’s big problems. </a:t>
            </a:r>
          </a:p>
          <a:p>
            <a:pPr lvl="0"/>
            <a:endParaRPr lang="en-GB" sz="1800" kern="1200" dirty="0">
              <a:solidFill>
                <a:schemeClr val="tx1"/>
              </a:solidFill>
              <a:effectLst/>
              <a:latin typeface="+mn-lt"/>
              <a:ea typeface="+mn-ea"/>
              <a:cs typeface="+mn-cs"/>
            </a:endParaRPr>
          </a:p>
          <a:p>
            <a:pPr lvl="0"/>
            <a:r>
              <a:rPr lang="en-GB" sz="1800" kern="1200" dirty="0">
                <a:solidFill>
                  <a:schemeClr val="tx1"/>
                </a:solidFill>
                <a:effectLst/>
                <a:latin typeface="+mn-lt"/>
                <a:ea typeface="+mn-ea"/>
                <a:cs typeface="+mn-cs"/>
              </a:rPr>
              <a:t>Before we get into that, </a:t>
            </a:r>
          </a:p>
          <a:p>
            <a:pPr lvl="0"/>
            <a:r>
              <a:rPr lang="en-GB" sz="1800" kern="1200" dirty="0">
                <a:solidFill>
                  <a:schemeClr val="tx1"/>
                </a:solidFill>
                <a:effectLst/>
                <a:latin typeface="+mn-lt"/>
                <a:ea typeface="+mn-ea"/>
                <a:cs typeface="+mn-cs"/>
              </a:rPr>
              <a:t>I’m going to tell you about the UN Global Compact, and the UN Sustainable Development Goals</a:t>
            </a:r>
          </a:p>
          <a:p>
            <a:pPr lvl="0"/>
            <a:r>
              <a:rPr lang="en-GB" sz="1800" kern="1200" dirty="0">
                <a:solidFill>
                  <a:schemeClr val="tx1"/>
                </a:solidFill>
                <a:effectLst/>
                <a:latin typeface="+mn-lt"/>
                <a:ea typeface="+mn-ea"/>
                <a:cs typeface="+mn-cs"/>
              </a:rPr>
              <a:t>Because these are initiatives that can support good business (double entendre).</a:t>
            </a:r>
          </a:p>
          <a:p>
            <a:pPr lvl="0"/>
            <a:endParaRPr lang="en-GB" sz="1800" kern="1200" dirty="0">
              <a:solidFill>
                <a:schemeClr val="tx1"/>
              </a:solidFill>
              <a:effectLst/>
              <a:latin typeface="+mn-lt"/>
              <a:ea typeface="+mn-ea"/>
              <a:cs typeface="+mn-cs"/>
            </a:endParaRPr>
          </a:p>
          <a:p>
            <a:pPr lvl="0"/>
            <a:r>
              <a:rPr lang="en-GB" sz="1800" kern="1200" dirty="0">
                <a:solidFill>
                  <a:schemeClr val="tx1"/>
                </a:solidFill>
                <a:effectLst/>
                <a:latin typeface="+mn-lt"/>
                <a:ea typeface="+mn-ea"/>
                <a:cs typeface="+mn-cs"/>
              </a:rPr>
              <a:t>To get started, a quick video.</a:t>
            </a:r>
          </a:p>
          <a:p>
            <a:pPr lvl="0"/>
            <a:endParaRPr lang="en-GB" sz="1800" kern="1200" dirty="0">
              <a:solidFill>
                <a:schemeClr val="tx1"/>
              </a:solidFill>
              <a:effectLst/>
              <a:latin typeface="+mn-lt"/>
              <a:ea typeface="+mn-ea"/>
              <a:cs typeface="+mn-cs"/>
            </a:endParaRP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a:t>
            </a:fld>
            <a:endParaRPr lang="en-GB"/>
          </a:p>
        </p:txBody>
      </p:sp>
    </p:spTree>
    <p:extLst>
      <p:ext uri="{BB962C8B-B14F-4D97-AF65-F5344CB8AC3E}">
        <p14:creationId xmlns:p14="http://schemas.microsoft.com/office/powerpoint/2010/main" val="179729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Calibri" panose="020F0502020204030204" pitchFamily="34" charset="0"/>
                <a:ea typeface="DengXian" panose="02010600030101010101" pitchFamily="2" charset="-122"/>
                <a:cs typeface="Arial" panose="020B0604020202020204" pitchFamily="34" charset="0"/>
              </a:rPr>
              <a:t>At this point, I want to note that it was national governments that made this commitment in the full knowledge that achieving the Goals would require contributions from all members of society: </a:t>
            </a:r>
            <a:br>
              <a:rPr lang="en-GB" sz="1200" kern="100" dirty="0">
                <a:effectLst/>
                <a:latin typeface="Calibri" panose="020F0502020204030204" pitchFamily="34" charset="0"/>
                <a:ea typeface="DengXian" panose="02010600030101010101" pitchFamily="2" charset="-122"/>
                <a:cs typeface="Arial" panose="020B0604020202020204" pitchFamily="34" charset="0"/>
              </a:rPr>
            </a:br>
            <a:r>
              <a:rPr lang="en-GB" sz="1200" kern="100" dirty="0">
                <a:effectLst/>
                <a:latin typeface="Calibri" panose="020F0502020204030204" pitchFamily="34" charset="0"/>
                <a:ea typeface="DengXian" panose="02010600030101010101" pitchFamily="2" charset="-122"/>
                <a:cs typeface="Arial" panose="020B0604020202020204" pitchFamily="34" charset="0"/>
              </a:rPr>
              <a:t>individuals, local governments, academia, civil society organisations, and businesses.</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We need everyone to understand how they are impacting the Goals </a:t>
            </a:r>
            <a:br>
              <a:rPr lang="en-GB" sz="1200" kern="100" dirty="0">
                <a:effectLst/>
                <a:latin typeface="Calibri" panose="020F0502020204030204" pitchFamily="34" charset="0"/>
                <a:ea typeface="DengXian" panose="02010600030101010101" pitchFamily="2" charset="-122"/>
                <a:cs typeface="Arial" panose="020B0604020202020204" pitchFamily="34" charset="0"/>
              </a:rPr>
            </a:br>
            <a:r>
              <a:rPr lang="en-GB" sz="1200" kern="100" dirty="0">
                <a:effectLst/>
                <a:latin typeface="Calibri" panose="020F0502020204030204" pitchFamily="34" charset="0"/>
                <a:ea typeface="DengXian" panose="02010600030101010101" pitchFamily="2" charset="-122"/>
                <a:cs typeface="Arial" panose="020B0604020202020204" pitchFamily="34" charset="0"/>
              </a:rPr>
              <a:t>both positively and negatively,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and then keep going and make real changes from business as usual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to do more of the good stuff and less of the bad stuff.</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Recommit to the basics by adopting responsible human rights-based business policies and strategies and conducting business in a principled manner, free of corruption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Provide a living wage in collaboration with contractors, supply chain partners, and other key stakeholders, to work toward achieving living wages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Promote gender equality by ensuring gender balance across all levels of management, providing equal pay for work of equal value, and advocating for gender equality beyond direct operations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Innovate responsibly by infusing purpose and responsibility in all innovation activities and anticipating unintended consequences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Accelerate climate action by setting science-based net-zero emissions reduction targets in line with a 1.5°C pathway and contribute to a just transition by addressing social impacts of climate change mitigation and adaptation measures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Improve water stewardship by achieving net-positive water impact in water-stressed basins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Protect and restore nature by aligning with the Taskforce on Nature-related Financial Disclosures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Invest in circularity by sourcing sustainable material inputs and sending zero waste to landfills and incinerators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Commit to sustainable corporate finance by achieving 100% alignment with the CFO principles on integrated SDG investments and finance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Strengthen sustainability leadership by aligning executive remuneration to SDG-aligned goals, creating a board position to advocate for all stakeholders’ long-term interests, and engaging in responsible advocacy</a:t>
            </a:r>
          </a:p>
        </p:txBody>
      </p:sp>
      <p:sp>
        <p:nvSpPr>
          <p:cNvPr id="4" name="Slide Number Placeholder 3"/>
          <p:cNvSpPr>
            <a:spLocks noGrp="1"/>
          </p:cNvSpPr>
          <p:nvPr>
            <p:ph type="sldNum" sz="quarter" idx="5"/>
          </p:nvPr>
        </p:nvSpPr>
        <p:spPr/>
        <p:txBody>
          <a:bodyPr/>
          <a:lstStyle/>
          <a:p>
            <a:fld id="{CB456D26-4784-43ED-A153-54D536AFD2AE}" type="slidenum">
              <a:rPr lang="en-GB" smtClean="0"/>
              <a:t>11</a:t>
            </a:fld>
            <a:endParaRPr lang="en-GB"/>
          </a:p>
        </p:txBody>
      </p:sp>
    </p:spTree>
    <p:extLst>
      <p:ext uri="{BB962C8B-B14F-4D97-AF65-F5344CB8AC3E}">
        <p14:creationId xmlns:p14="http://schemas.microsoft.com/office/powerpoint/2010/main" val="276362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Provide a living wage in collaboration with contractors, supply chain partners, and other key stakeholders, to work toward achieving living wages.</a:t>
            </a:r>
          </a:p>
          <a:p>
            <a:endParaRPr lang="en-GB" b="1" dirty="0"/>
          </a:p>
          <a:p>
            <a:r>
              <a:rPr lang="en-GB" b="0" dirty="0"/>
              <a:t>Ensuring a living wage across your workforce reduces inequalities and builds more resilient supply chains.</a:t>
            </a:r>
          </a:p>
          <a:p>
            <a:endParaRPr lang="en-GB" b="1" dirty="0"/>
          </a:p>
          <a:p>
            <a:r>
              <a:rPr lang="en-GB" b="1" dirty="0"/>
              <a:t>By paying living wages, you can improve productivity and gain important advantages:</a:t>
            </a:r>
          </a:p>
          <a:p>
            <a:pPr marL="628650" lvl="1" indent="-171450">
              <a:buFont typeface="Arial" panose="020B0604020202020204" pitchFamily="34" charset="0"/>
              <a:buChar char="•"/>
            </a:pPr>
            <a:r>
              <a:rPr lang="en-GB" dirty="0"/>
              <a:t>Reduce staff turnover and absenteeism, increase retention and motivation, attract new talent and increase staff productivity</a:t>
            </a:r>
          </a:p>
          <a:p>
            <a:pPr marL="628650" lvl="1" indent="-171450">
              <a:buFont typeface="Arial" panose="020B0604020202020204" pitchFamily="34" charset="0"/>
              <a:buChar char="•"/>
            </a:pPr>
            <a:r>
              <a:rPr lang="en-GB" dirty="0"/>
              <a:t>Improve supply chain relationships, performance, resilience and transparency</a:t>
            </a:r>
          </a:p>
          <a:p>
            <a:pPr marL="628650" lvl="1" indent="-171450">
              <a:buFont typeface="Arial" panose="020B0604020202020204" pitchFamily="34" charset="0"/>
              <a:buChar char="•"/>
            </a:pPr>
            <a:r>
              <a:rPr lang="en-GB" dirty="0"/>
              <a:t>Create a pathway to tackle poverty and reduce inequalities</a:t>
            </a:r>
          </a:p>
          <a:p>
            <a:pPr marL="628650" lvl="1" indent="-171450">
              <a:buFont typeface="Arial" panose="020B0604020202020204" pitchFamily="34" charset="0"/>
              <a:buChar char="•"/>
            </a:pPr>
            <a:r>
              <a:rPr lang="en-GB" dirty="0"/>
              <a:t>Demonstrate a commitment to respecting and promoting the human rights of workers</a:t>
            </a:r>
          </a:p>
          <a:p>
            <a:endParaRPr lang="en-GB" dirty="0"/>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12</a:t>
            </a:fld>
            <a:endParaRPr lang="en-GB"/>
          </a:p>
        </p:txBody>
      </p:sp>
    </p:spTree>
    <p:extLst>
      <p:ext uri="{BB962C8B-B14F-4D97-AF65-F5344CB8AC3E}">
        <p14:creationId xmlns:p14="http://schemas.microsoft.com/office/powerpoint/2010/main" val="156332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Promote gender equality by ensuring gender balance across all levels of management, providing equal pay for work of equal value, and advocating for gender equality beyond direct operations.</a:t>
            </a:r>
            <a:endParaRPr lang="en-GB" b="1"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Roboto" panose="02000000000000000000" pitchFamily="2" charset="0"/>
                <a:ea typeface="Roboto" panose="02000000000000000000" pitchFamily="2" charset="0"/>
                <a:cs typeface="Roboto" panose="02000000000000000000" pitchFamily="2" charset="0"/>
              </a:rPr>
              <a:t>When women are empowered and included, economies grow, communities thrive, and businesses flourish.</a:t>
            </a:r>
            <a:endParaRPr lang="en-GB" b="0" dirty="0"/>
          </a:p>
          <a:p>
            <a:endParaRPr lang="en-GB" b="1" dirty="0"/>
          </a:p>
          <a:p>
            <a:r>
              <a:rPr lang="en-GB" b="1" dirty="0"/>
              <a:t>By taking action on gender equality you can improve performance and gain an important advantage:</a:t>
            </a:r>
          </a:p>
          <a:p>
            <a:pPr marL="628650" lvl="1" indent="-171450">
              <a:buFont typeface="Arial" panose="020B0604020202020204" pitchFamily="34" charset="0"/>
              <a:buChar char="•"/>
            </a:pPr>
            <a:r>
              <a:rPr lang="en-GB" dirty="0"/>
              <a:t>When women serve as leaders and employees of companies, businesses benefit and performance improves</a:t>
            </a:r>
          </a:p>
          <a:p>
            <a:pPr marL="628650" lvl="1" indent="-171450">
              <a:buFont typeface="Arial" panose="020B0604020202020204" pitchFamily="34" charset="0"/>
              <a:buChar char="•"/>
            </a:pPr>
            <a:r>
              <a:rPr lang="en-GB" dirty="0"/>
              <a:t>On average across countries, long-run GDP per capita would be almost 20 per cent higher if gender employment gaps were closed  </a:t>
            </a:r>
          </a:p>
          <a:p>
            <a:pPr marL="628650" lvl="1" indent="-171450">
              <a:buFont typeface="Arial" panose="020B0604020202020204" pitchFamily="34" charset="0"/>
              <a:buChar char="•"/>
            </a:pPr>
            <a:r>
              <a:rPr lang="en-GB" dirty="0"/>
              <a:t>When boardrooms are gender balanced, enterprises are 20 per cent more likely to have improved business outcomes</a:t>
            </a:r>
          </a:p>
          <a:p>
            <a:pPr marL="628650" lvl="1" indent="-171450">
              <a:buFont typeface="Arial" panose="020B0604020202020204" pitchFamily="34" charset="0"/>
              <a:buChar char="•"/>
            </a:pPr>
            <a:r>
              <a:rPr lang="en-GB" dirty="0"/>
              <a:t>Gender equality in the workplace can help unlock more than $12 trillion in new market value linked to the SDGs</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13</a:t>
            </a:fld>
            <a:endParaRPr lang="en-GB"/>
          </a:p>
        </p:txBody>
      </p:sp>
    </p:spTree>
    <p:extLst>
      <p:ext uri="{BB962C8B-B14F-4D97-AF65-F5344CB8AC3E}">
        <p14:creationId xmlns:p14="http://schemas.microsoft.com/office/powerpoint/2010/main" val="2790597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Accelerate climate action by setting science-based net-zero emissions reduction targets in line with a 1.5°C pathway and contribute to a just transition by addressing social impacts of climate change mitigation and adaptation measures.</a:t>
            </a:r>
            <a:endParaRPr lang="en-GB" b="1" dirty="0"/>
          </a:p>
          <a:p>
            <a:endParaRPr lang="en-GB" b="1" dirty="0"/>
          </a:p>
          <a:p>
            <a:r>
              <a:rPr lang="en-GB" b="1" dirty="0"/>
              <a:t>How will taking ambitious action in this area benefit your company?</a:t>
            </a:r>
          </a:p>
          <a:p>
            <a:pPr marL="628650" lvl="1" indent="-171450">
              <a:buFont typeface="Arial" panose="020B0604020202020204" pitchFamily="34" charset="0"/>
              <a:buChar char="•"/>
            </a:pPr>
            <a:r>
              <a:rPr lang="en-GB" dirty="0"/>
              <a:t>Improve efficiency and cut operating costs by reducing energy usage and emissions</a:t>
            </a:r>
          </a:p>
          <a:p>
            <a:pPr marL="628650" lvl="1" indent="-171450">
              <a:buFont typeface="Arial" panose="020B0604020202020204" pitchFamily="34" charset="0"/>
              <a:buChar char="•"/>
            </a:pPr>
            <a:r>
              <a:rPr lang="en-GB" dirty="0"/>
              <a:t>Strengthen your reputation with customers, suppliers, investors and regulators whilst reducing your exposure to climate risks</a:t>
            </a:r>
          </a:p>
          <a:p>
            <a:pPr marL="628650" lvl="1" indent="-171450">
              <a:buFont typeface="Arial" panose="020B0604020202020204" pitchFamily="34" charset="0"/>
              <a:buChar char="•"/>
            </a:pPr>
            <a:r>
              <a:rPr lang="en-GB" dirty="0"/>
              <a:t>Stay one step ahead of policy changes and climate regulations</a:t>
            </a:r>
          </a:p>
          <a:p>
            <a:pPr marL="628650" lvl="1" indent="-171450">
              <a:buFont typeface="Arial" panose="020B0604020202020204" pitchFamily="34" charset="0"/>
              <a:buChar char="•"/>
            </a:pPr>
            <a:r>
              <a:rPr lang="en-GB" dirty="0"/>
              <a:t>Ensure you leave no one behind in the transition to an environmentally sustainable economy</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14</a:t>
            </a:fld>
            <a:endParaRPr lang="en-GB"/>
          </a:p>
        </p:txBody>
      </p:sp>
    </p:spTree>
    <p:extLst>
      <p:ext uri="{BB962C8B-B14F-4D97-AF65-F5344CB8AC3E}">
        <p14:creationId xmlns:p14="http://schemas.microsoft.com/office/powerpoint/2010/main" val="1507772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Improve water stewardship by achieving net-positive water impact in water-stressed basins.</a:t>
            </a:r>
            <a:endParaRPr lang="en-GB" b="1"/>
          </a:p>
          <a:p>
            <a:endParaRPr lang="en-GB" b="1"/>
          </a:p>
          <a:p>
            <a:r>
              <a:rPr lang="en-GB" b="1"/>
              <a:t>Taking ambitious action in this area will help you:</a:t>
            </a:r>
          </a:p>
          <a:p>
            <a:pPr marL="628650" lvl="1" indent="-171450">
              <a:buFont typeface="Arial" panose="020B0604020202020204" pitchFamily="34" charset="0"/>
              <a:buChar char="•"/>
            </a:pPr>
            <a:r>
              <a:rPr lang="en-GB"/>
              <a:t>Reduce potential business risks caused by water challenges (operational and supply chain)</a:t>
            </a:r>
          </a:p>
          <a:p>
            <a:pPr marL="628650" lvl="1" indent="-171450">
              <a:buFont typeface="Arial" panose="020B0604020202020204" pitchFamily="34" charset="0"/>
              <a:buChar char="•"/>
            </a:pPr>
            <a:r>
              <a:rPr lang="en-GB"/>
              <a:t>Enhance your reputation in the communities you operate and with your investors</a:t>
            </a:r>
          </a:p>
          <a:p>
            <a:pPr marL="628650" lvl="1" indent="-171450">
              <a:buFont typeface="Arial" panose="020B0604020202020204" pitchFamily="34" charset="0"/>
              <a:buChar char="•"/>
            </a:pPr>
            <a:r>
              <a:rPr lang="en-GB"/>
              <a:t>Profoundly impact our ability to fulfil the UN human right to water and sanitation (HRWS) and broader Sustainable Development Goals</a:t>
            </a:r>
          </a:p>
          <a:p>
            <a:pPr marL="628650" lvl="1" indent="-171450">
              <a:buFont typeface="Arial" panose="020B0604020202020204" pitchFamily="34" charset="0"/>
              <a:buChar char="•"/>
            </a:pPr>
            <a:r>
              <a:rPr lang="en-GB"/>
              <a:t>Support ecosystems that capture, filter and store water resources, while supporting biodiversity and helping to reduce the impacts of climate change</a:t>
            </a:r>
          </a:p>
          <a:p>
            <a:endParaRPr lang="en-GB"/>
          </a:p>
        </p:txBody>
      </p:sp>
      <p:sp>
        <p:nvSpPr>
          <p:cNvPr id="4" name="Slide Number Placeholder 3"/>
          <p:cNvSpPr>
            <a:spLocks noGrp="1"/>
          </p:cNvSpPr>
          <p:nvPr>
            <p:ph type="sldNum" sz="quarter" idx="5"/>
          </p:nvPr>
        </p:nvSpPr>
        <p:spPr/>
        <p:txBody>
          <a:bodyPr/>
          <a:lstStyle/>
          <a:p>
            <a:fld id="{AEA47C5D-589E-4A42-964F-A88445B2C5C9}" type="slidenum">
              <a:rPr lang="en-GB" smtClean="0"/>
              <a:t>15</a:t>
            </a:fld>
            <a:endParaRPr lang="en-GB"/>
          </a:p>
        </p:txBody>
      </p:sp>
    </p:spTree>
    <p:extLst>
      <p:ext uri="{BB962C8B-B14F-4D97-AF65-F5344CB8AC3E}">
        <p14:creationId xmlns:p14="http://schemas.microsoft.com/office/powerpoint/2010/main" val="158168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Commit to sustainable corporate finance by achieving 100% alignment with the CFO principles on integrated SDG investments and finance.</a:t>
            </a:r>
            <a:endParaRPr lang="en-GB" b="1" dirty="0"/>
          </a:p>
          <a:p>
            <a:endParaRPr lang="en-GB" b="1" dirty="0"/>
          </a:p>
          <a:p>
            <a:r>
              <a:rPr lang="en-GB" b="1" dirty="0"/>
              <a:t>By taking action in this area, you can increase performance and unlock new possibilities:</a:t>
            </a:r>
          </a:p>
          <a:p>
            <a:pPr marL="628650" lvl="1" indent="-171450">
              <a:buFont typeface="Arial" panose="020B0604020202020204" pitchFamily="34" charset="0"/>
              <a:buChar char="•"/>
            </a:pPr>
            <a:r>
              <a:rPr lang="en-GB" dirty="0"/>
              <a:t>Attract investors and open up new avenues for capital investment</a:t>
            </a:r>
          </a:p>
          <a:p>
            <a:pPr marL="628650" lvl="1" indent="-171450">
              <a:buFont typeface="Arial" panose="020B0604020202020204" pitchFamily="34" charset="0"/>
              <a:buChar char="•"/>
            </a:pPr>
            <a:r>
              <a:rPr lang="en-GB" dirty="0"/>
              <a:t>Protect long-term financial performance and avoid potential legal and reputational issues</a:t>
            </a:r>
          </a:p>
          <a:p>
            <a:pPr marL="628650" lvl="1" indent="-171450">
              <a:buFont typeface="Arial" panose="020B0604020202020204" pitchFamily="34" charset="0"/>
              <a:buChar char="•"/>
            </a:pPr>
            <a:r>
              <a:rPr lang="en-GB" dirty="0"/>
              <a:t>Identify and mitigate risks associated with environmental, social, and governance factors</a:t>
            </a:r>
          </a:p>
          <a:p>
            <a:pPr marL="628650" lvl="1" indent="-171450">
              <a:buFont typeface="Arial" panose="020B0604020202020204" pitchFamily="34" charset="0"/>
              <a:buChar char="•"/>
            </a:pPr>
            <a:r>
              <a:rPr lang="en-GB" dirty="0"/>
              <a:t>Attract top talent who prioritize purpose-driven work and seek employers committed to sustainability</a:t>
            </a:r>
          </a:p>
          <a:p>
            <a:pPr marL="628650" lvl="1" indent="-171450">
              <a:buFont typeface="Arial" panose="020B0604020202020204" pitchFamily="34" charset="0"/>
              <a:buChar char="•"/>
            </a:pPr>
            <a:r>
              <a:rPr lang="en-GB" dirty="0"/>
              <a:t>Expand into new markets and attract environmentally and socially conscious customers</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16</a:t>
            </a:fld>
            <a:endParaRPr lang="en-GB"/>
          </a:p>
        </p:txBody>
      </p:sp>
    </p:spTree>
    <p:extLst>
      <p:ext uri="{BB962C8B-B14F-4D97-AF65-F5344CB8AC3E}">
        <p14:creationId xmlns:p14="http://schemas.microsoft.com/office/powerpoint/2010/main" val="625418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Pledges are being made. Speeches are being given. But there’s not enough progress happening to meet the 2030 Agenda.</a:t>
            </a:r>
          </a:p>
          <a:p>
            <a:r>
              <a:rPr lang="en-GB" dirty="0"/>
              <a:t>We must be more ambitious. </a:t>
            </a:r>
          </a:p>
          <a:p>
            <a:r>
              <a:rPr lang="en-GB" dirty="0"/>
              <a:t>It’s time to put words into action.</a:t>
            </a:r>
          </a:p>
          <a:p>
            <a:endParaRPr lang="en-GB" dirty="0"/>
          </a:p>
          <a:p>
            <a:r>
              <a:rPr lang="en-GB" dirty="0"/>
              <a:t>The UN Global Compact has launched Forward Faster to guide companies on where they can make the biggest, fastest impact for 2030.</a:t>
            </a:r>
          </a:p>
          <a:p>
            <a:endParaRPr lang="en-GB" dirty="0"/>
          </a:p>
          <a:p>
            <a:r>
              <a:rPr lang="en-GB" dirty="0"/>
              <a:t>We want to accelerate progress in five areas that can have a significant multiplier effect:</a:t>
            </a:r>
          </a:p>
          <a:p>
            <a:pPr lvl="1"/>
            <a:r>
              <a:rPr lang="en-GB" dirty="0"/>
              <a:t>Living Wage</a:t>
            </a:r>
          </a:p>
          <a:p>
            <a:pPr lvl="1"/>
            <a:r>
              <a:rPr lang="en-GB" dirty="0"/>
              <a:t>Gender Equality</a:t>
            </a:r>
          </a:p>
          <a:p>
            <a:pPr lvl="1"/>
            <a:r>
              <a:rPr lang="en-GB" dirty="0"/>
              <a:t>Climate Action </a:t>
            </a:r>
          </a:p>
          <a:p>
            <a:pPr lvl="1"/>
            <a:r>
              <a:rPr lang="en-GB" dirty="0"/>
              <a:t>Water Resilience, and</a:t>
            </a:r>
          </a:p>
          <a:p>
            <a:pPr lvl="1"/>
            <a:r>
              <a:rPr lang="en-GB" dirty="0"/>
              <a:t>Sustainable Finance</a:t>
            </a:r>
          </a:p>
          <a:p>
            <a:pPr lvl="1"/>
            <a:endParaRPr lang="en-GB" dirty="0"/>
          </a:p>
          <a:p>
            <a:r>
              <a:rPr lang="en-GB" dirty="0"/>
              <a:t>There are strong business cases for action in all these areas. We’re not asking for charity.</a:t>
            </a:r>
          </a:p>
          <a:p>
            <a:endParaRPr lang="en-GB" dirty="0"/>
          </a:p>
          <a:p>
            <a:r>
              <a:rPr lang="en-GB" dirty="0"/>
              <a:t>You can learn more about Forward Faster here: https://</a:t>
            </a:r>
            <a:r>
              <a:rPr lang="en-GB" dirty="0" err="1"/>
              <a:t>forwardfaster.unglobalcompact.org</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CB456D26-4784-43ED-A153-54D536AFD2AE}" type="slidenum">
              <a:rPr lang="en-GB" smtClean="0"/>
              <a:t>17</a:t>
            </a:fld>
            <a:endParaRPr lang="en-GB"/>
          </a:p>
        </p:txBody>
      </p:sp>
    </p:spTree>
    <p:extLst>
      <p:ext uri="{BB962C8B-B14F-4D97-AF65-F5344CB8AC3E}">
        <p14:creationId xmlns:p14="http://schemas.microsoft.com/office/powerpoint/2010/main" val="97203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Calibri" panose="020F0502020204030204" pitchFamily="34" charset="0"/>
                <a:ea typeface="DengXian" panose="02010600030101010101" pitchFamily="2" charset="-122"/>
                <a:cs typeface="Arial" panose="020B0604020202020204" pitchFamily="34" charset="0"/>
              </a:rPr>
              <a:t>The UN Global Compact offers a range of resources and programming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to support companies seeking to bring more rigour to their ESG work by aligning with and internalising the SDGs.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 </a:t>
            </a:r>
          </a:p>
          <a:p>
            <a:r>
              <a:rPr lang="en-GB" sz="1200" kern="100" dirty="0">
                <a:effectLst/>
                <a:latin typeface="Calibri" panose="020F0502020204030204" pitchFamily="34" charset="0"/>
                <a:ea typeface="DengXian" panose="02010600030101010101" pitchFamily="2" charset="-122"/>
                <a:cs typeface="Arial" panose="020B0604020202020204" pitchFamily="34" charset="0"/>
              </a:rPr>
              <a:t>Our SDG Ambition Benchmarks and Forward Faster Campaign provide practical support to companies that are ready to raise their ambition to match the SDGs.</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18</a:t>
            </a:fld>
            <a:endParaRPr lang="en-GB"/>
          </a:p>
        </p:txBody>
      </p:sp>
    </p:spTree>
    <p:extLst>
      <p:ext uri="{BB962C8B-B14F-4D97-AF65-F5344CB8AC3E}">
        <p14:creationId xmlns:p14="http://schemas.microsoft.com/office/powerpoint/2010/main" val="3033234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00" dirty="0">
                <a:effectLst/>
                <a:latin typeface="Calibri" panose="020F0502020204030204" pitchFamily="34" charset="0"/>
                <a:ea typeface="DengXian" panose="02010600030101010101" pitchFamily="2" charset="-122"/>
                <a:cs typeface="Arial" panose="020B0604020202020204" pitchFamily="34" charset="0"/>
              </a:rPr>
              <a:t>For smaller companies, the UN Global Compact Network UK has produced a playbook to help you gain business benefits from engaging with the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kern="100" dirty="0">
              <a:effectLst/>
              <a:latin typeface="Calibri" panose="020F050202020403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00" dirty="0">
                <a:effectLst/>
                <a:latin typeface="Calibri" panose="020F0502020204030204" pitchFamily="34" charset="0"/>
                <a:ea typeface="DengXian" panose="02010600030101010101" pitchFamily="2" charset="-122"/>
                <a:cs typeface="Arial" panose="020B0604020202020204" pitchFamily="34" charset="0"/>
              </a:rPr>
              <a:t>It is </a:t>
            </a:r>
            <a:r>
              <a:rPr lang="en-GB" sz="1800" b="0" dirty="0">
                <a:solidFill>
                  <a:schemeClr val="tx1"/>
                </a:solidFill>
                <a:latin typeface="Flama Light Italic" panose="02000000000000000000" pitchFamily="50" charset="0"/>
              </a:rPr>
              <a:t>a step-by-step guide to help smaller companies unlock the competitive advantages associated with embracing the SDGs in four simple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kern="100" dirty="0">
              <a:effectLst/>
              <a:latin typeface="Calibri" panose="020F0502020204030204" pitchFamily="34" charset="0"/>
              <a:ea typeface="DengXian" panose="02010600030101010101" pitchFamily="2" charset="-122"/>
              <a:cs typeface="Arial" panose="020B0604020202020204" pitchFamily="34" charset="0"/>
            </a:endParaRPr>
          </a:p>
          <a:p>
            <a:endParaRPr lang="en-GB" b="0" dirty="0"/>
          </a:p>
        </p:txBody>
      </p:sp>
      <p:sp>
        <p:nvSpPr>
          <p:cNvPr id="4" name="Slide Number Placeholder 3"/>
          <p:cNvSpPr>
            <a:spLocks noGrp="1"/>
          </p:cNvSpPr>
          <p:nvPr>
            <p:ph type="sldNum" sz="quarter" idx="5"/>
          </p:nvPr>
        </p:nvSpPr>
        <p:spPr/>
        <p:txBody>
          <a:bodyPr/>
          <a:lstStyle/>
          <a:p>
            <a:fld id="{AEA47C5D-589E-4A42-964F-A88445B2C5C9}" type="slidenum">
              <a:rPr lang="en-GB" smtClean="0"/>
              <a:t>19</a:t>
            </a:fld>
            <a:endParaRPr lang="en-GB"/>
          </a:p>
        </p:txBody>
      </p:sp>
    </p:spTree>
    <p:extLst>
      <p:ext uri="{BB962C8B-B14F-4D97-AF65-F5344CB8AC3E}">
        <p14:creationId xmlns:p14="http://schemas.microsoft.com/office/powerpoint/2010/main" val="1661088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My penultimate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 want to return to the idea of creating the future we want.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It’s not going to happen organically. We cannot afford to be passive and just go with the flow.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That’s how we get the future we deserve…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future we want is where all people and the environment can thrive.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We want a just transition to a net zero economy that avoids the worst impacts of climate change and adapts to the changes we can’t avoid. Where no one and no place is left behind.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No poverty. Good health and well-being. Gender equality. Affordable, clean energy. Decent work. Sustainable cities. Peace.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SDGs provide the vision and a practical globally recognised framework to deliver this future – and notably the all of your governments have already committed to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of you are already doing great work in this area. </a:t>
            </a:r>
          </a:p>
          <a:p>
            <a:r>
              <a:rPr lang="en-GB" dirty="0"/>
              <a:t>I urge you to make that commitment more tangible and more visible. </a:t>
            </a:r>
          </a:p>
          <a:p>
            <a:endParaRPr lang="en-GB" dirty="0"/>
          </a:p>
          <a:p>
            <a:r>
              <a:rPr lang="en-GB" dirty="0"/>
              <a:t>Use the SDGs as a tool to mobilise enthusiasm and resources. </a:t>
            </a:r>
          </a:p>
          <a:p>
            <a:r>
              <a:rPr lang="en-GB" dirty="0"/>
              <a:t>Use the SDGs as a framework for action rather than reinventing this agenda. </a:t>
            </a:r>
          </a:p>
          <a:p>
            <a:r>
              <a:rPr lang="en-GB" dirty="0"/>
              <a:t>There is great power in being part of this global movement; </a:t>
            </a:r>
          </a:p>
          <a:p>
            <a:r>
              <a:rPr lang="en-GB" dirty="0"/>
              <a:t>I encourage you to harness that power to increase your own impact and achieve your own sustainability goals.</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20</a:t>
            </a:fld>
            <a:endParaRPr lang="en-GB"/>
          </a:p>
        </p:txBody>
      </p:sp>
    </p:spTree>
    <p:extLst>
      <p:ext uri="{BB962C8B-B14F-4D97-AF65-F5344CB8AC3E}">
        <p14:creationId xmlns:p14="http://schemas.microsoft.com/office/powerpoint/2010/main" val="37821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Roboto" panose="02000000000000000000" pitchFamily="2" charset="0"/>
                <a:ea typeface="Aptos" panose="020B0004020202020204" pitchFamily="34" charset="0"/>
                <a:cs typeface="Aptos" panose="020B0004020202020204" pitchFamily="34" charset="0"/>
              </a:rPr>
              <a:t>The UN Global Compact was launched in 2000 by then Secretary-General Kofi Annan who reached out to a group of CEOs at Davos about coming together to initiate a Global Compact of shared values and principles to give a human face to the global market. </a:t>
            </a:r>
            <a:endParaRPr lang="en-US" dirty="0"/>
          </a:p>
        </p:txBody>
      </p:sp>
      <p:sp>
        <p:nvSpPr>
          <p:cNvPr id="4" name="Slide Number Placeholder 3"/>
          <p:cNvSpPr>
            <a:spLocks noGrp="1"/>
          </p:cNvSpPr>
          <p:nvPr>
            <p:ph type="sldNum" sz="quarter" idx="10"/>
          </p:nvPr>
        </p:nvSpPr>
        <p:spPr/>
        <p:txBody>
          <a:bodyPr/>
          <a:lstStyle/>
          <a:p>
            <a:fld id="{CB456D26-4784-43ED-A153-54D536AFD2AE}" type="slidenum">
              <a:rPr lang="en-GB" smtClean="0"/>
              <a:t>3</a:t>
            </a:fld>
            <a:endParaRPr lang="en-GB" dirty="0"/>
          </a:p>
        </p:txBody>
      </p:sp>
    </p:spTree>
    <p:extLst>
      <p:ext uri="{BB962C8B-B14F-4D97-AF65-F5344CB8AC3E}">
        <p14:creationId xmlns:p14="http://schemas.microsoft.com/office/powerpoint/2010/main" val="13346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B456D26-4784-43ED-A153-54D536AFD2AE}" type="slidenum">
              <a:rPr lang="en-GB" smtClean="0"/>
              <a:t>21</a:t>
            </a:fld>
            <a:endParaRPr lang="en-GB"/>
          </a:p>
        </p:txBody>
      </p:sp>
    </p:spTree>
    <p:extLst>
      <p:ext uri="{BB962C8B-B14F-4D97-AF65-F5344CB8AC3E}">
        <p14:creationId xmlns:p14="http://schemas.microsoft.com/office/powerpoint/2010/main" val="22348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in my introduction, the </a:t>
            </a:r>
            <a:r>
              <a:rPr lang="en-GB" b="0" i="0" dirty="0">
                <a:solidFill>
                  <a:srgbClr val="000000"/>
                </a:solidFill>
                <a:effectLst/>
                <a:latin typeface="Calibri" panose="020F0502020204030204" pitchFamily="34" charset="0"/>
              </a:rPr>
              <a:t>UN Global Compact is the world’s largest corporate sustainability initiative with over 26,000 global participants. </a:t>
            </a:r>
          </a:p>
          <a:p>
            <a:endParaRPr lang="en-GB" b="0" i="0" dirty="0">
              <a:solidFill>
                <a:srgbClr val="000000"/>
              </a:solidFill>
              <a:effectLst/>
              <a:latin typeface="Calibri" panose="020F0502020204030204" pitchFamily="34" charset="0"/>
            </a:endParaRPr>
          </a:p>
          <a:p>
            <a:r>
              <a:rPr lang="en-GB" b="0" i="0" dirty="0">
                <a:solidFill>
                  <a:srgbClr val="000000"/>
                </a:solidFill>
                <a:effectLst/>
                <a:latin typeface="Calibri" panose="020F0502020204030204" pitchFamily="34" charset="0"/>
              </a:rPr>
              <a:t>More than 23,000 businesses and 3,000 non-business organisations in 167 countries are part of 62 different country networks. In the UK, we currently have more than 1000 participating organisations, and the number is growing…</a:t>
            </a:r>
            <a:endParaRPr lang="en-US" dirty="0"/>
          </a:p>
        </p:txBody>
      </p:sp>
      <p:sp>
        <p:nvSpPr>
          <p:cNvPr id="4" name="Slide Number Placeholder 3"/>
          <p:cNvSpPr>
            <a:spLocks noGrp="1"/>
          </p:cNvSpPr>
          <p:nvPr>
            <p:ph type="sldNum" sz="quarter" idx="10"/>
          </p:nvPr>
        </p:nvSpPr>
        <p:spPr/>
        <p:txBody>
          <a:bodyPr/>
          <a:lstStyle/>
          <a:p>
            <a:fld id="{CB456D26-4784-43ED-A153-54D536AFD2AE}" type="slidenum">
              <a:rPr lang="en-GB" smtClean="0"/>
              <a:t>4</a:t>
            </a:fld>
            <a:endParaRPr lang="en-GB" dirty="0"/>
          </a:p>
        </p:txBody>
      </p:sp>
    </p:spTree>
    <p:extLst>
      <p:ext uri="{BB962C8B-B14F-4D97-AF65-F5344CB8AC3E}">
        <p14:creationId xmlns:p14="http://schemas.microsoft.com/office/powerpoint/2010/main" val="366370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The </a:t>
            </a: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UN </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Global Compact is a call to companies to align their strategies and operations with 10 universal principles, rooted in international declarations and conventions, in the areas of Human and Labour Rights, Environment, and Anti-corruption. The principles represent the minimum responsibilities that each business has to respect to operate by safeguarding people and the planet.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While the principles of the </a:t>
            </a:r>
            <a:r>
              <a:rPr lang="en-GB" sz="1800">
                <a:effectLst/>
                <a:latin typeface="Calibri" panose="020F0502020204030204" pitchFamily="34" charset="0"/>
                <a:ea typeface="Calibri" panose="020F0502020204030204" pitchFamily="34" charset="0"/>
                <a:cs typeface="Times New Roman" panose="02020603050405020304" pitchFamily="18" charset="0"/>
              </a:rPr>
              <a:t>Global Compact </a:t>
            </a:r>
            <a:r>
              <a:rPr lang="en-GB" sz="1800" dirty="0">
                <a:effectLst/>
                <a:latin typeface="Calibri" panose="020F0502020204030204" pitchFamily="34" charset="0"/>
                <a:ea typeface="Calibri" panose="020F0502020204030204" pitchFamily="34" charset="0"/>
                <a:cs typeface="Times New Roman" panose="02020603050405020304" pitchFamily="18" charset="0"/>
              </a:rPr>
              <a:t>are timeless, </a:t>
            </a:r>
            <a:r>
              <a:rPr lang="en-GB" sz="1800">
                <a:effectLst/>
                <a:latin typeface="Calibri" panose="020F0502020204030204" pitchFamily="34" charset="0"/>
                <a:ea typeface="Calibri" panose="020F0502020204030204" pitchFamily="34" charset="0"/>
                <a:cs typeface="Times New Roman" panose="02020603050405020304" pitchFamily="18" charset="0"/>
              </a:rPr>
              <a:t>UN </a:t>
            </a:r>
            <a:r>
              <a:rPr lang="en-GB" sz="1800" dirty="0">
                <a:effectLst/>
                <a:latin typeface="Calibri" panose="020F0502020204030204" pitchFamily="34" charset="0"/>
                <a:ea typeface="Calibri" panose="020F0502020204030204" pitchFamily="34" charset="0"/>
                <a:cs typeface="Times New Roman" panose="02020603050405020304" pitchFamily="18" charset="0"/>
              </a:rPr>
              <a:t>Global Compact companies are also called to contribute to the wider UN development agenda, which currently corresponds to the 2030 Agenda for Sustainable Development launched in September 2015.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agenda, as you might know, is made up of 17 </a:t>
            </a:r>
            <a:r>
              <a:rPr lang="en-GB" sz="1800">
                <a:effectLst/>
                <a:latin typeface="Calibri" panose="020F0502020204030204" pitchFamily="34" charset="0"/>
                <a:ea typeface="Calibri" panose="020F0502020204030204" pitchFamily="34" charset="0"/>
                <a:cs typeface="Times New Roman" panose="02020603050405020304" pitchFamily="18" charset="0"/>
              </a:rPr>
              <a:t>time-bound</a:t>
            </a:r>
            <a:r>
              <a:rPr lang="en-GB" sz="1800" dirty="0">
                <a:effectLst/>
                <a:latin typeface="Calibri" panose="020F0502020204030204" pitchFamily="34" charset="0"/>
                <a:ea typeface="Calibri" panose="020F0502020204030204" pitchFamily="34" charset="0"/>
                <a:cs typeface="Times New Roman" panose="02020603050405020304" pitchFamily="18" charset="0"/>
              </a:rPr>
              <a:t> goals to end extreme poverty, fight inequality and injustice, and protect our planet. These are the so-called Sustainable Development Goals or Global Goals. The Ten Principles are a vehicle to advance this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Joining the UN Global Compact requires companies to prepare an official letter signed by their CEO committing to operationalise the Ten Principles, report annually on progress, and support the wider UN development agenda – i.e. the SDGs</a:t>
            </a:r>
            <a:r>
              <a:rPr lang="en-GB" sz="18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56D26-4784-43ED-A153-54D536AFD2A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8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DengXian" panose="02010600030101010101" pitchFamily="2" charset="-122"/>
                <a:cs typeface="Arial" panose="020B0604020202020204" pitchFamily="34" charset="0"/>
              </a:rPr>
              <a:t>I have ‘the Future We Want’ in the title of my presentation and just want to address that briefly. </a:t>
            </a:r>
          </a:p>
          <a:p>
            <a:r>
              <a:rPr lang="en-GB" sz="1800" b="1" kern="100" dirty="0">
                <a:effectLst/>
                <a:latin typeface="Calibri" panose="020F0502020204030204" pitchFamily="34" charset="0"/>
                <a:ea typeface="DengXian" panose="02010600030101010101" pitchFamily="2" charset="-122"/>
                <a:cs typeface="Arial" panose="020B0604020202020204" pitchFamily="34" charset="0"/>
              </a:rPr>
              <a:t> </a:t>
            </a:r>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That turn of phrase featured prominently at Rio +20, the UN Conference on Sustainable Development in 2012. </a:t>
            </a: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And it is the guiding principle of the UN Sustainable Development Goals, which were formally launched there.</a:t>
            </a: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Coming out of the conference, the UN set in motion a massive global consultation, the largest they’d ever undertaken, to try and define the future we want and codify it. </a:t>
            </a: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The SDGs are the result of that exercise. </a:t>
            </a: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While I do find that turn of phrase inspiring, </a:t>
            </a:r>
          </a:p>
          <a:p>
            <a:r>
              <a:rPr lang="en-GB" sz="1800" kern="100" dirty="0">
                <a:effectLst/>
                <a:latin typeface="Calibri" panose="020F0502020204030204" pitchFamily="34" charset="0"/>
                <a:ea typeface="DengXian" panose="02010600030101010101" pitchFamily="2" charset="-122"/>
                <a:cs typeface="Arial" panose="020B0604020202020204" pitchFamily="34" charset="0"/>
              </a:rPr>
              <a:t>the reason I’m bringing it up now is just to flag how valuable the SDGs can be to business. </a:t>
            </a: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The people have spoken, this massive market research exercise provides a picture of where we want to be in 2030. </a:t>
            </a:r>
          </a:p>
          <a:p>
            <a:r>
              <a:rPr lang="en-GB" sz="1800" kern="100" dirty="0">
                <a:effectLst/>
                <a:latin typeface="Calibri" panose="020F0502020204030204" pitchFamily="34" charset="0"/>
                <a:ea typeface="DengXian" panose="02010600030101010101" pitchFamily="2" charset="-122"/>
                <a:cs typeface="Arial" panose="020B0604020202020204" pitchFamily="34" charset="0"/>
              </a:rPr>
              <a:t>I think it is self-evident that good business management would be aligning their long-term plans with this agenda. </a:t>
            </a:r>
            <a:endParaRPr lang="en-GB" dirty="0"/>
          </a:p>
        </p:txBody>
      </p:sp>
      <p:sp>
        <p:nvSpPr>
          <p:cNvPr id="4" name="Slide Number Placeholder 3"/>
          <p:cNvSpPr>
            <a:spLocks noGrp="1"/>
          </p:cNvSpPr>
          <p:nvPr>
            <p:ph type="sldNum" sz="quarter" idx="5"/>
          </p:nvPr>
        </p:nvSpPr>
        <p:spPr/>
        <p:txBody>
          <a:bodyPr/>
          <a:lstStyle/>
          <a:p>
            <a:fld id="{CB456D26-4784-43ED-A153-54D536AFD2AE}" type="slidenum">
              <a:rPr lang="en-GB" smtClean="0"/>
              <a:t>6</a:t>
            </a:fld>
            <a:endParaRPr lang="en-GB"/>
          </a:p>
        </p:txBody>
      </p:sp>
    </p:spTree>
    <p:extLst>
      <p:ext uri="{BB962C8B-B14F-4D97-AF65-F5344CB8AC3E}">
        <p14:creationId xmlns:p14="http://schemas.microsoft.com/office/powerpoint/2010/main" val="228399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year’s halfway point to 2030 triggered lots of stocktaking at the SDG Summit held during the UN General Assembly in September 2023.</a:t>
            </a:r>
          </a:p>
          <a:p>
            <a:endParaRPr lang="en-GB" dirty="0"/>
          </a:p>
          <a:p>
            <a:r>
              <a:rPr lang="en-GB" dirty="0"/>
              <a:t>The URLs are on the slide if you’re interested.</a:t>
            </a:r>
          </a:p>
          <a:p>
            <a:endParaRPr lang="en-GB" dirty="0"/>
          </a:p>
          <a:p>
            <a:r>
              <a:rPr lang="en-GB" dirty="0"/>
              <a:t>From 2015 to 2019, the world made some progress on the SDGs, although this was already vastly insufficient to achieve the goals. </a:t>
            </a:r>
          </a:p>
          <a:p>
            <a:endParaRPr lang="en-GB" dirty="0"/>
          </a:p>
          <a:p>
            <a:r>
              <a:rPr lang="en-GB" dirty="0"/>
              <a:t>Since the outbreak of the pandemic in 2020, the Ukraine War, and the cost of living crisis they precipitated, SDG progress has stalled globally.</a:t>
            </a:r>
          </a:p>
          <a:p>
            <a:endParaRPr lang="de-DE" dirty="0"/>
          </a:p>
          <a:p>
            <a:endParaRPr lang="de-DE" dirty="0"/>
          </a:p>
          <a:p>
            <a:r>
              <a:rPr lang="de-DE" dirty="0" err="1"/>
              <a:t>Only</a:t>
            </a:r>
            <a:r>
              <a:rPr lang="de-DE" dirty="0"/>
              <a:t> 15% </a:t>
            </a:r>
            <a:r>
              <a:rPr lang="de-DE" dirty="0" err="1"/>
              <a:t>of</a:t>
            </a:r>
            <a:r>
              <a:rPr lang="de-DE" dirty="0"/>
              <a:t> </a:t>
            </a:r>
            <a:r>
              <a:rPr lang="de-DE" dirty="0" err="1"/>
              <a:t>the</a:t>
            </a:r>
            <a:r>
              <a:rPr lang="de-DE" dirty="0"/>
              <a:t> SDGs </a:t>
            </a:r>
            <a:r>
              <a:rPr lang="de-DE" dirty="0" err="1"/>
              <a:t>are</a:t>
            </a:r>
            <a:r>
              <a:rPr lang="de-DE" dirty="0"/>
              <a:t> on track </a:t>
            </a:r>
            <a:r>
              <a:rPr lang="de-DE" dirty="0" err="1"/>
              <a:t>to</a:t>
            </a:r>
            <a:r>
              <a:rPr lang="de-DE" dirty="0"/>
              <a:t> </a:t>
            </a:r>
            <a:r>
              <a:rPr lang="de-DE" dirty="0" err="1"/>
              <a:t>be</a:t>
            </a:r>
            <a:r>
              <a:rPr lang="de-DE" dirty="0"/>
              <a:t> </a:t>
            </a:r>
            <a:r>
              <a:rPr lang="de-DE" dirty="0" err="1"/>
              <a:t>delivered</a:t>
            </a:r>
            <a:r>
              <a:rPr lang="de-DE" dirty="0"/>
              <a:t> </a:t>
            </a:r>
            <a:r>
              <a:rPr lang="de-DE" dirty="0" err="1"/>
              <a:t>by</a:t>
            </a:r>
            <a:r>
              <a:rPr lang="de-DE" dirty="0"/>
              <a:t> 2030.</a:t>
            </a:r>
            <a:endParaRPr lang="en-GB" dirty="0"/>
          </a:p>
        </p:txBody>
      </p:sp>
      <p:sp>
        <p:nvSpPr>
          <p:cNvPr id="4" name="Slide Number Placeholder 3"/>
          <p:cNvSpPr>
            <a:spLocks noGrp="1"/>
          </p:cNvSpPr>
          <p:nvPr>
            <p:ph type="sldNum" sz="quarter" idx="5"/>
          </p:nvPr>
        </p:nvSpPr>
        <p:spPr/>
        <p:txBody>
          <a:bodyPr/>
          <a:lstStyle/>
          <a:p>
            <a:fld id="{CB456D26-4784-43ED-A153-54D536AFD2AE}" type="slidenum">
              <a:rPr lang="en-GB" smtClean="0"/>
              <a:t>7</a:t>
            </a:fld>
            <a:endParaRPr lang="en-GB"/>
          </a:p>
        </p:txBody>
      </p:sp>
    </p:spTree>
    <p:extLst>
      <p:ext uri="{BB962C8B-B14F-4D97-AF65-F5344CB8AC3E}">
        <p14:creationId xmlns:p14="http://schemas.microsoft.com/office/powerpoint/2010/main" val="402549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t>
            </a:r>
            <a:r>
              <a:rPr lang="en-GB" dirty="0"/>
              <a:t>are </a:t>
            </a:r>
            <a:r>
              <a:rPr lang="en-GB"/>
              <a:t>only a few examples of where progress on the SDGs is stalling or reversing. </a:t>
            </a:r>
            <a:r>
              <a:rPr lang="en-GB" sz="1800" kern="100" dirty="0">
                <a:effectLst/>
                <a:latin typeface="Calibri" panose="020F0502020204030204" pitchFamily="34" charset="0"/>
                <a:ea typeface="DengXian" panose="02010600030101010101" pitchFamily="2" charset="-122"/>
                <a:cs typeface="Arial" panose="020B0604020202020204" pitchFamily="34" charset="0"/>
              </a:rPr>
              <a:t>I’ll give you a minute to scan this slide and choose your poison. </a:t>
            </a:r>
          </a:p>
          <a:p>
            <a:endParaRPr lang="en-GB" sz="1800" kern="10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I’m particularly struck by a woman dying every two minutes from preventable causes related to pregnancy and childbirth,</a:t>
            </a:r>
            <a:endParaRPr lang="en-GB" sz="1800" kern="100">
              <a:effectLst/>
              <a:latin typeface="Calibri" panose="020F0502020204030204" pitchFamily="34" charset="0"/>
              <a:ea typeface="DengXian" panose="02010600030101010101" pitchFamily="2" charset="-122"/>
              <a:cs typeface="Arial" panose="020B0604020202020204" pitchFamily="34" charset="0"/>
            </a:endParaRP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But there’s something here to depress everyone…</a:t>
            </a:r>
            <a:endParaRPr lang="en-GB" dirty="0"/>
          </a:p>
        </p:txBody>
      </p:sp>
      <p:sp>
        <p:nvSpPr>
          <p:cNvPr id="4" name="Slide Number Placeholder 3"/>
          <p:cNvSpPr>
            <a:spLocks noGrp="1"/>
          </p:cNvSpPr>
          <p:nvPr>
            <p:ph type="sldNum" sz="quarter" idx="5"/>
          </p:nvPr>
        </p:nvSpPr>
        <p:spPr/>
        <p:txBody>
          <a:bodyPr/>
          <a:lstStyle/>
          <a:p>
            <a:fld id="{CB456D26-4784-43ED-A153-54D536AFD2AE}" type="slidenum">
              <a:rPr lang="en-GB" smtClean="0"/>
              <a:t>8</a:t>
            </a:fld>
            <a:endParaRPr lang="en-GB"/>
          </a:p>
        </p:txBody>
      </p:sp>
    </p:spTree>
    <p:extLst>
      <p:ext uri="{BB962C8B-B14F-4D97-AF65-F5344CB8AC3E}">
        <p14:creationId xmlns:p14="http://schemas.microsoft.com/office/powerpoint/2010/main" val="384324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alibri" panose="020F0502020204030204" pitchFamily="34" charset="0"/>
                <a:ea typeface="DengXian" panose="02010600030101010101" pitchFamily="2" charset="-122"/>
                <a:cs typeface="Arial" panose="020B0604020202020204" pitchFamily="34" charset="0"/>
              </a:rPr>
              <a:t>In contrast, the</a:t>
            </a:r>
            <a:r>
              <a:rPr lang="en-GB" sz="1800" kern="100" dirty="0">
                <a:effectLst/>
                <a:latin typeface="Calibri" panose="020F0502020204030204" pitchFamily="34" charset="0"/>
                <a:ea typeface="DengXian" panose="02010600030101010101" pitchFamily="2" charset="-122"/>
                <a:cs typeface="Arial" panose="020B0604020202020204" pitchFamily="34" charset="0"/>
              </a:rPr>
              <a:t> </a:t>
            </a:r>
            <a:r>
              <a:rPr lang="en-GB" sz="1800" kern="100">
                <a:effectLst/>
                <a:latin typeface="Calibri" panose="020F0502020204030204" pitchFamily="34" charset="0"/>
                <a:ea typeface="DengXian" panose="02010600030101010101" pitchFamily="2" charset="-122"/>
                <a:cs typeface="Arial" panose="020B0604020202020204" pitchFamily="34" charset="0"/>
              </a:rPr>
              <a:t>2023 </a:t>
            </a:r>
            <a:r>
              <a:rPr lang="en-GB" sz="1800" kern="100" dirty="0">
                <a:effectLst/>
                <a:latin typeface="Calibri" panose="020F0502020204030204" pitchFamily="34" charset="0"/>
                <a:ea typeface="DengXian" panose="02010600030101010101" pitchFamily="2" charset="-122"/>
                <a:cs typeface="Arial" panose="020B0604020202020204" pitchFamily="34" charset="0"/>
              </a:rPr>
              <a:t>SDG Stocktake produced by the UN Global Compact and Accenture paints a slightly more positive picture. </a:t>
            </a:r>
          </a:p>
          <a:p>
            <a:endParaRPr lang="en-GB" sz="1800" kern="10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While the prospects for 2030 are still grim, </a:t>
            </a:r>
          </a:p>
          <a:p>
            <a:r>
              <a:rPr lang="en-GB" sz="1800" kern="100" dirty="0">
                <a:effectLst/>
                <a:latin typeface="Calibri" panose="020F0502020204030204" pitchFamily="34" charset="0"/>
                <a:ea typeface="DengXian" panose="02010600030101010101" pitchFamily="2" charset="-122"/>
                <a:cs typeface="Arial" panose="020B0604020202020204" pitchFamily="34" charset="0"/>
              </a:rPr>
              <a:t>there is broad support for the vision that the Goals present.</a:t>
            </a:r>
            <a:endParaRPr lang="en-GB" sz="1800" kern="100">
              <a:effectLst/>
              <a:latin typeface="Calibri" panose="020F0502020204030204" pitchFamily="34" charset="0"/>
              <a:ea typeface="DengXian" panose="02010600030101010101" pitchFamily="2" charset="-122"/>
              <a:cs typeface="Arial" panose="020B0604020202020204" pitchFamily="34" charset="0"/>
            </a:endParaRPr>
          </a:p>
          <a:p>
            <a:endParaRPr lang="en-GB" sz="1800" kern="100" dirty="0">
              <a:effectLst/>
              <a:latin typeface="Calibri" panose="020F0502020204030204" pitchFamily="34" charset="0"/>
              <a:ea typeface="DengXian" panose="02010600030101010101" pitchFamily="2" charset="-122"/>
              <a:cs typeface="Arial" panose="020B0604020202020204" pitchFamily="34" charset="0"/>
            </a:endParaRPr>
          </a:p>
          <a:p>
            <a:r>
              <a:rPr lang="en-GB" sz="1800" kern="100" dirty="0">
                <a:effectLst/>
                <a:latin typeface="Calibri" panose="020F0502020204030204" pitchFamily="34" charset="0"/>
                <a:ea typeface="DengXian" panose="02010600030101010101" pitchFamily="2" charset="-122"/>
                <a:cs typeface="Arial" panose="020B0604020202020204" pitchFamily="34" charset="0"/>
              </a:rPr>
              <a:t>And the report provides pathways for progress and constructive guidance for business on how to engage with this agenda.</a:t>
            </a:r>
          </a:p>
        </p:txBody>
      </p:sp>
      <p:sp>
        <p:nvSpPr>
          <p:cNvPr id="4" name="Slide Number Placeholder 3"/>
          <p:cNvSpPr>
            <a:spLocks noGrp="1"/>
          </p:cNvSpPr>
          <p:nvPr>
            <p:ph type="sldNum" sz="quarter" idx="5"/>
          </p:nvPr>
        </p:nvSpPr>
        <p:spPr/>
        <p:txBody>
          <a:bodyPr/>
          <a:lstStyle/>
          <a:p>
            <a:fld id="{AEA47C5D-589E-4A42-964F-A88445B2C5C9}" type="slidenum">
              <a:rPr lang="en-GB" smtClean="0"/>
              <a:t>9</a:t>
            </a:fld>
            <a:endParaRPr lang="en-GB"/>
          </a:p>
        </p:txBody>
      </p:sp>
    </p:spTree>
    <p:extLst>
      <p:ext uri="{BB962C8B-B14F-4D97-AF65-F5344CB8AC3E}">
        <p14:creationId xmlns:p14="http://schemas.microsoft.com/office/powerpoint/2010/main" val="59307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DengXian" panose="02010600030101010101" pitchFamily="2" charset="-122"/>
                <a:cs typeface="Arial" panose="020B0604020202020204" pitchFamily="34" charset="0"/>
              </a:rPr>
              <a:t>For example, the report has great ideas for how companies can measure their SDG impact and understand how the SDGs link to their current work on ESG. </a:t>
            </a:r>
          </a:p>
          <a:p>
            <a:endParaRPr lang="en-GB" dirty="0"/>
          </a:p>
        </p:txBody>
      </p:sp>
      <p:sp>
        <p:nvSpPr>
          <p:cNvPr id="4" name="Slide Number Placeholder 3"/>
          <p:cNvSpPr>
            <a:spLocks noGrp="1"/>
          </p:cNvSpPr>
          <p:nvPr>
            <p:ph type="sldNum" sz="quarter" idx="5"/>
          </p:nvPr>
        </p:nvSpPr>
        <p:spPr/>
        <p:txBody>
          <a:bodyPr/>
          <a:lstStyle/>
          <a:p>
            <a:fld id="{AEA47C5D-589E-4A42-964F-A88445B2C5C9}" type="slidenum">
              <a:rPr lang="en-GB" smtClean="0"/>
              <a:t>10</a:t>
            </a:fld>
            <a:endParaRPr lang="en-GB"/>
          </a:p>
        </p:txBody>
      </p:sp>
    </p:spTree>
    <p:extLst>
      <p:ext uri="{BB962C8B-B14F-4D97-AF65-F5344CB8AC3E}">
        <p14:creationId xmlns:p14="http://schemas.microsoft.com/office/powerpoint/2010/main" val="3360346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themeOverride" Target="../theme/themeOverride5.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 UNG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BBE067-214E-4083-A7AC-7F0C594AE26C}"/>
              </a:ext>
            </a:extLst>
          </p:cNvPr>
          <p:cNvSpPr/>
          <p:nvPr userDrawn="1"/>
        </p:nvSpPr>
        <p:spPr>
          <a:xfrm>
            <a:off x="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54C3654-6AB9-4D36-AA63-C6B023360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3314700" y="1371600"/>
            <a:ext cx="7989227" cy="4114800"/>
          </a:xfrm>
        </p:spPr>
        <p:txBody>
          <a:bodyPr anchor="ctr">
            <a:noAutofit/>
          </a:bodyPr>
          <a:lstStyle>
            <a:lvl1pPr algn="l">
              <a:defRPr sz="4000" b="0" i="0" cap="none" baseline="0">
                <a:solidFill>
                  <a:schemeClr val="bg1"/>
                </a:solidFill>
                <a:latin typeface="Flama-Extrabold"/>
                <a:cs typeface="Flama-Extrabold"/>
              </a:defRPr>
            </a:lvl1pPr>
          </a:lstStyle>
          <a:p>
            <a:r>
              <a:rPr lang="en-US"/>
              <a:t>CLICK TO EDIT MASTER TITLE LONGER TITLE GOES HERE</a:t>
            </a:r>
          </a:p>
        </p:txBody>
      </p:sp>
      <p:cxnSp>
        <p:nvCxnSpPr>
          <p:cNvPr id="5" name="Straight Connector 4">
            <a:extLst>
              <a:ext uri="{FF2B5EF4-FFF2-40B4-BE49-F238E27FC236}">
                <a16:creationId xmlns:a16="http://schemas.microsoft.com/office/drawing/2014/main" id="{AA2A5379-23B3-457C-BED2-7DD3DEDC8F9A}"/>
              </a:ext>
            </a:extLst>
          </p:cNvPr>
          <p:cNvCxnSpPr>
            <a:cxnSpLocks/>
          </p:cNvCxnSpPr>
          <p:nvPr userDrawn="1"/>
        </p:nvCxnSpPr>
        <p:spPr>
          <a:xfrm>
            <a:off x="3111502" y="1371600"/>
            <a:ext cx="0" cy="4114800"/>
          </a:xfrm>
          <a:prstGeom prst="line">
            <a:avLst/>
          </a:prstGeom>
          <a:ln w="19050">
            <a:solidFill>
              <a:srgbClr val="E6E6E6"/>
            </a:solidFill>
          </a:ln>
        </p:spPr>
        <p:style>
          <a:lnRef idx="2">
            <a:schemeClr val="accent1"/>
          </a:lnRef>
          <a:fillRef idx="0">
            <a:schemeClr val="accent1"/>
          </a:fillRef>
          <a:effectRef idx="1">
            <a:schemeClr val="accent1"/>
          </a:effectRef>
          <a:fontRef idx="minor">
            <a:schemeClr val="tx1"/>
          </a:fontRef>
        </p:style>
      </p:cxnSp>
      <p:pic>
        <p:nvPicPr>
          <p:cNvPr id="1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993645" y="2592987"/>
            <a:ext cx="1886579" cy="210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4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 Media &amp; Text">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058B2E7-1E06-44D2-9644-C0E2D946583B}"/>
              </a:ext>
            </a:extLst>
          </p:cNvPr>
          <p:cNvSpPr>
            <a:spLocks noGrp="1"/>
          </p:cNvSpPr>
          <p:nvPr>
            <p:ph type="ctrTitle" hasCustomPrompt="1"/>
          </p:nvPr>
        </p:nvSpPr>
        <p:spPr>
          <a:xfrm>
            <a:off x="5909470" y="691754"/>
            <a:ext cx="5559006" cy="844945"/>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22" name="Subtitle 2">
            <a:extLst>
              <a:ext uri="{FF2B5EF4-FFF2-40B4-BE49-F238E27FC236}">
                <a16:creationId xmlns:a16="http://schemas.microsoft.com/office/drawing/2014/main" id="{9B6B055A-9765-48AC-8270-D9C4AE3E895B}"/>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941D4CC6-E100-4498-80EA-E4FFE106A38D}"/>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5CDBBD4-F1F9-4842-8691-908DDDF5760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932702F3-1640-493B-B93F-4C37477A646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20" name="Content Placeholder 4">
            <a:extLst>
              <a:ext uri="{FF2B5EF4-FFF2-40B4-BE49-F238E27FC236}">
                <a16:creationId xmlns:a16="http://schemas.microsoft.com/office/drawing/2014/main" id="{80030E8E-3BDD-40DB-AAC6-D6D6231A06F4}"/>
              </a:ext>
            </a:extLst>
          </p:cNvPr>
          <p:cNvSpPr>
            <a:spLocks noGrp="1"/>
          </p:cNvSpPr>
          <p:nvPr>
            <p:ph sz="quarter" idx="11"/>
          </p:nvPr>
        </p:nvSpPr>
        <p:spPr>
          <a:xfrm>
            <a:off x="575094" y="691755"/>
            <a:ext cx="5080000" cy="548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48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 Image &amp; Text">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1495434" y="2833158"/>
            <a:ext cx="2766984" cy="838201"/>
          </a:xfrm>
        </p:spPr>
        <p:txBody>
          <a:bodyPr/>
          <a:lstStyle>
            <a:lvl1pPr algn="ctr">
              <a:defRPr/>
            </a:lvl1pPr>
          </a:lstStyle>
          <a:p>
            <a:pPr lvl="0"/>
            <a:r>
              <a:rPr lang="en-US"/>
              <a:t>Overlay image</a:t>
            </a:r>
            <a:endParaRPr lang="en-GB"/>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 name="Rectangle 1">
            <a:extLst>
              <a:ext uri="{FF2B5EF4-FFF2-40B4-BE49-F238E27FC236}">
                <a16:creationId xmlns:a16="http://schemas.microsoft.com/office/drawing/2014/main" id="{9CDC136A-8E11-4F8F-81CD-76653A59BB45}"/>
              </a:ext>
            </a:extLst>
          </p:cNvPr>
          <p:cNvSpPr/>
          <p:nvPr userDrawn="1"/>
        </p:nvSpPr>
        <p:spPr>
          <a:xfrm>
            <a:off x="183340" y="332316"/>
            <a:ext cx="5391174" cy="5839888"/>
          </a:xfrm>
          <a:prstGeom prst="rect">
            <a:avLst/>
          </a:prstGeom>
          <a:no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4BDE39E8-3610-4921-92C8-3ADA0EF8C40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F6DCC7-5E1A-47D3-A559-A547FA77BFF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Slide Number Placeholder 8">
            <a:extLst>
              <a:ext uri="{FF2B5EF4-FFF2-40B4-BE49-F238E27FC236}">
                <a16:creationId xmlns:a16="http://schemas.microsoft.com/office/drawing/2014/main" id="{ECD175AE-514D-455C-8FCE-9A951EB8C3F2}"/>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16" name="Title 1">
            <a:extLst>
              <a:ext uri="{FF2B5EF4-FFF2-40B4-BE49-F238E27FC236}">
                <a16:creationId xmlns:a16="http://schemas.microsoft.com/office/drawing/2014/main" id="{1BC8545F-68E4-4CCF-ACF1-545803453E04}"/>
              </a:ext>
            </a:extLst>
          </p:cNvPr>
          <p:cNvSpPr>
            <a:spLocks noGrp="1"/>
          </p:cNvSpPr>
          <p:nvPr>
            <p:ph type="ctrTitle" hasCustomPrompt="1"/>
          </p:nvPr>
        </p:nvSpPr>
        <p:spPr>
          <a:xfrm>
            <a:off x="5909470" y="691754"/>
            <a:ext cx="5559006" cy="844945"/>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17" name="Subtitle 2">
            <a:extLst>
              <a:ext uri="{FF2B5EF4-FFF2-40B4-BE49-F238E27FC236}">
                <a16:creationId xmlns:a16="http://schemas.microsoft.com/office/drawing/2014/main" id="{F1F17CC4-3D94-4389-BB4B-463631057297}"/>
              </a:ext>
            </a:extLst>
          </p:cNvPr>
          <p:cNvSpPr>
            <a:spLocks noGrp="1"/>
          </p:cNvSpPr>
          <p:nvPr>
            <p:ph type="subTitle" idx="1" hasCustomPrompt="1"/>
          </p:nvPr>
        </p:nvSpPr>
        <p:spPr>
          <a:xfrm>
            <a:off x="5909470" y="1727200"/>
            <a:ext cx="5559006" cy="4445005"/>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Tree>
    <p:extLst>
      <p:ext uri="{BB962C8B-B14F-4D97-AF65-F5344CB8AC3E}">
        <p14:creationId xmlns:p14="http://schemas.microsoft.com/office/powerpoint/2010/main" val="3514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oi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2" name="Title 1"/>
          <p:cNvSpPr>
            <a:spLocks noGrp="1"/>
          </p:cNvSpPr>
          <p:nvPr>
            <p:ph type="title"/>
          </p:nvPr>
        </p:nvSpPr>
        <p:spPr>
          <a:xfrm>
            <a:off x="836889" y="1540419"/>
            <a:ext cx="8569739" cy="3777169"/>
          </a:xfrm>
        </p:spPr>
        <p:txBody>
          <a:bodyPr anchor="ctr">
            <a:noAutofit/>
          </a:bodyPr>
          <a:lstStyle>
            <a:lvl1pPr algn="l">
              <a:defRPr sz="3600" b="0" i="0" cap="all">
                <a:solidFill>
                  <a:schemeClr val="bg1"/>
                </a:solidFill>
                <a:latin typeface="Flama-Extrabold"/>
                <a:cs typeface="Flama-Extrabold"/>
              </a:defRPr>
            </a:lvl1pPr>
          </a:lstStyle>
          <a:p>
            <a:r>
              <a:rPr lang="en-US"/>
              <a:t>Click to edit Master title</a:t>
            </a:r>
          </a:p>
        </p:txBody>
      </p:sp>
      <p:pic>
        <p:nvPicPr>
          <p:cNvPr id="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249081" y="5970711"/>
            <a:ext cx="63993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5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Quote">
    <p:spTree>
      <p:nvGrpSpPr>
        <p:cNvPr id="1" name=""/>
        <p:cNvGrpSpPr/>
        <p:nvPr/>
      </p:nvGrpSpPr>
      <p:grpSpPr>
        <a:xfrm>
          <a:off x="0" y="0"/>
          <a:ext cx="0" cy="0"/>
          <a:chOff x="0" y="0"/>
          <a:chExt cx="0" cy="0"/>
        </a:xfrm>
      </p:grpSpPr>
      <p:sp>
        <p:nvSpPr>
          <p:cNvPr id="11" name="Rectangle 10"/>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Text Placeholder 5"/>
          <p:cNvSpPr>
            <a:spLocks noGrp="1"/>
          </p:cNvSpPr>
          <p:nvPr>
            <p:ph type="body" sz="quarter" idx="10" hasCustomPrompt="1"/>
          </p:nvPr>
        </p:nvSpPr>
        <p:spPr>
          <a:xfrm>
            <a:off x="8420100" y="1981203"/>
            <a:ext cx="3365506" cy="3855691"/>
          </a:xfrm>
        </p:spPr>
        <p:txBody>
          <a:bodyPr/>
          <a:lstStyle>
            <a:lvl1pPr>
              <a:defRPr sz="2800">
                <a:solidFill>
                  <a:schemeClr val="bg1"/>
                </a:solidFill>
                <a:latin typeface="+mj-lt"/>
              </a:defRPr>
            </a:lvl1pPr>
            <a:lvl2pPr>
              <a:defRPr sz="3600">
                <a:solidFill>
                  <a:schemeClr val="bg1"/>
                </a:solidFill>
                <a:latin typeface="+mj-lt"/>
              </a:defRPr>
            </a:lvl2pPr>
            <a:lvl3pPr>
              <a:defRPr sz="2800">
                <a:solidFill>
                  <a:schemeClr val="bg1"/>
                </a:solidFill>
                <a:latin typeface="+mj-lt"/>
              </a:defRPr>
            </a:lvl3pPr>
            <a:lvl4pPr>
              <a:defRPr sz="2400">
                <a:solidFill>
                  <a:schemeClr val="bg1"/>
                </a:solidFill>
                <a:latin typeface="+mj-lt"/>
              </a:defRPr>
            </a:lvl4pPr>
            <a:lvl5pPr>
              <a:defRPr sz="2400">
                <a:solidFill>
                  <a:schemeClr val="bg1"/>
                </a:solidFill>
                <a:latin typeface="+mj-lt"/>
              </a:defRPr>
            </a:lvl5pPr>
          </a:lstStyle>
          <a:p>
            <a:pPr lvl="0"/>
            <a:r>
              <a:rPr lang="en-US"/>
              <a:t>EDIT MASTER TEXT</a:t>
            </a:r>
            <a:endParaRPr lang="en-GB"/>
          </a:p>
        </p:txBody>
      </p:sp>
      <p:sp>
        <p:nvSpPr>
          <p:cNvPr id="12" name="Rectangle 11">
            <a:extLst>
              <a:ext uri="{FF2B5EF4-FFF2-40B4-BE49-F238E27FC236}">
                <a16:creationId xmlns:a16="http://schemas.microsoft.com/office/drawing/2014/main" id="{C574BD23-70A0-47FC-BC74-EF17EB8B89F1}"/>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030E23-227F-44B3-8DB2-76AF422E4C0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47CAC7E3-6F94-4308-9454-329F25F8FF4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pic>
        <p:nvPicPr>
          <p:cNvPr id="20" name="Picture 19">
            <a:extLst>
              <a:ext uri="{FF2B5EF4-FFF2-40B4-BE49-F238E27FC236}">
                <a16:creationId xmlns:a16="http://schemas.microsoft.com/office/drawing/2014/main" id="{D2F03DCE-3980-49DB-926E-4404481DAEAD}"/>
              </a:ext>
            </a:extLst>
          </p:cNvPr>
          <p:cNvPicPr>
            <a:picLocks noChangeAspect="1"/>
          </p:cNvPicPr>
          <p:nvPr userDrawn="1"/>
        </p:nvPicPr>
        <p:blipFill rotWithShape="1">
          <a:blip r:embed="rId2"/>
          <a:srcRect l="35286" t="20721" r="32316" b="56646"/>
          <a:stretch/>
        </p:blipFill>
        <p:spPr>
          <a:xfrm>
            <a:off x="7874006" y="124230"/>
            <a:ext cx="1866901" cy="1552170"/>
          </a:xfrm>
          <a:prstGeom prst="rect">
            <a:avLst/>
          </a:prstGeom>
        </p:spPr>
      </p:pic>
      <p:sp>
        <p:nvSpPr>
          <p:cNvPr id="21" name="Title 1">
            <a:extLst>
              <a:ext uri="{FF2B5EF4-FFF2-40B4-BE49-F238E27FC236}">
                <a16:creationId xmlns:a16="http://schemas.microsoft.com/office/drawing/2014/main" id="{2517733D-707E-4D22-873A-16C4615C5F43}"/>
              </a:ext>
            </a:extLst>
          </p:cNvPr>
          <p:cNvSpPr>
            <a:spLocks noGrp="1"/>
          </p:cNvSpPr>
          <p:nvPr>
            <p:ph type="ctrTitle" hasCustomPrompt="1"/>
          </p:nvPr>
        </p:nvSpPr>
        <p:spPr>
          <a:xfrm>
            <a:off x="575094" y="691755"/>
            <a:ext cx="6740106"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22" name="Subtitle 2">
            <a:extLst>
              <a:ext uri="{FF2B5EF4-FFF2-40B4-BE49-F238E27FC236}">
                <a16:creationId xmlns:a16="http://schemas.microsoft.com/office/drawing/2014/main" id="{DBE48BDB-8081-4326-A1E1-BF360FD6078D}"/>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Tree>
    <p:extLst>
      <p:ext uri="{BB962C8B-B14F-4D97-AF65-F5344CB8AC3E}">
        <p14:creationId xmlns:p14="http://schemas.microsoft.com/office/powerpoint/2010/main" val="40346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mp; 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370F85-0667-4A2C-83C6-63F69ACD5033}"/>
              </a:ext>
            </a:extLst>
          </p:cNvPr>
          <p:cNvSpPr/>
          <p:nvPr userDrawn="1"/>
        </p:nvSpPr>
        <p:spPr>
          <a:xfrm>
            <a:off x="8127992" y="0"/>
            <a:ext cx="4064008"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Rectangle 6"/>
          <p:cNvSpPr/>
          <p:nvPr userDrawn="1"/>
        </p:nvSpPr>
        <p:spPr>
          <a:xfrm>
            <a:off x="6" y="0"/>
            <a:ext cx="12192001"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Text Placeholder 4"/>
          <p:cNvSpPr>
            <a:spLocks noGrp="1"/>
          </p:cNvSpPr>
          <p:nvPr>
            <p:ph type="body" sz="quarter" idx="10"/>
          </p:nvPr>
        </p:nvSpPr>
        <p:spPr>
          <a:xfrm>
            <a:off x="8445500" y="691762"/>
            <a:ext cx="3314700" cy="5480445"/>
          </a:xfrm>
        </p:spPr>
        <p:txBody>
          <a:bodyPr/>
          <a:lstStyle>
            <a:lvl1pPr marL="285750" indent="-285750">
              <a:buFont typeface="Arial" panose="020B0604020202020204" pitchFamily="34" charset="0"/>
              <a:buChar cha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0" name="Rectangle 9">
            <a:extLst>
              <a:ext uri="{FF2B5EF4-FFF2-40B4-BE49-F238E27FC236}">
                <a16:creationId xmlns:a16="http://schemas.microsoft.com/office/drawing/2014/main" id="{AF28A0DA-73EB-46AC-819E-47CA12CC20C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C1C9A6A-8E13-4B12-B39A-5107900DCE8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Slide Number Placeholder 8">
            <a:extLst>
              <a:ext uri="{FF2B5EF4-FFF2-40B4-BE49-F238E27FC236}">
                <a16:creationId xmlns:a16="http://schemas.microsoft.com/office/drawing/2014/main" id="{120E6D0D-78C7-4A95-AEE0-71702115940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14" name="Title 1">
            <a:extLst>
              <a:ext uri="{FF2B5EF4-FFF2-40B4-BE49-F238E27FC236}">
                <a16:creationId xmlns:a16="http://schemas.microsoft.com/office/drawing/2014/main" id="{B7BDE49B-F641-489E-94E5-EBB3A5AAE61C}"/>
              </a:ext>
            </a:extLst>
          </p:cNvPr>
          <p:cNvSpPr>
            <a:spLocks noGrp="1"/>
          </p:cNvSpPr>
          <p:nvPr>
            <p:ph type="ctrTitle" hasCustomPrompt="1"/>
          </p:nvPr>
        </p:nvSpPr>
        <p:spPr>
          <a:xfrm>
            <a:off x="575094" y="691755"/>
            <a:ext cx="6740106"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18" name="Subtitle 2">
            <a:extLst>
              <a:ext uri="{FF2B5EF4-FFF2-40B4-BE49-F238E27FC236}">
                <a16:creationId xmlns:a16="http://schemas.microsoft.com/office/drawing/2014/main" id="{1A2C0B3B-EE70-4FFE-B648-38B18DE82653}"/>
              </a:ext>
            </a:extLst>
          </p:cNvPr>
          <p:cNvSpPr>
            <a:spLocks noGrp="1"/>
          </p:cNvSpPr>
          <p:nvPr>
            <p:ph type="subTitle" idx="1" hasCustomPrompt="1"/>
          </p:nvPr>
        </p:nvSpPr>
        <p:spPr>
          <a:xfrm>
            <a:off x="575094" y="1981203"/>
            <a:ext cx="6740106" cy="4191002"/>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Tree>
    <p:extLst>
      <p:ext uri="{BB962C8B-B14F-4D97-AF65-F5344CB8AC3E}">
        <p14:creationId xmlns:p14="http://schemas.microsoft.com/office/powerpoint/2010/main" val="295142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 Chart &amp; Text">
    <p:spTree>
      <p:nvGrpSpPr>
        <p:cNvPr id="1" name=""/>
        <p:cNvGrpSpPr/>
        <p:nvPr/>
      </p:nvGrpSpPr>
      <p:grpSpPr>
        <a:xfrm>
          <a:off x="0" y="0"/>
          <a:ext cx="0" cy="0"/>
          <a:chOff x="0" y="0"/>
          <a:chExt cx="0" cy="0"/>
        </a:xfrm>
      </p:grpSpPr>
      <p:sp>
        <p:nvSpPr>
          <p:cNvPr id="14" name="Content Placeholder 2"/>
          <p:cNvSpPr txBox="1">
            <a:spLocks/>
          </p:cNvSpPr>
          <p:nvPr userDrawn="1"/>
        </p:nvSpPr>
        <p:spPr>
          <a:xfrm>
            <a:off x="7904928" y="1381186"/>
            <a:ext cx="2614301" cy="393121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pPr>
            <a:endParaRPr lang="en-GB" sz="1200"/>
          </a:p>
        </p:txBody>
      </p:sp>
      <p:sp>
        <p:nvSpPr>
          <p:cNvPr id="18" name="Content Placeholder 9"/>
          <p:cNvSpPr>
            <a:spLocks noGrp="1"/>
          </p:cNvSpPr>
          <p:nvPr>
            <p:ph idx="1"/>
          </p:nvPr>
        </p:nvSpPr>
        <p:spPr>
          <a:xfrm>
            <a:off x="575093" y="1381176"/>
            <a:ext cx="3351333" cy="1274590"/>
          </a:xfrm>
        </p:spPr>
        <p:txBody>
          <a:bodyPr>
            <a:noAutofit/>
          </a:bodyPr>
          <a:lstStyle>
            <a:lvl1pPr marL="0" indent="0">
              <a:buNone/>
              <a:defRPr/>
            </a:lvl1pPr>
          </a:lstStyle>
          <a:p>
            <a:endParaRPr lang="en-GB"/>
          </a:p>
        </p:txBody>
      </p:sp>
      <p:sp>
        <p:nvSpPr>
          <p:cNvPr id="19" name="Content Placeholder 9"/>
          <p:cNvSpPr>
            <a:spLocks noGrp="1"/>
          </p:cNvSpPr>
          <p:nvPr>
            <p:ph idx="13"/>
          </p:nvPr>
        </p:nvSpPr>
        <p:spPr>
          <a:xfrm>
            <a:off x="4397538" y="1381176"/>
            <a:ext cx="3351333" cy="1274590"/>
          </a:xfrm>
        </p:spPr>
        <p:txBody>
          <a:bodyPr>
            <a:noAutofit/>
          </a:bodyPr>
          <a:lstStyle>
            <a:lvl1pPr marL="0" indent="0">
              <a:buNone/>
              <a:defRPr/>
            </a:lvl1pPr>
          </a:lstStyle>
          <a:p>
            <a:endParaRPr lang="en-GB"/>
          </a:p>
        </p:txBody>
      </p:sp>
      <p:sp>
        <p:nvSpPr>
          <p:cNvPr id="20" name="Content Placeholder 9"/>
          <p:cNvSpPr>
            <a:spLocks noGrp="1"/>
          </p:cNvSpPr>
          <p:nvPr>
            <p:ph idx="14"/>
          </p:nvPr>
        </p:nvSpPr>
        <p:spPr>
          <a:xfrm>
            <a:off x="8219984" y="1381176"/>
            <a:ext cx="3351333" cy="1274590"/>
          </a:xfrm>
        </p:spPr>
        <p:txBody>
          <a:bodyPr>
            <a:noAutofit/>
          </a:bodyPr>
          <a:lstStyle>
            <a:lvl1pPr marL="0" indent="0">
              <a:buNone/>
              <a:defRPr/>
            </a:lvl1pPr>
          </a:lstStyle>
          <a:p>
            <a:endParaRPr lang="en-GB"/>
          </a:p>
        </p:txBody>
      </p:sp>
      <p:sp>
        <p:nvSpPr>
          <p:cNvPr id="21" name="Content Placeholder 9"/>
          <p:cNvSpPr>
            <a:spLocks noGrp="1"/>
          </p:cNvSpPr>
          <p:nvPr>
            <p:ph idx="15"/>
          </p:nvPr>
        </p:nvSpPr>
        <p:spPr>
          <a:xfrm>
            <a:off x="575093" y="2892360"/>
            <a:ext cx="3351333" cy="1274590"/>
          </a:xfrm>
        </p:spPr>
        <p:txBody>
          <a:bodyPr>
            <a:noAutofit/>
          </a:bodyPr>
          <a:lstStyle>
            <a:lvl1pPr marL="0" indent="0">
              <a:buNone/>
              <a:defRPr/>
            </a:lvl1pPr>
          </a:lstStyle>
          <a:p>
            <a:endParaRPr lang="en-GB"/>
          </a:p>
        </p:txBody>
      </p:sp>
      <p:sp>
        <p:nvSpPr>
          <p:cNvPr id="22" name="Content Placeholder 9"/>
          <p:cNvSpPr>
            <a:spLocks noGrp="1"/>
          </p:cNvSpPr>
          <p:nvPr>
            <p:ph idx="16"/>
          </p:nvPr>
        </p:nvSpPr>
        <p:spPr>
          <a:xfrm>
            <a:off x="4397538" y="2892360"/>
            <a:ext cx="3351333" cy="1274590"/>
          </a:xfrm>
        </p:spPr>
        <p:txBody>
          <a:bodyPr>
            <a:noAutofit/>
          </a:bodyPr>
          <a:lstStyle>
            <a:lvl1pPr marL="0" indent="0">
              <a:buNone/>
              <a:defRPr/>
            </a:lvl1pPr>
          </a:lstStyle>
          <a:p>
            <a:endParaRPr lang="en-GB"/>
          </a:p>
        </p:txBody>
      </p:sp>
      <p:sp>
        <p:nvSpPr>
          <p:cNvPr id="23" name="Content Placeholder 9"/>
          <p:cNvSpPr>
            <a:spLocks noGrp="1"/>
          </p:cNvSpPr>
          <p:nvPr>
            <p:ph idx="17"/>
          </p:nvPr>
        </p:nvSpPr>
        <p:spPr>
          <a:xfrm>
            <a:off x="8219984" y="2892360"/>
            <a:ext cx="3351333" cy="1274590"/>
          </a:xfrm>
        </p:spPr>
        <p:txBody>
          <a:bodyPr>
            <a:noAutofit/>
          </a:bodyPr>
          <a:lstStyle>
            <a:lvl1pPr marL="0" indent="0">
              <a:buNone/>
              <a:defRPr/>
            </a:lvl1pPr>
          </a:lstStyle>
          <a:p>
            <a:endParaRPr lang="en-GB"/>
          </a:p>
        </p:txBody>
      </p:sp>
      <p:sp>
        <p:nvSpPr>
          <p:cNvPr id="24" name="Content Placeholder 9"/>
          <p:cNvSpPr>
            <a:spLocks noGrp="1"/>
          </p:cNvSpPr>
          <p:nvPr>
            <p:ph idx="18"/>
          </p:nvPr>
        </p:nvSpPr>
        <p:spPr>
          <a:xfrm>
            <a:off x="575093" y="4459396"/>
            <a:ext cx="1620000" cy="1620000"/>
          </a:xfrm>
        </p:spPr>
        <p:txBody>
          <a:bodyPr>
            <a:noAutofit/>
          </a:bodyPr>
          <a:lstStyle>
            <a:lvl1pPr marL="0" indent="0">
              <a:buNone/>
              <a:defRPr sz="1200"/>
            </a:lvl1pPr>
          </a:lstStyle>
          <a:p>
            <a:endParaRPr lang="en-GB"/>
          </a:p>
        </p:txBody>
      </p:sp>
      <p:sp>
        <p:nvSpPr>
          <p:cNvPr id="38" name="Rectangle 37">
            <a:extLst>
              <a:ext uri="{FF2B5EF4-FFF2-40B4-BE49-F238E27FC236}">
                <a16:creationId xmlns:a16="http://schemas.microsoft.com/office/drawing/2014/main" id="{AC747975-4ACA-4058-AC73-DFA706717872}"/>
              </a:ext>
            </a:extLst>
          </p:cNvPr>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5" name="Rectangle 24">
            <a:extLst>
              <a:ext uri="{FF2B5EF4-FFF2-40B4-BE49-F238E27FC236}">
                <a16:creationId xmlns:a16="http://schemas.microsoft.com/office/drawing/2014/main" id="{4BABDB15-6CB9-4E16-A1A2-F951C6A420C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7E1D3486-0549-4E3A-BF79-B0BB6C75A6D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Slide Number Placeholder 8">
            <a:extLst>
              <a:ext uri="{FF2B5EF4-FFF2-40B4-BE49-F238E27FC236}">
                <a16:creationId xmlns:a16="http://schemas.microsoft.com/office/drawing/2014/main" id="{A1261777-ADFA-4133-A11F-F5A559FABCF4}"/>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35" name="Title 1">
            <a:extLst>
              <a:ext uri="{FF2B5EF4-FFF2-40B4-BE49-F238E27FC236}">
                <a16:creationId xmlns:a16="http://schemas.microsoft.com/office/drawing/2014/main" id="{56A222BC-9FDC-4AA1-B76E-B28F819EBC2B}"/>
              </a:ext>
            </a:extLst>
          </p:cNvPr>
          <p:cNvSpPr>
            <a:spLocks noGrp="1"/>
          </p:cNvSpPr>
          <p:nvPr>
            <p:ph type="ctrTitle" hasCustomPrompt="1"/>
          </p:nvPr>
        </p:nvSpPr>
        <p:spPr>
          <a:xfrm>
            <a:off x="575093" y="691755"/>
            <a:ext cx="11003613"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36" name="Content Placeholder 9">
            <a:extLst>
              <a:ext uri="{FF2B5EF4-FFF2-40B4-BE49-F238E27FC236}">
                <a16:creationId xmlns:a16="http://schemas.microsoft.com/office/drawing/2014/main" id="{305A3E8E-B9D8-4BBE-9874-A3E322CBDEDB}"/>
              </a:ext>
            </a:extLst>
          </p:cNvPr>
          <p:cNvSpPr>
            <a:spLocks noGrp="1"/>
          </p:cNvSpPr>
          <p:nvPr>
            <p:ph idx="19"/>
          </p:nvPr>
        </p:nvSpPr>
        <p:spPr>
          <a:xfrm>
            <a:off x="2451816" y="4459396"/>
            <a:ext cx="1620000" cy="1620000"/>
          </a:xfrm>
        </p:spPr>
        <p:txBody>
          <a:bodyPr>
            <a:noAutofit/>
          </a:bodyPr>
          <a:lstStyle>
            <a:lvl1pPr marL="0" indent="0">
              <a:buNone/>
              <a:defRPr sz="1200"/>
            </a:lvl1pPr>
          </a:lstStyle>
          <a:p>
            <a:endParaRPr lang="en-GB"/>
          </a:p>
        </p:txBody>
      </p:sp>
      <p:sp>
        <p:nvSpPr>
          <p:cNvPr id="40" name="Content Placeholder 9">
            <a:extLst>
              <a:ext uri="{FF2B5EF4-FFF2-40B4-BE49-F238E27FC236}">
                <a16:creationId xmlns:a16="http://schemas.microsoft.com/office/drawing/2014/main" id="{27EB8B9C-49A0-4119-9186-AECB8E446E02}"/>
              </a:ext>
            </a:extLst>
          </p:cNvPr>
          <p:cNvSpPr>
            <a:spLocks noGrp="1"/>
          </p:cNvSpPr>
          <p:nvPr>
            <p:ph idx="20"/>
          </p:nvPr>
        </p:nvSpPr>
        <p:spPr>
          <a:xfrm>
            <a:off x="4328539" y="4459396"/>
            <a:ext cx="1620000" cy="1620000"/>
          </a:xfrm>
        </p:spPr>
        <p:txBody>
          <a:bodyPr>
            <a:noAutofit/>
          </a:bodyPr>
          <a:lstStyle>
            <a:lvl1pPr marL="0" indent="0">
              <a:buNone/>
              <a:defRPr sz="1200"/>
            </a:lvl1pPr>
          </a:lstStyle>
          <a:p>
            <a:endParaRPr lang="en-GB"/>
          </a:p>
        </p:txBody>
      </p:sp>
      <p:sp>
        <p:nvSpPr>
          <p:cNvPr id="41" name="Content Placeholder 9">
            <a:extLst>
              <a:ext uri="{FF2B5EF4-FFF2-40B4-BE49-F238E27FC236}">
                <a16:creationId xmlns:a16="http://schemas.microsoft.com/office/drawing/2014/main" id="{BC3302B1-818A-4528-8B80-4019D11C58EF}"/>
              </a:ext>
            </a:extLst>
          </p:cNvPr>
          <p:cNvSpPr>
            <a:spLocks noGrp="1"/>
          </p:cNvSpPr>
          <p:nvPr>
            <p:ph idx="21"/>
          </p:nvPr>
        </p:nvSpPr>
        <p:spPr>
          <a:xfrm>
            <a:off x="6205262" y="4459396"/>
            <a:ext cx="1620000" cy="1620000"/>
          </a:xfrm>
        </p:spPr>
        <p:txBody>
          <a:bodyPr>
            <a:noAutofit/>
          </a:bodyPr>
          <a:lstStyle>
            <a:lvl1pPr marL="0" indent="0">
              <a:buNone/>
              <a:defRPr sz="1200"/>
            </a:lvl1pPr>
          </a:lstStyle>
          <a:p>
            <a:endParaRPr lang="en-GB"/>
          </a:p>
        </p:txBody>
      </p:sp>
      <p:sp>
        <p:nvSpPr>
          <p:cNvPr id="42" name="Content Placeholder 9">
            <a:extLst>
              <a:ext uri="{FF2B5EF4-FFF2-40B4-BE49-F238E27FC236}">
                <a16:creationId xmlns:a16="http://schemas.microsoft.com/office/drawing/2014/main" id="{5D4E05D4-530F-4C69-A3E8-AE594B89F722}"/>
              </a:ext>
            </a:extLst>
          </p:cNvPr>
          <p:cNvSpPr>
            <a:spLocks noGrp="1"/>
          </p:cNvSpPr>
          <p:nvPr>
            <p:ph idx="22"/>
          </p:nvPr>
        </p:nvSpPr>
        <p:spPr>
          <a:xfrm>
            <a:off x="8081985" y="4459396"/>
            <a:ext cx="1620000" cy="1620000"/>
          </a:xfrm>
        </p:spPr>
        <p:txBody>
          <a:bodyPr>
            <a:noAutofit/>
          </a:bodyPr>
          <a:lstStyle>
            <a:lvl1pPr marL="0" indent="0">
              <a:buNone/>
              <a:defRPr sz="1200"/>
            </a:lvl1pPr>
          </a:lstStyle>
          <a:p>
            <a:endParaRPr lang="en-GB"/>
          </a:p>
        </p:txBody>
      </p:sp>
      <p:sp>
        <p:nvSpPr>
          <p:cNvPr id="43" name="Content Placeholder 9">
            <a:extLst>
              <a:ext uri="{FF2B5EF4-FFF2-40B4-BE49-F238E27FC236}">
                <a16:creationId xmlns:a16="http://schemas.microsoft.com/office/drawing/2014/main" id="{C0234D53-247C-43E2-823C-26B88CA81A58}"/>
              </a:ext>
            </a:extLst>
          </p:cNvPr>
          <p:cNvSpPr>
            <a:spLocks noGrp="1"/>
          </p:cNvSpPr>
          <p:nvPr>
            <p:ph idx="23"/>
          </p:nvPr>
        </p:nvSpPr>
        <p:spPr>
          <a:xfrm>
            <a:off x="9958706" y="4459396"/>
            <a:ext cx="1620000" cy="1620000"/>
          </a:xfrm>
        </p:spPr>
        <p:txBody>
          <a:bodyPr>
            <a:noAutofit/>
          </a:bodyPr>
          <a:lstStyle>
            <a:lvl1pPr marL="0" indent="0">
              <a:buNone/>
              <a:defRPr sz="1200"/>
            </a:lvl1pPr>
          </a:lstStyle>
          <a:p>
            <a:endParaRPr lang="en-GB"/>
          </a:p>
        </p:txBody>
      </p:sp>
    </p:spTree>
    <p:extLst>
      <p:ext uri="{BB962C8B-B14F-4D97-AF65-F5344CB8AC3E}">
        <p14:creationId xmlns:p14="http://schemas.microsoft.com/office/powerpoint/2010/main" val="339582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575094" y="691755"/>
            <a:ext cx="11172406"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AD17A550-1D96-4F3B-B785-DC79A6BFF59A}"/>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E965A7-FB3E-4C18-B856-336B55D2A8F5}"/>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575094" y="1371600"/>
            <a:ext cx="11172405" cy="4821238"/>
          </a:xfrm>
          <a:ln w="28575">
            <a:solidFill>
              <a:schemeClr val="bg2"/>
            </a:solidFill>
          </a:ln>
        </p:spPr>
        <p:txBody>
          <a:bodyPr/>
          <a:lstStyle/>
          <a:p>
            <a:endParaRPr lang="en-GB"/>
          </a:p>
        </p:txBody>
      </p:sp>
    </p:spTree>
    <p:extLst>
      <p:ext uri="{BB962C8B-B14F-4D97-AF65-F5344CB8AC3E}">
        <p14:creationId xmlns:p14="http://schemas.microsoft.com/office/powerpoint/2010/main" val="2462494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BD2530-5035-4752-A2F3-D5D96A018E5C}"/>
              </a:ext>
            </a:extLst>
          </p:cNvPr>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8" name="Rectangle 27">
            <a:extLst>
              <a:ext uri="{FF2B5EF4-FFF2-40B4-BE49-F238E27FC236}">
                <a16:creationId xmlns:a16="http://schemas.microsoft.com/office/drawing/2014/main" id="{9EE24ABC-2249-463F-B490-2269E1C5BF11}"/>
              </a:ext>
            </a:extLst>
          </p:cNvPr>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9" name="Rectangle 28">
            <a:extLst>
              <a:ext uri="{FF2B5EF4-FFF2-40B4-BE49-F238E27FC236}">
                <a16:creationId xmlns:a16="http://schemas.microsoft.com/office/drawing/2014/main" id="{F189F80B-3B65-4203-ACCA-628A86A8AB0F}"/>
              </a:ext>
            </a:extLst>
          </p:cNvPr>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0" name="Rectangle 29">
            <a:extLst>
              <a:ext uri="{FF2B5EF4-FFF2-40B4-BE49-F238E27FC236}">
                <a16:creationId xmlns:a16="http://schemas.microsoft.com/office/drawing/2014/main" id="{2C5A6251-FCEE-4E4F-91CB-9A4A8646E3F4}"/>
              </a:ext>
            </a:extLst>
          </p:cNvPr>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31" name="Rectangle 30">
            <a:extLst>
              <a:ext uri="{FF2B5EF4-FFF2-40B4-BE49-F238E27FC236}">
                <a16:creationId xmlns:a16="http://schemas.microsoft.com/office/drawing/2014/main" id="{CF2AB964-3D8F-45A2-A8E9-784EA356B661}"/>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0" hasCustomPrompt="1"/>
          </p:nvPr>
        </p:nvSpPr>
        <p:spPr>
          <a:xfrm>
            <a:off x="564164" y="990600"/>
            <a:ext cx="4655536" cy="4648200"/>
          </a:xfrm>
        </p:spPr>
        <p:txBody>
          <a:bodyPr anchor="ctr"/>
          <a:lstStyle>
            <a:lvl1pPr>
              <a:defRPr sz="3600" b="1">
                <a:solidFill>
                  <a:schemeClr val="bg1"/>
                </a:solidFill>
                <a:latin typeface="+mj-lt"/>
              </a:defRPr>
            </a:lvl1pPr>
          </a:lstStyle>
          <a:p>
            <a:pPr lvl="0"/>
            <a:r>
              <a:rPr lang="en-US"/>
              <a:t>Questions?</a:t>
            </a:r>
          </a:p>
        </p:txBody>
      </p:sp>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4C2AB3CF-571C-4423-9A1D-D0F77785364C}"/>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609E282-4F00-4AF5-B5F5-0AF74B8920B0}"/>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Slide Number Placeholder 8">
            <a:extLst>
              <a:ext uri="{FF2B5EF4-FFF2-40B4-BE49-F238E27FC236}">
                <a16:creationId xmlns:a16="http://schemas.microsoft.com/office/drawing/2014/main" id="{8A3A953E-91DE-4FD2-B99C-EA1AA54B0205}"/>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pic>
        <p:nvPicPr>
          <p:cNvPr id="15" name="Picture 3">
            <a:extLst>
              <a:ext uri="{FF2B5EF4-FFF2-40B4-BE49-F238E27FC236}">
                <a16:creationId xmlns:a16="http://schemas.microsoft.com/office/drawing/2014/main" id="{994DD67C-ABBA-405E-B487-277D3F52C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268381" y="5972653"/>
            <a:ext cx="637896"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720CF0-3EA3-4920-AEDA-35F8EBDEAB63}"/>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3461189" y="2276303"/>
            <a:ext cx="5269621" cy="162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94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Rectangle 22"/>
          <p:cNvSpPr/>
          <p:nvPr userDrawn="1"/>
        </p:nvSpPr>
        <p:spPr>
          <a:xfrm>
            <a:off x="0" y="1"/>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grpSp>
        <p:nvGrpSpPr>
          <p:cNvPr id="22" name="Group 21"/>
          <p:cNvGrpSpPr/>
          <p:nvPr userDrawn="1"/>
        </p:nvGrpSpPr>
        <p:grpSpPr>
          <a:xfrm>
            <a:off x="0" y="0"/>
            <a:ext cx="12192000" cy="6858000"/>
            <a:chOff x="0" y="0"/>
            <a:chExt cx="9144000" cy="6858000"/>
          </a:xfrm>
        </p:grpSpPr>
        <p:cxnSp>
          <p:nvCxnSpPr>
            <p:cNvPr id="6" name="Straight Connector 5"/>
            <p:cNvCxnSpPr/>
            <p:nvPr userDrawn="1"/>
          </p:nvCxnSpPr>
          <p:spPr>
            <a:xfrm>
              <a:off x="220662"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132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03688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157538"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984875"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107113"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923337" y="0"/>
              <a:ext cx="0" cy="685800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2159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0" y="2027238"/>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0" y="3838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0" y="564991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0" y="5859463"/>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400800"/>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6632575"/>
              <a:ext cx="9144000" cy="0"/>
            </a:xfrm>
            <a:prstGeom prst="line">
              <a:avLst/>
            </a:prstGeom>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userDrawn="1"/>
        </p:nvSpPr>
        <p:spPr>
          <a:xfrm>
            <a:off x="986557" y="596355"/>
            <a:ext cx="2694609" cy="1015663"/>
          </a:xfrm>
          <a:prstGeom prst="rect">
            <a:avLst/>
          </a:prstGeom>
          <a:noFill/>
        </p:spPr>
        <p:txBody>
          <a:bodyPr wrap="square" rtlCol="0">
            <a:spAutoFit/>
          </a:bodyPr>
          <a:lstStyle/>
          <a:p>
            <a:pPr defTabSz="457200"/>
            <a:r>
              <a:rPr lang="en-US" sz="6000">
                <a:solidFill>
                  <a:srgbClr val="1E3250"/>
                </a:solidFill>
                <a:latin typeface="Flama-Extrabold"/>
                <a:cs typeface="Flama-Extrabold"/>
              </a:rPr>
              <a:t>GRID</a:t>
            </a:r>
          </a:p>
        </p:txBody>
      </p:sp>
    </p:spTree>
    <p:extLst>
      <p:ext uri="{BB962C8B-B14F-4D97-AF65-F5344CB8AC3E}">
        <p14:creationId xmlns:p14="http://schemas.microsoft.com/office/powerpoint/2010/main" val="10897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artner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83E940-7FF3-46B1-97DE-C9370A200870}"/>
              </a:ext>
            </a:extLst>
          </p:cNvPr>
          <p:cNvSpPr/>
          <p:nvPr userDrawn="1"/>
        </p:nvSpPr>
        <p:spPr>
          <a:xfrm>
            <a:off x="0" y="0"/>
            <a:ext cx="33147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8DE2815-D1AB-4287-9FD4-878E91E640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Title 1"/>
          <p:cNvSpPr>
            <a:spLocks noGrp="1"/>
          </p:cNvSpPr>
          <p:nvPr>
            <p:ph type="ctrTitle" hasCustomPrompt="1"/>
          </p:nvPr>
        </p:nvSpPr>
        <p:spPr>
          <a:xfrm>
            <a:off x="914400" y="1371600"/>
            <a:ext cx="8432800" cy="4114800"/>
          </a:xfrm>
        </p:spPr>
        <p:txBody>
          <a:bodyPr anchor="ctr">
            <a:noAutofit/>
          </a:bodyPr>
          <a:lstStyle>
            <a:lvl1pPr algn="l">
              <a:defRPr sz="4000" b="0" i="0" cap="none" baseline="0">
                <a:solidFill>
                  <a:schemeClr val="bg1"/>
                </a:solidFill>
                <a:latin typeface="Flama-Extrabold"/>
                <a:cs typeface="Flama-Extrabold"/>
              </a:defRPr>
            </a:lvl1pPr>
          </a:lstStyle>
          <a:p>
            <a:r>
              <a:rPr lang="en-US"/>
              <a:t>CLICK TO EDIT MASTER TITLE LONGER TITLE GOES HERE</a:t>
            </a:r>
          </a:p>
        </p:txBody>
      </p:sp>
      <p:sp>
        <p:nvSpPr>
          <p:cNvPr id="3" name="Rectangle 2">
            <a:extLst>
              <a:ext uri="{FF2B5EF4-FFF2-40B4-BE49-F238E27FC236}">
                <a16:creationId xmlns:a16="http://schemas.microsoft.com/office/drawing/2014/main" id="{3BAE8746-A4C8-401C-A8C1-6209A7698F44}"/>
              </a:ext>
            </a:extLst>
          </p:cNvPr>
          <p:cNvSpPr/>
          <p:nvPr userDrawn="1"/>
        </p:nvSpPr>
        <p:spPr>
          <a:xfrm>
            <a:off x="0" y="6172200"/>
            <a:ext cx="12192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Picture Placeholder 5">
            <a:extLst>
              <a:ext uri="{FF2B5EF4-FFF2-40B4-BE49-F238E27FC236}">
                <a16:creationId xmlns:a16="http://schemas.microsoft.com/office/drawing/2014/main" id="{F1F60866-FB12-4C7F-89FD-469EACD77C7B}"/>
              </a:ext>
            </a:extLst>
          </p:cNvPr>
          <p:cNvSpPr>
            <a:spLocks noGrp="1"/>
          </p:cNvSpPr>
          <p:nvPr>
            <p:ph type="pic" sz="quarter" idx="11"/>
          </p:nvPr>
        </p:nvSpPr>
        <p:spPr>
          <a:xfrm>
            <a:off x="2103008" y="6324600"/>
            <a:ext cx="1434290" cy="381000"/>
          </a:xfrm>
        </p:spPr>
        <p:txBody>
          <a:bodyPr/>
          <a:lstStyle>
            <a:lvl1pPr>
              <a:defRPr sz="1200"/>
            </a:lvl1pPr>
          </a:lstStyle>
          <a:p>
            <a:endParaRPr lang="en-GB"/>
          </a:p>
        </p:txBody>
      </p:sp>
      <p:sp>
        <p:nvSpPr>
          <p:cNvPr id="10" name="Picture Placeholder 5">
            <a:extLst>
              <a:ext uri="{FF2B5EF4-FFF2-40B4-BE49-F238E27FC236}">
                <a16:creationId xmlns:a16="http://schemas.microsoft.com/office/drawing/2014/main" id="{47D3ABB4-8B4E-486D-99FA-648D1B4C9CF0}"/>
              </a:ext>
            </a:extLst>
          </p:cNvPr>
          <p:cNvSpPr>
            <a:spLocks noGrp="1"/>
          </p:cNvSpPr>
          <p:nvPr>
            <p:ph type="pic" sz="quarter" idx="12"/>
          </p:nvPr>
        </p:nvSpPr>
        <p:spPr>
          <a:xfrm>
            <a:off x="3759896" y="6324600"/>
            <a:ext cx="1434290" cy="381000"/>
          </a:xfrm>
        </p:spPr>
        <p:txBody>
          <a:bodyPr/>
          <a:lstStyle>
            <a:lvl1pPr>
              <a:defRPr sz="1200"/>
            </a:lvl1pPr>
          </a:lstStyle>
          <a:p>
            <a:endParaRPr lang="en-GB"/>
          </a:p>
        </p:txBody>
      </p:sp>
      <p:sp>
        <p:nvSpPr>
          <p:cNvPr id="11" name="Picture Placeholder 5">
            <a:extLst>
              <a:ext uri="{FF2B5EF4-FFF2-40B4-BE49-F238E27FC236}">
                <a16:creationId xmlns:a16="http://schemas.microsoft.com/office/drawing/2014/main" id="{F2CE03D9-14EE-4BEB-864F-DA23C599F486}"/>
              </a:ext>
            </a:extLst>
          </p:cNvPr>
          <p:cNvSpPr>
            <a:spLocks noGrp="1"/>
          </p:cNvSpPr>
          <p:nvPr>
            <p:ph type="pic" sz="quarter" idx="13"/>
          </p:nvPr>
        </p:nvSpPr>
        <p:spPr>
          <a:xfrm>
            <a:off x="5416784" y="6324600"/>
            <a:ext cx="1434290" cy="381000"/>
          </a:xfrm>
        </p:spPr>
        <p:txBody>
          <a:bodyPr/>
          <a:lstStyle>
            <a:lvl1pPr>
              <a:defRPr sz="1200"/>
            </a:lvl1pPr>
          </a:lstStyle>
          <a:p>
            <a:endParaRPr lang="en-GB"/>
          </a:p>
        </p:txBody>
      </p:sp>
      <p:sp>
        <p:nvSpPr>
          <p:cNvPr id="12" name="Picture Placeholder 5">
            <a:extLst>
              <a:ext uri="{FF2B5EF4-FFF2-40B4-BE49-F238E27FC236}">
                <a16:creationId xmlns:a16="http://schemas.microsoft.com/office/drawing/2014/main" id="{0FFD9BCB-923A-4F9A-A712-B3BE46C1CD6C}"/>
              </a:ext>
            </a:extLst>
          </p:cNvPr>
          <p:cNvSpPr>
            <a:spLocks noGrp="1"/>
          </p:cNvSpPr>
          <p:nvPr>
            <p:ph type="pic" sz="quarter" idx="14"/>
          </p:nvPr>
        </p:nvSpPr>
        <p:spPr>
          <a:xfrm>
            <a:off x="7073672" y="6324600"/>
            <a:ext cx="1434290" cy="381000"/>
          </a:xfrm>
        </p:spPr>
        <p:txBody>
          <a:bodyPr/>
          <a:lstStyle>
            <a:lvl1pPr>
              <a:defRPr sz="1200"/>
            </a:lvl1pPr>
          </a:lstStyle>
          <a:p>
            <a:endParaRPr lang="en-GB"/>
          </a:p>
        </p:txBody>
      </p:sp>
      <p:sp>
        <p:nvSpPr>
          <p:cNvPr id="13" name="Picture Placeholder 5">
            <a:extLst>
              <a:ext uri="{FF2B5EF4-FFF2-40B4-BE49-F238E27FC236}">
                <a16:creationId xmlns:a16="http://schemas.microsoft.com/office/drawing/2014/main" id="{7CDA3725-0B55-460C-9E1E-DF4E8BE35DB0}"/>
              </a:ext>
            </a:extLst>
          </p:cNvPr>
          <p:cNvSpPr>
            <a:spLocks noGrp="1"/>
          </p:cNvSpPr>
          <p:nvPr>
            <p:ph type="pic" sz="quarter" idx="15"/>
          </p:nvPr>
        </p:nvSpPr>
        <p:spPr>
          <a:xfrm>
            <a:off x="10387446" y="6324600"/>
            <a:ext cx="1434290" cy="381000"/>
          </a:xfrm>
        </p:spPr>
        <p:txBody>
          <a:bodyPr/>
          <a:lstStyle>
            <a:lvl1pPr>
              <a:defRPr sz="1200"/>
            </a:lvl1pPr>
          </a:lstStyle>
          <a:p>
            <a:endParaRPr lang="en-GB"/>
          </a:p>
        </p:txBody>
      </p:sp>
      <p:sp>
        <p:nvSpPr>
          <p:cNvPr id="17" name="Picture Placeholder 5">
            <a:extLst>
              <a:ext uri="{FF2B5EF4-FFF2-40B4-BE49-F238E27FC236}">
                <a16:creationId xmlns:a16="http://schemas.microsoft.com/office/drawing/2014/main" id="{B4CE06B9-B03D-45B7-815F-9EFE78664780}"/>
              </a:ext>
            </a:extLst>
          </p:cNvPr>
          <p:cNvSpPr>
            <a:spLocks noGrp="1"/>
          </p:cNvSpPr>
          <p:nvPr>
            <p:ph type="pic" sz="quarter" idx="16"/>
          </p:nvPr>
        </p:nvSpPr>
        <p:spPr>
          <a:xfrm>
            <a:off x="446120" y="6324600"/>
            <a:ext cx="1434290" cy="381000"/>
          </a:xfrm>
        </p:spPr>
        <p:txBody>
          <a:bodyPr/>
          <a:lstStyle>
            <a:lvl1pPr>
              <a:defRPr sz="1200"/>
            </a:lvl1pPr>
          </a:lstStyle>
          <a:p>
            <a:endParaRPr lang="en-GB"/>
          </a:p>
        </p:txBody>
      </p:sp>
      <p:sp>
        <p:nvSpPr>
          <p:cNvPr id="21" name="Picture Placeholder 4">
            <a:extLst>
              <a:ext uri="{FF2B5EF4-FFF2-40B4-BE49-F238E27FC236}">
                <a16:creationId xmlns:a16="http://schemas.microsoft.com/office/drawing/2014/main" id="{B818ACBE-4CBA-4524-B6A2-AFB3D7C5BC63}"/>
              </a:ext>
            </a:extLst>
          </p:cNvPr>
          <p:cNvSpPr>
            <a:spLocks noGrp="1"/>
          </p:cNvSpPr>
          <p:nvPr>
            <p:ph type="pic" sz="quarter" idx="19"/>
          </p:nvPr>
        </p:nvSpPr>
        <p:spPr>
          <a:xfrm>
            <a:off x="8724900" y="6324600"/>
            <a:ext cx="1447800" cy="381000"/>
          </a:xfrm>
        </p:spPr>
        <p:txBody>
          <a:bodyPr/>
          <a:lstStyle>
            <a:lvl1pPr>
              <a:defRPr sz="1200"/>
            </a:lvl1pPr>
          </a:lstStyle>
          <a:p>
            <a:endParaRPr lang="en-GB"/>
          </a:p>
        </p:txBody>
      </p:sp>
    </p:spTree>
    <p:extLst>
      <p:ext uri="{BB962C8B-B14F-4D97-AF65-F5344CB8AC3E}">
        <p14:creationId xmlns:p14="http://schemas.microsoft.com/office/powerpoint/2010/main" val="370771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03">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06CD1-F5D3-9E45-B323-247ABCC5518A}"/>
              </a:ext>
            </a:extLst>
          </p:cNvPr>
          <p:cNvSpPr/>
          <p:nvPr/>
        </p:nvSpPr>
        <p:spPr>
          <a:xfrm>
            <a:off x="380145" y="6361647"/>
            <a:ext cx="339201" cy="339201"/>
          </a:xfrm>
          <a:prstGeom prst="rect">
            <a:avLst/>
          </a:prstGeom>
          <a:solidFill>
            <a:srgbClr val="1E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608489C-7298-AF4F-91AE-7637F702C9DB}"/>
              </a:ext>
            </a:extLst>
          </p:cNvPr>
          <p:cNvSpPr/>
          <p:nvPr/>
        </p:nvSpPr>
        <p:spPr>
          <a:xfrm>
            <a:off x="761040" y="6510349"/>
            <a:ext cx="190500" cy="190500"/>
          </a:xfrm>
          <a:prstGeom prst="rect">
            <a:avLst/>
          </a:prstGeom>
          <a:solidFill>
            <a:srgbClr val="AEC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bject 15">
            <a:extLst>
              <a:ext uri="{FF2B5EF4-FFF2-40B4-BE49-F238E27FC236}">
                <a16:creationId xmlns:a16="http://schemas.microsoft.com/office/drawing/2014/main" id="{51A9513D-47A5-9243-AD7A-BA2182542276}"/>
              </a:ext>
            </a:extLst>
          </p:cNvPr>
          <p:cNvSpPr/>
          <p:nvPr/>
        </p:nvSpPr>
        <p:spPr>
          <a:xfrm>
            <a:off x="0" y="13932"/>
            <a:ext cx="678815" cy="0"/>
          </a:xfrm>
          <a:custGeom>
            <a:avLst/>
            <a:gdLst/>
            <a:ahLst/>
            <a:cxnLst/>
            <a:rect l="l" t="t" r="r" b="b"/>
            <a:pathLst>
              <a:path w="678815">
                <a:moveTo>
                  <a:pt x="0" y="0"/>
                </a:moveTo>
                <a:lnTo>
                  <a:pt x="678662" y="0"/>
                </a:lnTo>
              </a:path>
            </a:pathLst>
          </a:custGeom>
          <a:ln w="51015">
            <a:solidFill>
              <a:srgbClr val="113347"/>
            </a:solidFill>
          </a:ln>
        </p:spPr>
        <p:txBody>
          <a:bodyPr wrap="square" lIns="0" tIns="0" rIns="0" bIns="0" rtlCol="0"/>
          <a:lstStyle/>
          <a:p>
            <a:endParaRPr/>
          </a:p>
        </p:txBody>
      </p:sp>
      <p:sp>
        <p:nvSpPr>
          <p:cNvPr id="15" name="object 16">
            <a:extLst>
              <a:ext uri="{FF2B5EF4-FFF2-40B4-BE49-F238E27FC236}">
                <a16:creationId xmlns:a16="http://schemas.microsoft.com/office/drawing/2014/main" id="{585F5DF6-03CD-914E-830B-710556E41365}"/>
              </a:ext>
            </a:extLst>
          </p:cNvPr>
          <p:cNvSpPr/>
          <p:nvPr/>
        </p:nvSpPr>
        <p:spPr>
          <a:xfrm>
            <a:off x="678662" y="13932"/>
            <a:ext cx="721995" cy="0"/>
          </a:xfrm>
          <a:custGeom>
            <a:avLst/>
            <a:gdLst/>
            <a:ahLst/>
            <a:cxnLst/>
            <a:rect l="l" t="t" r="r" b="b"/>
            <a:pathLst>
              <a:path w="721994">
                <a:moveTo>
                  <a:pt x="0" y="0"/>
                </a:moveTo>
                <a:lnTo>
                  <a:pt x="721982" y="0"/>
                </a:lnTo>
              </a:path>
            </a:pathLst>
          </a:custGeom>
          <a:ln w="51015">
            <a:solidFill>
              <a:srgbClr val="CE1633"/>
            </a:solidFill>
          </a:ln>
        </p:spPr>
        <p:txBody>
          <a:bodyPr wrap="square" lIns="0" tIns="0" rIns="0" bIns="0" rtlCol="0"/>
          <a:lstStyle/>
          <a:p>
            <a:endParaRPr/>
          </a:p>
        </p:txBody>
      </p:sp>
      <p:sp>
        <p:nvSpPr>
          <p:cNvPr id="16" name="object 17">
            <a:extLst>
              <a:ext uri="{FF2B5EF4-FFF2-40B4-BE49-F238E27FC236}">
                <a16:creationId xmlns:a16="http://schemas.microsoft.com/office/drawing/2014/main" id="{CB5F680E-992B-4049-A0DD-81737DC51984}"/>
              </a:ext>
            </a:extLst>
          </p:cNvPr>
          <p:cNvSpPr/>
          <p:nvPr/>
        </p:nvSpPr>
        <p:spPr>
          <a:xfrm>
            <a:off x="1400594" y="13932"/>
            <a:ext cx="722630" cy="0"/>
          </a:xfrm>
          <a:custGeom>
            <a:avLst/>
            <a:gdLst/>
            <a:ahLst/>
            <a:cxnLst/>
            <a:rect l="l" t="t" r="r" b="b"/>
            <a:pathLst>
              <a:path w="722630">
                <a:moveTo>
                  <a:pt x="0" y="0"/>
                </a:moveTo>
                <a:lnTo>
                  <a:pt x="722007" y="0"/>
                </a:lnTo>
              </a:path>
            </a:pathLst>
          </a:custGeom>
          <a:ln w="51015">
            <a:solidFill>
              <a:srgbClr val="CC9E38"/>
            </a:solidFill>
          </a:ln>
        </p:spPr>
        <p:txBody>
          <a:bodyPr wrap="square" lIns="0" tIns="0" rIns="0" bIns="0" rtlCol="0"/>
          <a:lstStyle/>
          <a:p>
            <a:endParaRPr/>
          </a:p>
        </p:txBody>
      </p:sp>
      <p:sp>
        <p:nvSpPr>
          <p:cNvPr id="17" name="object 18">
            <a:extLst>
              <a:ext uri="{FF2B5EF4-FFF2-40B4-BE49-F238E27FC236}">
                <a16:creationId xmlns:a16="http://schemas.microsoft.com/office/drawing/2014/main" id="{A95D4047-6DF7-284F-874A-0DC592C86C94}"/>
              </a:ext>
            </a:extLst>
          </p:cNvPr>
          <p:cNvSpPr/>
          <p:nvPr/>
        </p:nvSpPr>
        <p:spPr>
          <a:xfrm>
            <a:off x="2122601" y="13932"/>
            <a:ext cx="721995" cy="0"/>
          </a:xfrm>
          <a:custGeom>
            <a:avLst/>
            <a:gdLst/>
            <a:ahLst/>
            <a:cxnLst/>
            <a:rect l="l" t="t" r="r" b="b"/>
            <a:pathLst>
              <a:path w="721994">
                <a:moveTo>
                  <a:pt x="0" y="0"/>
                </a:moveTo>
                <a:lnTo>
                  <a:pt x="721982" y="0"/>
                </a:lnTo>
              </a:path>
            </a:pathLst>
          </a:custGeom>
          <a:ln w="51015">
            <a:solidFill>
              <a:srgbClr val="388E38"/>
            </a:solidFill>
          </a:ln>
        </p:spPr>
        <p:txBody>
          <a:bodyPr wrap="square" lIns="0" tIns="0" rIns="0" bIns="0" rtlCol="0"/>
          <a:lstStyle/>
          <a:p>
            <a:endParaRPr/>
          </a:p>
        </p:txBody>
      </p:sp>
      <p:sp>
        <p:nvSpPr>
          <p:cNvPr id="18" name="object 19">
            <a:extLst>
              <a:ext uri="{FF2B5EF4-FFF2-40B4-BE49-F238E27FC236}">
                <a16:creationId xmlns:a16="http://schemas.microsoft.com/office/drawing/2014/main" id="{B6E9D8CF-2D7B-3D41-91C9-BE7C8AD7AC40}"/>
              </a:ext>
            </a:extLst>
          </p:cNvPr>
          <p:cNvSpPr/>
          <p:nvPr/>
        </p:nvSpPr>
        <p:spPr>
          <a:xfrm>
            <a:off x="2844609" y="13932"/>
            <a:ext cx="721995" cy="0"/>
          </a:xfrm>
          <a:custGeom>
            <a:avLst/>
            <a:gdLst/>
            <a:ahLst/>
            <a:cxnLst/>
            <a:rect l="l" t="t" r="r" b="b"/>
            <a:pathLst>
              <a:path w="721995">
                <a:moveTo>
                  <a:pt x="0" y="0"/>
                </a:moveTo>
                <a:lnTo>
                  <a:pt x="721995" y="0"/>
                </a:lnTo>
              </a:path>
            </a:pathLst>
          </a:custGeom>
          <a:ln w="51015">
            <a:solidFill>
              <a:srgbClr val="A3142B"/>
            </a:solidFill>
          </a:ln>
        </p:spPr>
        <p:txBody>
          <a:bodyPr wrap="square" lIns="0" tIns="0" rIns="0" bIns="0" rtlCol="0"/>
          <a:lstStyle/>
          <a:p>
            <a:endParaRPr/>
          </a:p>
        </p:txBody>
      </p:sp>
      <p:sp>
        <p:nvSpPr>
          <p:cNvPr id="19" name="object 20">
            <a:extLst>
              <a:ext uri="{FF2B5EF4-FFF2-40B4-BE49-F238E27FC236}">
                <a16:creationId xmlns:a16="http://schemas.microsoft.com/office/drawing/2014/main" id="{4AD56A2A-1291-434F-8267-9249F87BF8F1}"/>
              </a:ext>
            </a:extLst>
          </p:cNvPr>
          <p:cNvSpPr/>
          <p:nvPr/>
        </p:nvSpPr>
        <p:spPr>
          <a:xfrm>
            <a:off x="3566566" y="13932"/>
            <a:ext cx="721995" cy="0"/>
          </a:xfrm>
          <a:custGeom>
            <a:avLst/>
            <a:gdLst/>
            <a:ahLst/>
            <a:cxnLst/>
            <a:rect l="l" t="t" r="r" b="b"/>
            <a:pathLst>
              <a:path w="721995">
                <a:moveTo>
                  <a:pt x="0" y="0"/>
                </a:moveTo>
                <a:lnTo>
                  <a:pt x="721982" y="0"/>
                </a:lnTo>
              </a:path>
            </a:pathLst>
          </a:custGeom>
          <a:ln w="51015">
            <a:solidFill>
              <a:srgbClr val="D1332D"/>
            </a:solidFill>
          </a:ln>
        </p:spPr>
        <p:txBody>
          <a:bodyPr wrap="square" lIns="0" tIns="0" rIns="0" bIns="0" rtlCol="0"/>
          <a:lstStyle/>
          <a:p>
            <a:endParaRPr/>
          </a:p>
        </p:txBody>
      </p:sp>
      <p:sp>
        <p:nvSpPr>
          <p:cNvPr id="20" name="object 21">
            <a:extLst>
              <a:ext uri="{FF2B5EF4-FFF2-40B4-BE49-F238E27FC236}">
                <a16:creationId xmlns:a16="http://schemas.microsoft.com/office/drawing/2014/main" id="{030223CB-D5AF-1F4D-B0E3-82CE5DB4835C}"/>
              </a:ext>
            </a:extLst>
          </p:cNvPr>
          <p:cNvSpPr/>
          <p:nvPr/>
        </p:nvSpPr>
        <p:spPr>
          <a:xfrm>
            <a:off x="4288574" y="13932"/>
            <a:ext cx="721995" cy="0"/>
          </a:xfrm>
          <a:custGeom>
            <a:avLst/>
            <a:gdLst/>
            <a:ahLst/>
            <a:cxnLst/>
            <a:rect l="l" t="t" r="r" b="b"/>
            <a:pathLst>
              <a:path w="721995">
                <a:moveTo>
                  <a:pt x="0" y="0"/>
                </a:moveTo>
                <a:lnTo>
                  <a:pt x="721969" y="0"/>
                </a:lnTo>
              </a:path>
            </a:pathLst>
          </a:custGeom>
          <a:ln w="51015">
            <a:solidFill>
              <a:srgbClr val="23AAC6"/>
            </a:solidFill>
          </a:ln>
        </p:spPr>
        <p:txBody>
          <a:bodyPr wrap="square" lIns="0" tIns="0" rIns="0" bIns="0" rtlCol="0"/>
          <a:lstStyle/>
          <a:p>
            <a:endParaRPr/>
          </a:p>
        </p:txBody>
      </p:sp>
      <p:sp>
        <p:nvSpPr>
          <p:cNvPr id="21" name="object 22">
            <a:extLst>
              <a:ext uri="{FF2B5EF4-FFF2-40B4-BE49-F238E27FC236}">
                <a16:creationId xmlns:a16="http://schemas.microsoft.com/office/drawing/2014/main" id="{375E3163-8EDF-3C4C-8797-FA58CEDCBD38}"/>
              </a:ext>
            </a:extLst>
          </p:cNvPr>
          <p:cNvSpPr/>
          <p:nvPr/>
        </p:nvSpPr>
        <p:spPr>
          <a:xfrm>
            <a:off x="5010530" y="13932"/>
            <a:ext cx="721995" cy="0"/>
          </a:xfrm>
          <a:custGeom>
            <a:avLst/>
            <a:gdLst/>
            <a:ahLst/>
            <a:cxnLst/>
            <a:rect l="l" t="t" r="r" b="b"/>
            <a:pathLst>
              <a:path w="721995">
                <a:moveTo>
                  <a:pt x="0" y="0"/>
                </a:moveTo>
                <a:lnTo>
                  <a:pt x="721995" y="0"/>
                </a:lnTo>
              </a:path>
            </a:pathLst>
          </a:custGeom>
          <a:ln w="51015">
            <a:solidFill>
              <a:srgbClr val="EDAF28"/>
            </a:solidFill>
          </a:ln>
        </p:spPr>
        <p:txBody>
          <a:bodyPr wrap="square" lIns="0" tIns="0" rIns="0" bIns="0" rtlCol="0"/>
          <a:lstStyle/>
          <a:p>
            <a:endParaRPr/>
          </a:p>
        </p:txBody>
      </p:sp>
      <p:sp>
        <p:nvSpPr>
          <p:cNvPr id="22" name="object 23">
            <a:extLst>
              <a:ext uri="{FF2B5EF4-FFF2-40B4-BE49-F238E27FC236}">
                <a16:creationId xmlns:a16="http://schemas.microsoft.com/office/drawing/2014/main" id="{35516974-1B6A-724B-BCE3-71CB8CF40CF2}"/>
              </a:ext>
            </a:extLst>
          </p:cNvPr>
          <p:cNvSpPr/>
          <p:nvPr/>
        </p:nvSpPr>
        <p:spPr>
          <a:xfrm>
            <a:off x="5732513" y="13932"/>
            <a:ext cx="721995" cy="0"/>
          </a:xfrm>
          <a:custGeom>
            <a:avLst/>
            <a:gdLst/>
            <a:ahLst/>
            <a:cxnLst/>
            <a:rect l="l" t="t" r="r" b="b"/>
            <a:pathLst>
              <a:path w="721995">
                <a:moveTo>
                  <a:pt x="0" y="0"/>
                </a:moveTo>
                <a:lnTo>
                  <a:pt x="721969" y="0"/>
                </a:lnTo>
              </a:path>
            </a:pathLst>
          </a:custGeom>
          <a:ln w="51015">
            <a:solidFill>
              <a:srgbClr val="751133"/>
            </a:solidFill>
          </a:ln>
        </p:spPr>
        <p:txBody>
          <a:bodyPr wrap="square" lIns="0" tIns="0" rIns="0" bIns="0" rtlCol="0"/>
          <a:lstStyle/>
          <a:p>
            <a:endParaRPr/>
          </a:p>
        </p:txBody>
      </p:sp>
      <p:sp>
        <p:nvSpPr>
          <p:cNvPr id="23" name="object 24">
            <a:extLst>
              <a:ext uri="{FF2B5EF4-FFF2-40B4-BE49-F238E27FC236}">
                <a16:creationId xmlns:a16="http://schemas.microsoft.com/office/drawing/2014/main" id="{3A35393C-DD7F-4849-9291-14B2B689F504}"/>
              </a:ext>
            </a:extLst>
          </p:cNvPr>
          <p:cNvSpPr/>
          <p:nvPr/>
        </p:nvSpPr>
        <p:spPr>
          <a:xfrm>
            <a:off x="6454470" y="13932"/>
            <a:ext cx="721995" cy="0"/>
          </a:xfrm>
          <a:custGeom>
            <a:avLst/>
            <a:gdLst/>
            <a:ahLst/>
            <a:cxnLst/>
            <a:rect l="l" t="t" r="r" b="b"/>
            <a:pathLst>
              <a:path w="721995">
                <a:moveTo>
                  <a:pt x="0" y="0"/>
                </a:moveTo>
                <a:lnTo>
                  <a:pt x="721995" y="0"/>
                </a:lnTo>
              </a:path>
            </a:pathLst>
          </a:custGeom>
          <a:ln w="51015">
            <a:solidFill>
              <a:srgbClr val="D8542D"/>
            </a:solidFill>
          </a:ln>
        </p:spPr>
        <p:txBody>
          <a:bodyPr wrap="square" lIns="0" tIns="0" rIns="0" bIns="0" rtlCol="0"/>
          <a:lstStyle/>
          <a:p>
            <a:endParaRPr/>
          </a:p>
        </p:txBody>
      </p:sp>
      <p:sp>
        <p:nvSpPr>
          <p:cNvPr id="24" name="object 25">
            <a:extLst>
              <a:ext uri="{FF2B5EF4-FFF2-40B4-BE49-F238E27FC236}">
                <a16:creationId xmlns:a16="http://schemas.microsoft.com/office/drawing/2014/main" id="{1B7C458B-264E-4249-8A0C-427DB2863929}"/>
              </a:ext>
            </a:extLst>
          </p:cNvPr>
          <p:cNvSpPr/>
          <p:nvPr/>
        </p:nvSpPr>
        <p:spPr>
          <a:xfrm>
            <a:off x="7176478" y="13932"/>
            <a:ext cx="721995" cy="0"/>
          </a:xfrm>
          <a:custGeom>
            <a:avLst/>
            <a:gdLst/>
            <a:ahLst/>
            <a:cxnLst/>
            <a:rect l="l" t="t" r="r" b="b"/>
            <a:pathLst>
              <a:path w="721995">
                <a:moveTo>
                  <a:pt x="0" y="0"/>
                </a:moveTo>
                <a:lnTo>
                  <a:pt x="721982" y="0"/>
                </a:lnTo>
              </a:path>
            </a:pathLst>
          </a:custGeom>
          <a:ln w="51015">
            <a:solidFill>
              <a:srgbClr val="C10754"/>
            </a:solidFill>
          </a:ln>
        </p:spPr>
        <p:txBody>
          <a:bodyPr wrap="square" lIns="0" tIns="0" rIns="0" bIns="0" rtlCol="0"/>
          <a:lstStyle/>
          <a:p>
            <a:endParaRPr/>
          </a:p>
        </p:txBody>
      </p:sp>
      <p:sp>
        <p:nvSpPr>
          <p:cNvPr id="25" name="object 26">
            <a:extLst>
              <a:ext uri="{FF2B5EF4-FFF2-40B4-BE49-F238E27FC236}">
                <a16:creationId xmlns:a16="http://schemas.microsoft.com/office/drawing/2014/main" id="{5A1E9258-C16A-4D4B-A0CE-16CD4A421822}"/>
              </a:ext>
            </a:extLst>
          </p:cNvPr>
          <p:cNvSpPr/>
          <p:nvPr/>
        </p:nvSpPr>
        <p:spPr>
          <a:xfrm>
            <a:off x="7898409" y="13932"/>
            <a:ext cx="721995" cy="0"/>
          </a:xfrm>
          <a:custGeom>
            <a:avLst/>
            <a:gdLst/>
            <a:ahLst/>
            <a:cxnLst/>
            <a:rect l="l" t="t" r="r" b="b"/>
            <a:pathLst>
              <a:path w="721995">
                <a:moveTo>
                  <a:pt x="0" y="0"/>
                </a:moveTo>
                <a:lnTo>
                  <a:pt x="721995" y="0"/>
                </a:lnTo>
              </a:path>
            </a:pathLst>
          </a:custGeom>
          <a:ln w="51015">
            <a:solidFill>
              <a:srgbClr val="E58233"/>
            </a:solidFill>
          </a:ln>
        </p:spPr>
        <p:txBody>
          <a:bodyPr wrap="square" lIns="0" tIns="0" rIns="0" bIns="0" rtlCol="0"/>
          <a:lstStyle/>
          <a:p>
            <a:endParaRPr/>
          </a:p>
        </p:txBody>
      </p:sp>
      <p:sp>
        <p:nvSpPr>
          <p:cNvPr id="26" name="object 27">
            <a:extLst>
              <a:ext uri="{FF2B5EF4-FFF2-40B4-BE49-F238E27FC236}">
                <a16:creationId xmlns:a16="http://schemas.microsoft.com/office/drawing/2014/main" id="{5250C748-FDFB-774D-A785-2CE43D90540E}"/>
              </a:ext>
            </a:extLst>
          </p:cNvPr>
          <p:cNvSpPr/>
          <p:nvPr/>
        </p:nvSpPr>
        <p:spPr>
          <a:xfrm>
            <a:off x="8620391" y="13932"/>
            <a:ext cx="722630" cy="0"/>
          </a:xfrm>
          <a:custGeom>
            <a:avLst/>
            <a:gdLst/>
            <a:ahLst/>
            <a:cxnLst/>
            <a:rect l="l" t="t" r="r" b="b"/>
            <a:pathLst>
              <a:path w="722629">
                <a:moveTo>
                  <a:pt x="0" y="0"/>
                </a:moveTo>
                <a:lnTo>
                  <a:pt x="722007" y="0"/>
                </a:lnTo>
              </a:path>
            </a:pathLst>
          </a:custGeom>
          <a:ln w="51015">
            <a:solidFill>
              <a:srgbClr val="A57C30"/>
            </a:solidFill>
          </a:ln>
        </p:spPr>
        <p:txBody>
          <a:bodyPr wrap="square" lIns="0" tIns="0" rIns="0" bIns="0" rtlCol="0"/>
          <a:lstStyle/>
          <a:p>
            <a:endParaRPr/>
          </a:p>
        </p:txBody>
      </p:sp>
      <p:sp>
        <p:nvSpPr>
          <p:cNvPr id="27" name="object 28">
            <a:extLst>
              <a:ext uri="{FF2B5EF4-FFF2-40B4-BE49-F238E27FC236}">
                <a16:creationId xmlns:a16="http://schemas.microsoft.com/office/drawing/2014/main" id="{56031D64-EC6E-2042-BB3C-CA5C67888D81}"/>
              </a:ext>
            </a:extLst>
          </p:cNvPr>
          <p:cNvSpPr/>
          <p:nvPr/>
        </p:nvSpPr>
        <p:spPr>
          <a:xfrm>
            <a:off x="9342399" y="13932"/>
            <a:ext cx="721995" cy="0"/>
          </a:xfrm>
          <a:custGeom>
            <a:avLst/>
            <a:gdLst/>
            <a:ahLst/>
            <a:cxnLst/>
            <a:rect l="l" t="t" r="r" b="b"/>
            <a:pathLst>
              <a:path w="721995">
                <a:moveTo>
                  <a:pt x="0" y="0"/>
                </a:moveTo>
                <a:lnTo>
                  <a:pt x="721995" y="0"/>
                </a:lnTo>
              </a:path>
            </a:pathLst>
          </a:custGeom>
          <a:ln w="51015">
            <a:solidFill>
              <a:srgbClr val="306638"/>
            </a:solidFill>
          </a:ln>
        </p:spPr>
        <p:txBody>
          <a:bodyPr wrap="square" lIns="0" tIns="0" rIns="0" bIns="0" rtlCol="0"/>
          <a:lstStyle/>
          <a:p>
            <a:endParaRPr/>
          </a:p>
        </p:txBody>
      </p:sp>
      <p:sp>
        <p:nvSpPr>
          <p:cNvPr id="28" name="object 29">
            <a:extLst>
              <a:ext uri="{FF2B5EF4-FFF2-40B4-BE49-F238E27FC236}">
                <a16:creationId xmlns:a16="http://schemas.microsoft.com/office/drawing/2014/main" id="{92F1B031-4341-FD45-B73D-4CCB1DA576E2}"/>
              </a:ext>
            </a:extLst>
          </p:cNvPr>
          <p:cNvSpPr/>
          <p:nvPr/>
        </p:nvSpPr>
        <p:spPr>
          <a:xfrm>
            <a:off x="10064381" y="13932"/>
            <a:ext cx="722630" cy="0"/>
          </a:xfrm>
          <a:custGeom>
            <a:avLst/>
            <a:gdLst/>
            <a:ahLst/>
            <a:cxnLst/>
            <a:rect l="l" t="t" r="r" b="b"/>
            <a:pathLst>
              <a:path w="722629">
                <a:moveTo>
                  <a:pt x="0" y="0"/>
                </a:moveTo>
                <a:lnTo>
                  <a:pt x="722007" y="0"/>
                </a:lnTo>
              </a:path>
            </a:pathLst>
          </a:custGeom>
          <a:ln w="51015">
            <a:solidFill>
              <a:srgbClr val="1677B2"/>
            </a:solidFill>
          </a:ln>
        </p:spPr>
        <p:txBody>
          <a:bodyPr wrap="square" lIns="0" tIns="0" rIns="0" bIns="0" rtlCol="0"/>
          <a:lstStyle/>
          <a:p>
            <a:endParaRPr/>
          </a:p>
        </p:txBody>
      </p:sp>
      <p:sp>
        <p:nvSpPr>
          <p:cNvPr id="29" name="object 30">
            <a:extLst>
              <a:ext uri="{FF2B5EF4-FFF2-40B4-BE49-F238E27FC236}">
                <a16:creationId xmlns:a16="http://schemas.microsoft.com/office/drawing/2014/main" id="{83FF6DA7-984D-7349-8EBD-F15E70331DA4}"/>
              </a:ext>
            </a:extLst>
          </p:cNvPr>
          <p:cNvSpPr/>
          <p:nvPr/>
        </p:nvSpPr>
        <p:spPr>
          <a:xfrm>
            <a:off x="10786338" y="13932"/>
            <a:ext cx="721995" cy="0"/>
          </a:xfrm>
          <a:custGeom>
            <a:avLst/>
            <a:gdLst/>
            <a:ahLst/>
            <a:cxnLst/>
            <a:rect l="l" t="t" r="r" b="b"/>
            <a:pathLst>
              <a:path w="721995">
                <a:moveTo>
                  <a:pt x="0" y="0"/>
                </a:moveTo>
                <a:lnTo>
                  <a:pt x="721995" y="0"/>
                </a:lnTo>
              </a:path>
            </a:pathLst>
          </a:custGeom>
          <a:ln w="51015">
            <a:solidFill>
              <a:srgbClr val="49A538"/>
            </a:solidFill>
          </a:ln>
        </p:spPr>
        <p:txBody>
          <a:bodyPr wrap="square" lIns="0" tIns="0" rIns="0" bIns="0" rtlCol="0"/>
          <a:lstStyle/>
          <a:p>
            <a:endParaRPr/>
          </a:p>
        </p:txBody>
      </p:sp>
      <p:sp>
        <p:nvSpPr>
          <p:cNvPr id="30" name="object 31">
            <a:extLst>
              <a:ext uri="{FF2B5EF4-FFF2-40B4-BE49-F238E27FC236}">
                <a16:creationId xmlns:a16="http://schemas.microsoft.com/office/drawing/2014/main" id="{BF059B8E-6230-5342-8D2F-DF686A363B3B}"/>
              </a:ext>
            </a:extLst>
          </p:cNvPr>
          <p:cNvSpPr/>
          <p:nvPr/>
        </p:nvSpPr>
        <p:spPr>
          <a:xfrm>
            <a:off x="11508346" y="13932"/>
            <a:ext cx="680720" cy="0"/>
          </a:xfrm>
          <a:custGeom>
            <a:avLst/>
            <a:gdLst/>
            <a:ahLst/>
            <a:cxnLst/>
            <a:rect l="l" t="t" r="r" b="b"/>
            <a:pathLst>
              <a:path w="680720">
                <a:moveTo>
                  <a:pt x="0" y="0"/>
                </a:moveTo>
                <a:lnTo>
                  <a:pt x="680605" y="0"/>
                </a:lnTo>
              </a:path>
            </a:pathLst>
          </a:custGeom>
          <a:ln w="51015">
            <a:solidFill>
              <a:srgbClr val="114F7A"/>
            </a:solidFill>
          </a:ln>
        </p:spPr>
        <p:txBody>
          <a:bodyPr wrap="square" lIns="0" tIns="0" rIns="0" bIns="0" rtlCol="0"/>
          <a:lstStyle/>
          <a:p>
            <a:endParaRPr/>
          </a:p>
        </p:txBody>
      </p:sp>
      <p:sp>
        <p:nvSpPr>
          <p:cNvPr id="31" name="Slide Number Placeholder 5">
            <a:extLst>
              <a:ext uri="{FF2B5EF4-FFF2-40B4-BE49-F238E27FC236}">
                <a16:creationId xmlns:a16="http://schemas.microsoft.com/office/drawing/2014/main" id="{2ADE2224-87B1-4341-88C4-D6910358E1E3}"/>
              </a:ext>
            </a:extLst>
          </p:cNvPr>
          <p:cNvSpPr txBox="1">
            <a:spLocks/>
          </p:cNvSpPr>
          <p:nvPr/>
        </p:nvSpPr>
        <p:spPr>
          <a:xfrm>
            <a:off x="344452" y="6360258"/>
            <a:ext cx="399673" cy="34148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F8D972-5D95-B345-93E5-A5F3CB2BEA03}" type="slidenum">
              <a:rPr lang="en-US" smtClean="0">
                <a:solidFill>
                  <a:schemeClr val="bg1"/>
                </a:solidFill>
              </a:rPr>
              <a:pPr algn="ctr"/>
              <a:t>‹#›</a:t>
            </a:fld>
            <a:endParaRPr lang="en-US">
              <a:solidFill>
                <a:schemeClr val="bg1"/>
              </a:solidFill>
            </a:endParaRPr>
          </a:p>
        </p:txBody>
      </p:sp>
      <p:pic>
        <p:nvPicPr>
          <p:cNvPr id="3" name="Picture 2" descr="A close up of a sign&#10;&#10;Description automatically generated">
            <a:extLst>
              <a:ext uri="{FF2B5EF4-FFF2-40B4-BE49-F238E27FC236}">
                <a16:creationId xmlns:a16="http://schemas.microsoft.com/office/drawing/2014/main" id="{F3553A19-A6BB-3442-8CE9-17B6F7E1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5971" y="6373379"/>
            <a:ext cx="1109978" cy="327469"/>
          </a:xfrm>
          <a:prstGeom prst="rect">
            <a:avLst/>
          </a:prstGeom>
        </p:spPr>
      </p:pic>
    </p:spTree>
    <p:custDataLst>
      <p:tags r:id="rId2"/>
    </p:custDataLst>
    <p:extLst>
      <p:ext uri="{BB962C8B-B14F-4D97-AF65-F5344CB8AC3E}">
        <p14:creationId xmlns:p14="http://schemas.microsoft.com/office/powerpoint/2010/main" val="1331424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s">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3A8B2B-B725-4E45-A20A-6155DC459B39}"/>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BB45278-0334-4B72-A470-C9A43D4E06AD}"/>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1"/>
          <p:cNvSpPr>
            <a:spLocks noGrp="1"/>
          </p:cNvSpPr>
          <p:nvPr>
            <p:ph type="ctrTitle" hasCustomPrompt="1"/>
          </p:nvPr>
        </p:nvSpPr>
        <p:spPr>
          <a:xfrm>
            <a:off x="575094" y="691755"/>
            <a:ext cx="11033082" cy="603646"/>
          </a:xfrm>
        </p:spPr>
        <p:txBody>
          <a:bodyPr anchor="t">
            <a:noAutofit/>
          </a:bodyPr>
          <a:lstStyle>
            <a:lvl1pPr algn="l">
              <a:defRPr sz="3000" b="0" i="0" cap="none">
                <a:solidFill>
                  <a:schemeClr val="tx1"/>
                </a:solidFill>
                <a:latin typeface="Flama-Extrabold"/>
                <a:cs typeface="Flama-Extrabold"/>
              </a:defRPr>
            </a:lvl1pPr>
          </a:lstStyle>
          <a:p>
            <a:r>
              <a:rPr lang="en-US"/>
              <a:t>Presenters</a:t>
            </a:r>
          </a:p>
        </p:txBody>
      </p:sp>
      <p:sp>
        <p:nvSpPr>
          <p:cNvPr id="4" name="Subtitle 2"/>
          <p:cNvSpPr>
            <a:spLocks noGrp="1"/>
          </p:cNvSpPr>
          <p:nvPr>
            <p:ph type="subTitle" idx="1" hasCustomPrompt="1"/>
          </p:nvPr>
        </p:nvSpPr>
        <p:spPr>
          <a:xfrm>
            <a:off x="575094" y="1379796"/>
            <a:ext cx="11033082" cy="4792409"/>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32F28AC7-C077-479F-98BF-AFE339D5E09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Tree>
    <p:extLst>
      <p:ext uri="{BB962C8B-B14F-4D97-AF65-F5344CB8AC3E}">
        <p14:creationId xmlns:p14="http://schemas.microsoft.com/office/powerpoint/2010/main" val="352339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F68F7D0-CBE4-4E4B-97F5-82A4548333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226" r="5280" b="24610"/>
          <a:stretch/>
        </p:blipFill>
        <p:spPr>
          <a:xfrm>
            <a:off x="0" y="152400"/>
            <a:ext cx="4064007" cy="6705600"/>
          </a:xfrm>
          <a:prstGeom prst="rect">
            <a:avLst/>
          </a:prstGeom>
        </p:spPr>
      </p:pic>
      <p:sp>
        <p:nvSpPr>
          <p:cNvPr id="2" name="Title 1"/>
          <p:cNvSpPr>
            <a:spLocks noGrp="1"/>
          </p:cNvSpPr>
          <p:nvPr>
            <p:ph type="title" hasCustomPrompt="1"/>
          </p:nvPr>
        </p:nvSpPr>
        <p:spPr>
          <a:xfrm>
            <a:off x="4626535" y="838209"/>
            <a:ext cx="7159071" cy="915987"/>
          </a:xfrm>
        </p:spPr>
        <p:txBody>
          <a:bodyPr/>
          <a:lstStyle>
            <a:lvl1pPr>
              <a:defRPr>
                <a:solidFill>
                  <a:schemeClr val="tx1"/>
                </a:solidFill>
              </a:defRPr>
            </a:lvl1pPr>
          </a:lstStyle>
          <a:p>
            <a:r>
              <a:rPr lang="en-US">
                <a:solidFill>
                  <a:srgbClr val="1B2352"/>
                </a:solidFill>
                <a:latin typeface="Flama-Extrabold"/>
                <a:cs typeface="Flama-Extrabold"/>
              </a:rPr>
              <a:t>TITLE</a:t>
            </a:r>
            <a:br>
              <a:rPr lang="en-US">
                <a:solidFill>
                  <a:srgbClr val="1B2352"/>
                </a:solidFill>
                <a:latin typeface="Flama-Extrabold"/>
                <a:cs typeface="Flama-Extrabold"/>
              </a:rPr>
            </a:br>
            <a:r>
              <a:rPr lang="en-US">
                <a:solidFill>
                  <a:srgbClr val="699CC6"/>
                </a:solidFill>
                <a:latin typeface="Flama-Extrabold"/>
                <a:cs typeface="Flama-Extrabold"/>
              </a:rPr>
              <a:t>TEXT</a:t>
            </a:r>
            <a:endParaRPr lang="en-US"/>
          </a:p>
        </p:txBody>
      </p:sp>
      <p:sp>
        <p:nvSpPr>
          <p:cNvPr id="4" name="Rectangle 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5" name="Content Placeholder 2"/>
          <p:cNvSpPr>
            <a:spLocks noGrp="1"/>
          </p:cNvSpPr>
          <p:nvPr>
            <p:ph sz="half" idx="1" hasCustomPrompt="1"/>
          </p:nvPr>
        </p:nvSpPr>
        <p:spPr>
          <a:xfrm>
            <a:off x="4589798" y="2057400"/>
            <a:ext cx="7310101" cy="3581400"/>
          </a:xfrm>
        </p:spPr>
        <p:txBody>
          <a:bodyPr>
            <a:noAutofit/>
          </a:bodyPr>
          <a:lstStyle>
            <a:lvl1pPr marL="342900" indent="-342900">
              <a:lnSpc>
                <a:spcPct val="150000"/>
              </a:lnSpc>
              <a:buClr>
                <a:schemeClr val="bg2"/>
              </a:buClr>
              <a:buFont typeface="+mj-lt"/>
              <a:buAutoNum type="arabicPeriod"/>
              <a:defRPr sz="1800">
                <a:latin typeface="+mj-lt"/>
              </a:defRPr>
            </a:lvl1pPr>
            <a:lvl2pPr marL="287338" indent="0">
              <a:lnSpc>
                <a:spcPct val="150000"/>
              </a:lnSpc>
              <a:buFont typeface="+mj-lt"/>
              <a:buNone/>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p:txBody>
      </p:sp>
      <p:sp>
        <p:nvSpPr>
          <p:cNvPr id="11" name="Rectangle 10">
            <a:extLst>
              <a:ext uri="{FF2B5EF4-FFF2-40B4-BE49-F238E27FC236}">
                <a16:creationId xmlns:a16="http://schemas.microsoft.com/office/drawing/2014/main" id="{36D7288B-97AF-4A40-AC85-26F772631070}"/>
              </a:ext>
            </a:extLst>
          </p:cNvPr>
          <p:cNvSpPr/>
          <p:nvPr userDrawn="1"/>
        </p:nvSpPr>
        <p:spPr>
          <a:xfrm>
            <a:off x="6" y="152400"/>
            <a:ext cx="4064001" cy="67056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2" name="Rectangle 11">
            <a:extLst>
              <a:ext uri="{FF2B5EF4-FFF2-40B4-BE49-F238E27FC236}">
                <a16:creationId xmlns:a16="http://schemas.microsoft.com/office/drawing/2014/main" id="{3D2DB4C5-31D3-4D2F-B832-B2429AC473F4}"/>
              </a:ext>
            </a:extLst>
          </p:cNvPr>
          <p:cNvSpPr/>
          <p:nvPr userDrawn="1"/>
        </p:nvSpPr>
        <p:spPr>
          <a:xfrm>
            <a:off x="194199" y="6328298"/>
            <a:ext cx="339201" cy="3392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1925C6E-84FF-49BB-B0F8-2A84820981CE}"/>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7A4DB7CA-1481-4098-976C-0FA990F72ABF}"/>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268381" y="5972653"/>
            <a:ext cx="637896" cy="711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75004" y="768928"/>
            <a:ext cx="1313996" cy="5320143"/>
          </a:xfrm>
          <a:prstGeom prst="rect">
            <a:avLst/>
          </a:prstGeom>
        </p:spPr>
      </p:pic>
    </p:spTree>
    <p:extLst>
      <p:ext uri="{BB962C8B-B14F-4D97-AF65-F5344CB8AC3E}">
        <p14:creationId xmlns:p14="http://schemas.microsoft.com/office/powerpoint/2010/main" val="55512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DGs">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5EFA3F8E-8AF4-4FBA-8729-EE7EFB83BA9B}"/>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F4302F9-B1CD-4013-8E7B-959294E5886B}"/>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Slide Number Placeholder 8">
            <a:extLst>
              <a:ext uri="{FF2B5EF4-FFF2-40B4-BE49-F238E27FC236}">
                <a16:creationId xmlns:a16="http://schemas.microsoft.com/office/drawing/2014/main" id="{B663B8C4-6843-499B-B303-9D312427843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23" name="Picture Placeholder 3">
            <a:extLst>
              <a:ext uri="{FF2B5EF4-FFF2-40B4-BE49-F238E27FC236}">
                <a16:creationId xmlns:a16="http://schemas.microsoft.com/office/drawing/2014/main" id="{BADF575C-C9B1-4CAD-BD77-EADD9900E1F7}"/>
              </a:ext>
            </a:extLst>
          </p:cNvPr>
          <p:cNvSpPr>
            <a:spLocks noGrp="1"/>
          </p:cNvSpPr>
          <p:nvPr>
            <p:ph type="pic" sz="quarter" idx="11"/>
          </p:nvPr>
        </p:nvSpPr>
        <p:spPr>
          <a:xfrm>
            <a:off x="5700712" y="2996610"/>
            <a:ext cx="2641555" cy="2642190"/>
          </a:xfrm>
          <a:solidFill>
            <a:schemeClr val="accent1">
              <a:lumMod val="20000"/>
              <a:lumOff val="80000"/>
            </a:schemeClr>
          </a:solidFill>
        </p:spPr>
        <p:txBody>
          <a:bodyPr/>
          <a:lstStyle/>
          <a:p>
            <a:endParaRPr lang="en-GB"/>
          </a:p>
        </p:txBody>
      </p:sp>
      <p:sp>
        <p:nvSpPr>
          <p:cNvPr id="24" name="Picture Placeholder 7">
            <a:extLst>
              <a:ext uri="{FF2B5EF4-FFF2-40B4-BE49-F238E27FC236}">
                <a16:creationId xmlns:a16="http://schemas.microsoft.com/office/drawing/2014/main" id="{7955CB05-D376-411D-9866-216924BB3A3B}"/>
              </a:ext>
            </a:extLst>
          </p:cNvPr>
          <p:cNvSpPr>
            <a:spLocks noGrp="1"/>
          </p:cNvSpPr>
          <p:nvPr>
            <p:ph type="pic" sz="quarter" idx="12"/>
          </p:nvPr>
        </p:nvSpPr>
        <p:spPr>
          <a:xfrm>
            <a:off x="7705056" y="1600166"/>
            <a:ext cx="1274421" cy="1274625"/>
          </a:xfrm>
          <a:solidFill>
            <a:schemeClr val="accent1">
              <a:lumMod val="20000"/>
              <a:lumOff val="80000"/>
            </a:schemeClr>
          </a:solidFill>
        </p:spPr>
        <p:txBody>
          <a:bodyPr/>
          <a:lstStyle/>
          <a:p>
            <a:endParaRPr lang="en-GB"/>
          </a:p>
        </p:txBody>
      </p:sp>
      <p:sp>
        <p:nvSpPr>
          <p:cNvPr id="25" name="Picture Placeholder 9">
            <a:extLst>
              <a:ext uri="{FF2B5EF4-FFF2-40B4-BE49-F238E27FC236}">
                <a16:creationId xmlns:a16="http://schemas.microsoft.com/office/drawing/2014/main" id="{3DE9A61D-9608-41FD-8E00-7A748904DADE}"/>
              </a:ext>
            </a:extLst>
          </p:cNvPr>
          <p:cNvSpPr>
            <a:spLocks noGrp="1"/>
          </p:cNvSpPr>
          <p:nvPr>
            <p:ph type="pic" sz="quarter" idx="13"/>
          </p:nvPr>
        </p:nvSpPr>
        <p:spPr>
          <a:xfrm>
            <a:off x="8501586" y="2996610"/>
            <a:ext cx="1770312" cy="1770312"/>
          </a:xfrm>
          <a:solidFill>
            <a:schemeClr val="accent1">
              <a:lumMod val="20000"/>
              <a:lumOff val="80000"/>
            </a:schemeClr>
          </a:solidFill>
        </p:spPr>
        <p:txBody>
          <a:bodyPr/>
          <a:lstStyle/>
          <a:p>
            <a:endParaRPr lang="en-GB"/>
          </a:p>
        </p:txBody>
      </p:sp>
      <p:sp>
        <p:nvSpPr>
          <p:cNvPr id="26" name="Rectangle 25">
            <a:extLst>
              <a:ext uri="{FF2B5EF4-FFF2-40B4-BE49-F238E27FC236}">
                <a16:creationId xmlns:a16="http://schemas.microsoft.com/office/drawing/2014/main" id="{52E0AAF6-B865-4047-B6A7-D782DAFE8777}"/>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 Placeholder 5">
            <a:extLst>
              <a:ext uri="{FF2B5EF4-FFF2-40B4-BE49-F238E27FC236}">
                <a16:creationId xmlns:a16="http://schemas.microsoft.com/office/drawing/2014/main" id="{A1AE3668-C9B2-4753-8E8F-2FCCD56C89F1}"/>
              </a:ext>
            </a:extLst>
          </p:cNvPr>
          <p:cNvSpPr>
            <a:spLocks noGrp="1"/>
          </p:cNvSpPr>
          <p:nvPr>
            <p:ph type="body" sz="quarter" idx="10" hasCustomPrompt="1"/>
          </p:nvPr>
        </p:nvSpPr>
        <p:spPr>
          <a:xfrm>
            <a:off x="423123" y="990600"/>
            <a:ext cx="4936560" cy="4648200"/>
          </a:xfrm>
        </p:spPr>
        <p:txBody>
          <a:bodyPr anchor="ctr"/>
          <a:lstStyle>
            <a:lvl1pPr>
              <a:defRPr sz="3600" b="1">
                <a:solidFill>
                  <a:schemeClr val="bg1"/>
                </a:solidFill>
                <a:latin typeface="+mj-lt"/>
              </a:defRPr>
            </a:lvl1pPr>
          </a:lstStyle>
          <a:p>
            <a:pPr lvl="0"/>
            <a:r>
              <a:rPr lang="en-US"/>
              <a:t>EDIT MASTER TEXT STYLES</a:t>
            </a:r>
          </a:p>
        </p:txBody>
      </p:sp>
      <p:sp>
        <p:nvSpPr>
          <p:cNvPr id="28" name="Picture Placeholder 3">
            <a:extLst>
              <a:ext uri="{FF2B5EF4-FFF2-40B4-BE49-F238E27FC236}">
                <a16:creationId xmlns:a16="http://schemas.microsoft.com/office/drawing/2014/main" id="{DDB4C899-D534-4CE0-A336-57D64E3088FF}"/>
              </a:ext>
            </a:extLst>
          </p:cNvPr>
          <p:cNvSpPr>
            <a:spLocks noGrp="1"/>
          </p:cNvSpPr>
          <p:nvPr>
            <p:ph type="pic" sz="quarter" idx="14"/>
          </p:nvPr>
        </p:nvSpPr>
        <p:spPr>
          <a:xfrm>
            <a:off x="5700712" y="990600"/>
            <a:ext cx="1883738" cy="1884191"/>
          </a:xfrm>
          <a:solidFill>
            <a:schemeClr val="accent1">
              <a:lumMod val="20000"/>
              <a:lumOff val="80000"/>
            </a:schemeClr>
          </a:solidFill>
        </p:spPr>
        <p:txBody>
          <a:bodyPr/>
          <a:lstStyle/>
          <a:p>
            <a:endParaRPr lang="en-GB"/>
          </a:p>
        </p:txBody>
      </p:sp>
      <p:pic>
        <p:nvPicPr>
          <p:cNvPr id="16" name="Picture 3">
            <a:extLst>
              <a:ext uri="{FF2B5EF4-FFF2-40B4-BE49-F238E27FC236}">
                <a16:creationId xmlns:a16="http://schemas.microsoft.com/office/drawing/2014/main" id="{81D2AD50-BA17-4D2A-AE90-B3EBD04258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268381" y="5972653"/>
            <a:ext cx="637896"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10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14" name="Rectangle 13"/>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5700712" y="990600"/>
            <a:ext cx="1883738" cy="1884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2" name="Rectangle 21"/>
          <p:cNvSpPr/>
          <p:nvPr userDrawn="1"/>
        </p:nvSpPr>
        <p:spPr>
          <a:xfrm>
            <a:off x="7696030" y="1600165"/>
            <a:ext cx="1274400" cy="12746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3" name="Rectangle 22"/>
          <p:cNvSpPr/>
          <p:nvPr userDrawn="1"/>
        </p:nvSpPr>
        <p:spPr>
          <a:xfrm>
            <a:off x="8501585" y="2996608"/>
            <a:ext cx="1770313" cy="17703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4" name="Rectangle 23"/>
          <p:cNvSpPr/>
          <p:nvPr userDrawn="1"/>
        </p:nvSpPr>
        <p:spPr>
          <a:xfrm>
            <a:off x="5700711" y="2996608"/>
            <a:ext cx="2641555" cy="2642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26" name="Rectangle 25">
            <a:extLst>
              <a:ext uri="{FF2B5EF4-FFF2-40B4-BE49-F238E27FC236}">
                <a16:creationId xmlns:a16="http://schemas.microsoft.com/office/drawing/2014/main" id="{D9BCF126-1A45-4323-A884-8B0FB46BBEA5}"/>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C3353D7-84D2-4450-8907-564FE29182B2}"/>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Slide Number Placeholder 8">
            <a:extLst>
              <a:ext uri="{FF2B5EF4-FFF2-40B4-BE49-F238E27FC236}">
                <a16:creationId xmlns:a16="http://schemas.microsoft.com/office/drawing/2014/main" id="{60CA5766-F02A-40F7-8085-E575E4796490}"/>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33" name="Rectangle 32">
            <a:extLst>
              <a:ext uri="{FF2B5EF4-FFF2-40B4-BE49-F238E27FC236}">
                <a16:creationId xmlns:a16="http://schemas.microsoft.com/office/drawing/2014/main" id="{CC909508-71D4-4C94-A0C4-459A2B3059ED}"/>
              </a:ext>
            </a:extLst>
          </p:cNvPr>
          <p:cNvSpPr/>
          <p:nvPr userDrawn="1"/>
        </p:nvSpPr>
        <p:spPr>
          <a:xfrm>
            <a:off x="194199" y="712902"/>
            <a:ext cx="5394933" cy="5394933"/>
          </a:xfrm>
          <a:prstGeom prst="rect">
            <a:avLst/>
          </a:prstGeom>
          <a:solidFill>
            <a:schemeClr val="tx2">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 Placeholder 5">
            <a:extLst>
              <a:ext uri="{FF2B5EF4-FFF2-40B4-BE49-F238E27FC236}">
                <a16:creationId xmlns:a16="http://schemas.microsoft.com/office/drawing/2014/main" id="{8EA06FF1-9AEF-4DB4-9E37-EB585127DD90}"/>
              </a:ext>
            </a:extLst>
          </p:cNvPr>
          <p:cNvSpPr>
            <a:spLocks noGrp="1"/>
          </p:cNvSpPr>
          <p:nvPr>
            <p:ph type="body" sz="quarter" idx="10" hasCustomPrompt="1"/>
          </p:nvPr>
        </p:nvSpPr>
        <p:spPr>
          <a:xfrm>
            <a:off x="423123" y="990600"/>
            <a:ext cx="4936560" cy="4648200"/>
          </a:xfrm>
        </p:spPr>
        <p:txBody>
          <a:bodyPr anchor="ctr"/>
          <a:lstStyle>
            <a:lvl1pPr>
              <a:defRPr sz="3600" b="1">
                <a:solidFill>
                  <a:schemeClr val="bg1"/>
                </a:solidFill>
                <a:latin typeface="+mj-lt"/>
              </a:defRPr>
            </a:lvl1pPr>
          </a:lstStyle>
          <a:p>
            <a:pPr lvl="0"/>
            <a:r>
              <a:rPr lang="en-US"/>
              <a:t>EDIT MASTER TEXT STYLES</a:t>
            </a:r>
          </a:p>
        </p:txBody>
      </p:sp>
      <p:pic>
        <p:nvPicPr>
          <p:cNvPr id="15" name="Picture 3" descr="\\file1\RedirectedFolders\Hillary Bakrie\Downloads\Tanzania_logo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62540" y="5972653"/>
            <a:ext cx="649579" cy="71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8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Body">
    <p:bg>
      <p:bgRef idx="1001">
        <a:schemeClr val="bg1"/>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5094" y="691755"/>
            <a:ext cx="11172406"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4" name="Subtitle 2"/>
          <p:cNvSpPr>
            <a:spLocks noGrp="1"/>
          </p:cNvSpPr>
          <p:nvPr>
            <p:ph type="subTitle" idx="1" hasCustomPrompt="1"/>
          </p:nvPr>
        </p:nvSpPr>
        <p:spPr>
          <a:xfrm>
            <a:off x="575094" y="1379796"/>
            <a:ext cx="11172406" cy="4792409"/>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31148DF-03E7-4D76-AF0C-AF66DADBC77F}"/>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162FDE-38FF-4A1F-9A1B-53894723F77F}"/>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AC561ECD-F245-454A-AF50-5DBC4E36D956}"/>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Tree>
    <p:extLst>
      <p:ext uri="{BB962C8B-B14F-4D97-AF65-F5344CB8AC3E}">
        <p14:creationId xmlns:p14="http://schemas.microsoft.com/office/powerpoint/2010/main" val="1880384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p:bg>
      <p:bgRef idx="1001">
        <a:schemeClr val="bg1"/>
      </p:bgRef>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D0A764D-A63E-4DD4-BE15-A047D8393E78}"/>
              </a:ext>
            </a:extLst>
          </p:cNvPr>
          <p:cNvSpPr>
            <a:spLocks noGrp="1"/>
          </p:cNvSpPr>
          <p:nvPr>
            <p:ph type="ctrTitle" hasCustomPrompt="1"/>
          </p:nvPr>
        </p:nvSpPr>
        <p:spPr>
          <a:xfrm>
            <a:off x="575094" y="691755"/>
            <a:ext cx="11172406" cy="603646"/>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AD17A550-1D96-4F3B-B785-DC79A6BFF59A}"/>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E965A7-FB3E-4C18-B856-336B55D2A8F5}"/>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BB3EF80F-DEB0-4F21-B5DC-3DDA63D6B6D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17" name="Media Placeholder 4">
            <a:extLst>
              <a:ext uri="{FF2B5EF4-FFF2-40B4-BE49-F238E27FC236}">
                <a16:creationId xmlns:a16="http://schemas.microsoft.com/office/drawing/2014/main" id="{EFB354F1-D55D-4B91-A7C1-14F30A76A174}"/>
              </a:ext>
            </a:extLst>
          </p:cNvPr>
          <p:cNvSpPr>
            <a:spLocks noGrp="1"/>
          </p:cNvSpPr>
          <p:nvPr>
            <p:ph type="media" sz="quarter" idx="10"/>
          </p:nvPr>
        </p:nvSpPr>
        <p:spPr>
          <a:xfrm>
            <a:off x="575094" y="1371600"/>
            <a:ext cx="11172405" cy="4821238"/>
          </a:xfrm>
          <a:ln w="28575">
            <a:solidFill>
              <a:schemeClr val="bg2"/>
            </a:solidFill>
          </a:ln>
        </p:spPr>
        <p:txBody>
          <a:bodyPr/>
          <a:lstStyle/>
          <a:p>
            <a:endParaRPr lang="en-GB"/>
          </a:p>
        </p:txBody>
      </p:sp>
    </p:spTree>
    <p:extLst>
      <p:ext uri="{BB962C8B-B14F-4D97-AF65-F5344CB8AC3E}">
        <p14:creationId xmlns:p14="http://schemas.microsoft.com/office/powerpoint/2010/main" val="3844226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 2 column">
    <p:spTree>
      <p:nvGrpSpPr>
        <p:cNvPr id="1" name=""/>
        <p:cNvGrpSpPr/>
        <p:nvPr/>
      </p:nvGrpSpPr>
      <p:grpSpPr>
        <a:xfrm>
          <a:off x="0" y="0"/>
          <a:ext cx="0" cy="0"/>
          <a:chOff x="0" y="0"/>
          <a:chExt cx="0" cy="0"/>
        </a:xfrm>
      </p:grpSpPr>
      <p:sp>
        <p:nvSpPr>
          <p:cNvPr id="18" name="Content Placeholder 4"/>
          <p:cNvSpPr>
            <a:spLocks noGrp="1"/>
          </p:cNvSpPr>
          <p:nvPr>
            <p:ph sz="quarter" idx="10"/>
          </p:nvPr>
        </p:nvSpPr>
        <p:spPr>
          <a:xfrm>
            <a:off x="6400800" y="691755"/>
            <a:ext cx="5080000" cy="548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1C9EA62D-1338-4E32-B1A9-82F0FF1EA2D3}"/>
              </a:ext>
            </a:extLst>
          </p:cNvPr>
          <p:cNvSpPr/>
          <p:nvPr userDrawn="1"/>
        </p:nvSpPr>
        <p:spPr>
          <a:xfrm>
            <a:off x="194199" y="6328298"/>
            <a:ext cx="339201" cy="3392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7D47DF8-DD2A-42E6-8B13-F13B0BE0E753}"/>
              </a:ext>
            </a:extLst>
          </p:cNvPr>
          <p:cNvSpPr/>
          <p:nvPr userDrawn="1"/>
        </p:nvSpPr>
        <p:spPr>
          <a:xfrm>
            <a:off x="575094" y="6477000"/>
            <a:ext cx="1905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Slide Number Placeholder 8">
            <a:extLst>
              <a:ext uri="{FF2B5EF4-FFF2-40B4-BE49-F238E27FC236}">
                <a16:creationId xmlns:a16="http://schemas.microsoft.com/office/drawing/2014/main" id="{57C5FFB4-66FA-4FDC-B912-386673C237C3}"/>
              </a:ext>
            </a:extLst>
          </p:cNvPr>
          <p:cNvSpPr>
            <a:spLocks noGrp="1"/>
          </p:cNvSpPr>
          <p:nvPr>
            <p:ph type="sldNum" sz="quarter" idx="4"/>
          </p:nvPr>
        </p:nvSpPr>
        <p:spPr>
          <a:xfrm>
            <a:off x="62440" y="6392609"/>
            <a:ext cx="607904" cy="210578"/>
          </a:xfrm>
          <a:prstGeom prst="rect">
            <a:avLst/>
          </a:prstGeom>
        </p:spPr>
        <p:txBody>
          <a:bodyPr anchor="ctr"/>
          <a:lstStyle>
            <a:lvl1pPr algn="ctr">
              <a:defRPr sz="1000">
                <a:solidFill>
                  <a:schemeClr val="bg1"/>
                </a:solidFill>
              </a:defRPr>
            </a:lvl1pPr>
          </a:lstStyle>
          <a:p>
            <a:fld id="{E1C3621B-6C8A-6941-9CAD-B981455913CB}" type="slidenum">
              <a:rPr lang="en-US" smtClean="0"/>
              <a:pPr/>
              <a:t>‹#›</a:t>
            </a:fld>
            <a:endParaRPr lang="en-US"/>
          </a:p>
        </p:txBody>
      </p:sp>
      <p:sp>
        <p:nvSpPr>
          <p:cNvPr id="16" name="Title 1">
            <a:extLst>
              <a:ext uri="{FF2B5EF4-FFF2-40B4-BE49-F238E27FC236}">
                <a16:creationId xmlns:a16="http://schemas.microsoft.com/office/drawing/2014/main" id="{552AC8C5-4BEE-40A4-8A13-A5FB96859B82}"/>
              </a:ext>
            </a:extLst>
          </p:cNvPr>
          <p:cNvSpPr>
            <a:spLocks noGrp="1"/>
          </p:cNvSpPr>
          <p:nvPr>
            <p:ph type="ctrTitle" hasCustomPrompt="1"/>
          </p:nvPr>
        </p:nvSpPr>
        <p:spPr>
          <a:xfrm>
            <a:off x="575094" y="691754"/>
            <a:ext cx="5559006" cy="844945"/>
          </a:xfrm>
        </p:spPr>
        <p:txBody>
          <a:bodyPr anchor="t">
            <a:noAutofit/>
          </a:bodyPr>
          <a:lstStyle>
            <a:lvl1pPr algn="l">
              <a:defRPr sz="3000" b="0" i="0" cap="none">
                <a:solidFill>
                  <a:schemeClr val="tx1"/>
                </a:solidFill>
                <a:latin typeface="Flama-Extrabold"/>
                <a:cs typeface="Flama-Extrabold"/>
              </a:defRPr>
            </a:lvl1pPr>
          </a:lstStyle>
          <a:p>
            <a:r>
              <a:rPr lang="en-US"/>
              <a:t>CLICK TO EDIT MASTER TITLE</a:t>
            </a:r>
          </a:p>
        </p:txBody>
      </p:sp>
      <p:sp>
        <p:nvSpPr>
          <p:cNvPr id="17" name="Subtitle 2">
            <a:extLst>
              <a:ext uri="{FF2B5EF4-FFF2-40B4-BE49-F238E27FC236}">
                <a16:creationId xmlns:a16="http://schemas.microsoft.com/office/drawing/2014/main" id="{594EDAC7-D8A8-4CCA-A7C1-7855A728988F}"/>
              </a:ext>
            </a:extLst>
          </p:cNvPr>
          <p:cNvSpPr>
            <a:spLocks noGrp="1"/>
          </p:cNvSpPr>
          <p:nvPr>
            <p:ph type="subTitle" idx="1" hasCustomPrompt="1"/>
          </p:nvPr>
        </p:nvSpPr>
        <p:spPr>
          <a:xfrm>
            <a:off x="575094" y="1727200"/>
            <a:ext cx="5559006" cy="4445005"/>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spTree>
    <p:extLst>
      <p:ext uri="{BB962C8B-B14F-4D97-AF65-F5344CB8AC3E}">
        <p14:creationId xmlns:p14="http://schemas.microsoft.com/office/powerpoint/2010/main" val="128830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8933" y="609600"/>
            <a:ext cx="11653411" cy="939800"/>
          </a:xfrm>
          <a:prstGeom prst="rect">
            <a:avLst/>
          </a:prstGeom>
        </p:spPr>
        <p:txBody>
          <a:bodyPr vert="horz" lIns="91440" tIns="45720" rIns="91440" bIns="45720" rtlCol="0" anchor="t">
            <a:noAutofit/>
          </a:bodyPr>
          <a:lstStyle/>
          <a:p>
            <a:r>
              <a:rPr lang="en-US"/>
              <a:t>CLICK TO EDIT </a:t>
            </a:r>
            <a:br>
              <a:rPr lang="en-US"/>
            </a:br>
            <a:r>
              <a:rPr lang="en-US"/>
              <a:t>MASTER TITLE</a:t>
            </a:r>
          </a:p>
        </p:txBody>
      </p:sp>
      <p:sp>
        <p:nvSpPr>
          <p:cNvPr id="3" name="Text Placeholder 2"/>
          <p:cNvSpPr>
            <a:spLocks noGrp="1"/>
          </p:cNvSpPr>
          <p:nvPr>
            <p:ph type="body" idx="1"/>
          </p:nvPr>
        </p:nvSpPr>
        <p:spPr>
          <a:xfrm>
            <a:off x="264913" y="2133607"/>
            <a:ext cx="11647144" cy="3546475"/>
          </a:xfrm>
          <a:prstGeom prst="rect">
            <a:avLst/>
          </a:prstGeom>
        </p:spPr>
        <p:txBody>
          <a:bodyPr vert="horz" lIns="91440" tIns="45720" rIns="91440" bIns="45720" numCol="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8"/>
          <p:cNvSpPr>
            <a:spLocks noGrp="1"/>
          </p:cNvSpPr>
          <p:nvPr>
            <p:ph type="sldNum" sz="quarter" idx="4"/>
          </p:nvPr>
        </p:nvSpPr>
        <p:spPr>
          <a:xfrm>
            <a:off x="318620" y="6156946"/>
            <a:ext cx="632513" cy="457200"/>
          </a:xfrm>
          <a:prstGeom prst="rect">
            <a:avLst/>
          </a:prstGeom>
        </p:spPr>
        <p:txBody>
          <a:bodyPr anchor="ctr"/>
          <a:lstStyle>
            <a:lvl1pPr algn="ctr">
              <a:defRPr/>
            </a:lvl1pPr>
          </a:lstStyle>
          <a:p>
            <a:fld id="{E1C3621B-6C8A-6941-9CAD-B981455913CB}" type="slidenum">
              <a:rPr lang="en-US" smtClean="0">
                <a:solidFill>
                  <a:srgbClr val="1E3250"/>
                </a:solidFill>
              </a:rPr>
              <a:pPr/>
              <a:t>‹#›</a:t>
            </a:fld>
            <a:endParaRPr lang="en-US">
              <a:solidFill>
                <a:srgbClr val="1E3250"/>
              </a:solidFill>
            </a:endParaRPr>
          </a:p>
        </p:txBody>
      </p:sp>
    </p:spTree>
    <p:extLst>
      <p:ext uri="{BB962C8B-B14F-4D97-AF65-F5344CB8AC3E}">
        <p14:creationId xmlns:p14="http://schemas.microsoft.com/office/powerpoint/2010/main" val="3316667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ct val="90000"/>
        </a:lnSpc>
        <a:spcBef>
          <a:spcPct val="0"/>
        </a:spcBef>
        <a:buNone/>
        <a:defRPr sz="3200" b="1" i="0" kern="1200">
          <a:solidFill>
            <a:srgbClr val="1E3250"/>
          </a:solidFill>
          <a:latin typeface="+mj-lt"/>
          <a:ea typeface="+mj-ea"/>
          <a:cs typeface="Calibri" panose="020F0502020204030204" pitchFamily="34" charset="0"/>
        </a:defRPr>
      </a:lvl1pPr>
    </p:titleStyle>
    <p:bodyStyle>
      <a:lvl1pPr marL="0" indent="0" algn="l" defTabSz="457200" rtl="0" eaLnBrk="1" latinLnBrk="0" hangingPunct="1">
        <a:spcBef>
          <a:spcPts val="600"/>
        </a:spcBef>
        <a:buFont typeface="Arial"/>
        <a:buNone/>
        <a:defRPr sz="1600" b="0" i="0" kern="1200">
          <a:solidFill>
            <a:schemeClr val="tx2"/>
          </a:solidFill>
          <a:latin typeface="+mn-lt"/>
          <a:ea typeface="+mn-ea"/>
          <a:cs typeface="Calibri" panose="020F0502020204030204" pitchFamily="34" charset="0"/>
        </a:defRPr>
      </a:lvl1pPr>
      <a:lvl2pPr marL="287338" indent="0" algn="l" defTabSz="457200" rtl="0" eaLnBrk="1" latinLnBrk="0" hangingPunct="1">
        <a:spcBef>
          <a:spcPts val="300"/>
        </a:spcBef>
        <a:spcAft>
          <a:spcPts val="600"/>
        </a:spcAft>
        <a:buFont typeface="Arial"/>
        <a:buNone/>
        <a:defRPr sz="1400" b="0" i="0" kern="1200">
          <a:solidFill>
            <a:schemeClr val="tx2"/>
          </a:solidFill>
          <a:latin typeface="+mn-lt"/>
          <a:ea typeface="+mn-ea"/>
          <a:cs typeface="Calibri" panose="020F0502020204030204" pitchFamily="34" charset="0"/>
        </a:defRPr>
      </a:lvl2pPr>
      <a:lvl3pPr marL="684213" indent="0" algn="l" defTabSz="457200" rtl="0" eaLnBrk="1" latinLnBrk="0" hangingPunct="1">
        <a:spcBef>
          <a:spcPct val="20000"/>
        </a:spcBef>
        <a:buFont typeface="Arial"/>
        <a:buNone/>
        <a:defRPr sz="1100" b="0" i="0" kern="1200">
          <a:solidFill>
            <a:schemeClr val="tx2"/>
          </a:solidFill>
          <a:latin typeface="+mn-lt"/>
          <a:ea typeface="+mn-ea"/>
          <a:cs typeface="Calibri" panose="020F0502020204030204" pitchFamily="34" charset="0"/>
        </a:defRPr>
      </a:lvl3pPr>
      <a:lvl4pPr marL="1027113" indent="0" algn="l" defTabSz="457200" rtl="0" eaLnBrk="1" latinLnBrk="0" hangingPunct="1">
        <a:spcBef>
          <a:spcPct val="20000"/>
        </a:spcBef>
        <a:buFont typeface="Arial"/>
        <a:buNone/>
        <a:tabLst/>
        <a:defRPr sz="1050" b="0" i="0" kern="1200">
          <a:solidFill>
            <a:schemeClr val="tx2"/>
          </a:solidFill>
          <a:latin typeface="+mn-lt"/>
          <a:ea typeface="+mn-ea"/>
          <a:cs typeface="Calibri" panose="020F0502020204030204" pitchFamily="34" charset="0"/>
        </a:defRPr>
      </a:lvl4pPr>
      <a:lvl5pPr marL="1370013" indent="0" algn="l" defTabSz="457200" rtl="0" eaLnBrk="1" latinLnBrk="0" hangingPunct="1">
        <a:spcBef>
          <a:spcPct val="20000"/>
        </a:spcBef>
        <a:buFont typeface="Arial"/>
        <a:buNone/>
        <a:defRPr sz="1050" b="0" i="0" kern="1200">
          <a:solidFill>
            <a:schemeClr val="tx2"/>
          </a:solidFill>
          <a:latin typeface="+mn-lt"/>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0.xml"/><Relationship Id="rId1" Type="http://schemas.openxmlformats.org/officeDocument/2006/relationships/video" Target="https://www.youtube.com/embed/XDjCeOJVHdc?feature=oembed"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9.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png"/><Relationship Id="rId22" Type="http://schemas.openxmlformats.org/officeDocument/2006/relationships/image" Target="../media/image89.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4.xml"/><Relationship Id="rId7" Type="http://schemas.openxmlformats.org/officeDocument/2006/relationships/image" Target="../media/image18.jpe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8EBBC3-2065-42C0-A232-2E102345B042}"/>
              </a:ext>
            </a:extLst>
          </p:cNvPr>
          <p:cNvSpPr txBox="1">
            <a:spLocks/>
          </p:cNvSpPr>
          <p:nvPr/>
        </p:nvSpPr>
        <p:spPr>
          <a:xfrm>
            <a:off x="3547926" y="5327552"/>
            <a:ext cx="7118555" cy="73371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000" b="0" i="0" kern="1200" cap="none" baseline="0">
                <a:solidFill>
                  <a:schemeClr val="bg1"/>
                </a:solidFill>
                <a:latin typeface="Flama-Extrabold"/>
                <a:ea typeface="+mj-ea"/>
                <a:cs typeface="Flama-Extrabold"/>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ea typeface="Roboto" panose="02000000000000000000" pitchFamily="2" charset="0"/>
                <a:cs typeface="Roboto" panose="02000000000000000000" pitchFamily="2" charset="0"/>
              </a:rPr>
              <a:t>Steve Kenzie, Executive Director</a:t>
            </a:r>
          </a:p>
          <a:p>
            <a:pPr marL="0" marR="0" lvl="0" indent="0" algn="l" defTabSz="457200" rtl="0" eaLnBrk="1" fontAlgn="auto" latinLnBrk="0" hangingPunct="1">
              <a:lnSpc>
                <a:spcPct val="90000"/>
              </a:lnSpc>
              <a:spcBef>
                <a:spcPct val="0"/>
              </a:spcBef>
              <a:spcAft>
                <a:spcPts val="0"/>
              </a:spcAft>
              <a:buClrTx/>
              <a:buSzTx/>
              <a:buFontTx/>
              <a:buNone/>
              <a:tabLst/>
              <a:defRPr/>
            </a:pPr>
            <a:r>
              <a:rPr lang="en-GB" sz="2000" dirty="0">
                <a:solidFill>
                  <a:prstClr val="white"/>
                </a:solidFill>
                <a:ea typeface="Roboto" panose="02000000000000000000" pitchFamily="2" charset="0"/>
                <a:cs typeface="Roboto" panose="02000000000000000000" pitchFamily="2" charset="0"/>
              </a:rPr>
              <a:t>UN Global Compact Network UK</a:t>
            </a:r>
            <a:endParaRPr kumimoji="0" lang="en-GB" sz="2000" b="0" i="0" u="none" strike="noStrike" kern="1200" cap="none" spc="0" normalizeH="0" baseline="0" noProof="0" dirty="0">
              <a:ln>
                <a:noFill/>
              </a:ln>
              <a:solidFill>
                <a:prstClr val="white"/>
              </a:solidFill>
              <a:effectLst/>
              <a:uLnTx/>
              <a:uFillTx/>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B41F2E19-8C7E-3C36-DA83-7C1386470408}"/>
              </a:ext>
            </a:extLst>
          </p:cNvPr>
          <p:cNvSpPr txBox="1"/>
          <p:nvPr/>
        </p:nvSpPr>
        <p:spPr>
          <a:xfrm>
            <a:off x="3547927" y="1462175"/>
            <a:ext cx="5083118" cy="2246769"/>
          </a:xfrm>
          <a:prstGeom prst="rect">
            <a:avLst/>
          </a:prstGeom>
          <a:noFill/>
        </p:spPr>
        <p:txBody>
          <a:bodyPr wrap="square" rtlCol="0">
            <a:spAutoFit/>
          </a:bodyPr>
          <a:lstStyle/>
          <a:p>
            <a:r>
              <a:rPr lang="en-US" sz="4000" dirty="0">
                <a:solidFill>
                  <a:prstClr val="white"/>
                </a:solidFill>
                <a:latin typeface="Flama-Extrabold"/>
                <a:ea typeface="Roboto" panose="02000000000000000000" pitchFamily="2" charset="0"/>
                <a:cs typeface="Roboto" panose="02000000000000000000" pitchFamily="2" charset="0"/>
              </a:rPr>
              <a:t>Forward Faster</a:t>
            </a:r>
          </a:p>
          <a:p>
            <a:r>
              <a:rPr lang="en-US" sz="2000" dirty="0">
                <a:solidFill>
                  <a:prstClr val="white"/>
                </a:solidFill>
                <a:latin typeface="Flama-Extrabold"/>
                <a:ea typeface="Roboto" panose="02000000000000000000" pitchFamily="2" charset="0"/>
                <a:cs typeface="Roboto" panose="02000000000000000000" pitchFamily="2" charset="0"/>
              </a:rPr>
              <a:t>to the</a:t>
            </a:r>
          </a:p>
          <a:p>
            <a:r>
              <a:rPr lang="en-US" sz="4000" dirty="0">
                <a:solidFill>
                  <a:prstClr val="white"/>
                </a:solidFill>
                <a:latin typeface="Flama-Extrabold"/>
                <a:ea typeface="Roboto" panose="02000000000000000000" pitchFamily="2" charset="0"/>
                <a:cs typeface="Roboto" panose="02000000000000000000" pitchFamily="2" charset="0"/>
              </a:rPr>
              <a:t>Future We Want</a:t>
            </a:r>
          </a:p>
          <a:p>
            <a:endParaRPr lang="en-US" sz="4000" dirty="0">
              <a:solidFill>
                <a:prstClr val="white"/>
              </a:solidFill>
              <a:latin typeface="Flama-Extra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5329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4EFBA3-323C-40A5-7084-E552637E4A42}"/>
              </a:ext>
            </a:extLst>
          </p:cNvPr>
          <p:cNvSpPr>
            <a:spLocks noGrp="1"/>
          </p:cNvSpPr>
          <p:nvPr>
            <p:ph type="sldNum" sz="quarter" idx="4"/>
          </p:nvPr>
        </p:nvSpPr>
        <p:spPr/>
        <p:txBody>
          <a:bodyPr/>
          <a:lstStyle/>
          <a:p>
            <a:fld id="{E1C3621B-6C8A-6941-9CAD-B981455913CB}" type="slidenum">
              <a:rPr lang="en-US" smtClean="0"/>
              <a:pPr/>
              <a:t>10</a:t>
            </a:fld>
            <a:endParaRPr lang="en-US"/>
          </a:p>
        </p:txBody>
      </p:sp>
      <p:pic>
        <p:nvPicPr>
          <p:cNvPr id="7" name="Picture 6">
            <a:extLst>
              <a:ext uri="{FF2B5EF4-FFF2-40B4-BE49-F238E27FC236}">
                <a16:creationId xmlns:a16="http://schemas.microsoft.com/office/drawing/2014/main" id="{08976261-336B-FE40-533B-6B2CA05F62C2}"/>
              </a:ext>
            </a:extLst>
          </p:cNvPr>
          <p:cNvPicPr>
            <a:picLocks noChangeAspect="1"/>
          </p:cNvPicPr>
          <p:nvPr/>
        </p:nvPicPr>
        <p:blipFill rotWithShape="1">
          <a:blip r:embed="rId3"/>
          <a:srcRect l="16590" t="17094" r="32807" b="36354"/>
          <a:stretch/>
        </p:blipFill>
        <p:spPr>
          <a:xfrm>
            <a:off x="522514" y="408213"/>
            <a:ext cx="11306535" cy="5851071"/>
          </a:xfrm>
          <a:prstGeom prst="rect">
            <a:avLst/>
          </a:prstGeom>
        </p:spPr>
      </p:pic>
    </p:spTree>
    <p:extLst>
      <p:ext uri="{BB962C8B-B14F-4D97-AF65-F5344CB8AC3E}">
        <p14:creationId xmlns:p14="http://schemas.microsoft.com/office/powerpoint/2010/main" val="21973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89F286-31FE-C026-D595-C646C5189C96}"/>
              </a:ext>
            </a:extLst>
          </p:cNvPr>
          <p:cNvSpPr>
            <a:spLocks noGrp="1"/>
          </p:cNvSpPr>
          <p:nvPr>
            <p:ph type="sldNum" sz="quarter" idx="4"/>
          </p:nvPr>
        </p:nvSpPr>
        <p:spPr/>
        <p:txBody>
          <a:bodyPr/>
          <a:lstStyle/>
          <a:p>
            <a:fld id="{E1C3621B-6C8A-6941-9CAD-B981455913CB}" type="slidenum">
              <a:rPr lang="en-US" smtClean="0"/>
              <a:pPr/>
              <a:t>11</a:t>
            </a:fld>
            <a:endParaRPr lang="en-US"/>
          </a:p>
        </p:txBody>
      </p:sp>
      <p:sp>
        <p:nvSpPr>
          <p:cNvPr id="4" name="Title 3">
            <a:extLst>
              <a:ext uri="{FF2B5EF4-FFF2-40B4-BE49-F238E27FC236}">
                <a16:creationId xmlns:a16="http://schemas.microsoft.com/office/drawing/2014/main" id="{0BABC56E-5433-04D8-CBA4-85C1CB02480A}"/>
              </a:ext>
            </a:extLst>
          </p:cNvPr>
          <p:cNvSpPr>
            <a:spLocks noGrp="1"/>
          </p:cNvSpPr>
          <p:nvPr>
            <p:ph type="ctrTitle"/>
          </p:nvPr>
        </p:nvSpPr>
        <p:spPr>
          <a:xfrm>
            <a:off x="575093" y="691754"/>
            <a:ext cx="9263173" cy="844945"/>
          </a:xfrm>
        </p:spPr>
        <p:txBody>
          <a:bodyPr/>
          <a:lstStyle/>
          <a:p>
            <a:r>
              <a:rPr lang="en-GB" sz="4000" b="1" dirty="0"/>
              <a:t>10 key pathways forward:</a:t>
            </a:r>
          </a:p>
        </p:txBody>
      </p:sp>
      <p:sp>
        <p:nvSpPr>
          <p:cNvPr id="5" name="Subtitle 4">
            <a:extLst>
              <a:ext uri="{FF2B5EF4-FFF2-40B4-BE49-F238E27FC236}">
                <a16:creationId xmlns:a16="http://schemas.microsoft.com/office/drawing/2014/main" id="{F51327DD-16DC-7B35-9AAC-6130B747EF08}"/>
              </a:ext>
            </a:extLst>
          </p:cNvPr>
          <p:cNvSpPr>
            <a:spLocks noGrp="1"/>
          </p:cNvSpPr>
          <p:nvPr>
            <p:ph type="subTitle" idx="1"/>
          </p:nvPr>
        </p:nvSpPr>
        <p:spPr>
          <a:xfrm>
            <a:off x="2414164" y="1536699"/>
            <a:ext cx="9263173" cy="4855910"/>
          </a:xfrm>
        </p:spPr>
        <p:txBody>
          <a:bodyPr/>
          <a:lstStyle/>
          <a:p>
            <a:pPr lvl="1" algn="l"/>
            <a:r>
              <a:rPr lang="en-GB" sz="2400" dirty="0">
                <a:latin typeface=""/>
              </a:rPr>
              <a:t>1. Recommit to the </a:t>
            </a:r>
            <a:r>
              <a:rPr lang="en-GB" sz="2400" b="1" dirty="0">
                <a:latin typeface=""/>
              </a:rPr>
              <a:t>basics</a:t>
            </a:r>
          </a:p>
          <a:p>
            <a:pPr lvl="1" algn="l"/>
            <a:r>
              <a:rPr lang="en-GB" sz="2400" dirty="0">
                <a:latin typeface=""/>
              </a:rPr>
              <a:t>2. Provide a </a:t>
            </a:r>
            <a:r>
              <a:rPr lang="en-GB" sz="2400" b="1" dirty="0">
                <a:latin typeface=""/>
              </a:rPr>
              <a:t>living wage</a:t>
            </a:r>
          </a:p>
          <a:p>
            <a:pPr lvl="1" algn="l"/>
            <a:r>
              <a:rPr lang="en-GB" sz="2400" dirty="0">
                <a:latin typeface=""/>
              </a:rPr>
              <a:t>3. Promote </a:t>
            </a:r>
            <a:r>
              <a:rPr lang="en-GB" sz="2400" b="1" dirty="0">
                <a:latin typeface=""/>
              </a:rPr>
              <a:t>gender equality</a:t>
            </a:r>
          </a:p>
          <a:p>
            <a:pPr lvl="1" algn="l"/>
            <a:r>
              <a:rPr lang="en-GB" sz="2400" dirty="0">
                <a:latin typeface=""/>
              </a:rPr>
              <a:t>4. </a:t>
            </a:r>
            <a:r>
              <a:rPr lang="en-GB" sz="2400" b="1" dirty="0">
                <a:latin typeface=""/>
              </a:rPr>
              <a:t>Innovate</a:t>
            </a:r>
            <a:r>
              <a:rPr lang="en-GB" sz="2400" dirty="0">
                <a:latin typeface=""/>
              </a:rPr>
              <a:t> responsibly</a:t>
            </a:r>
          </a:p>
          <a:p>
            <a:pPr lvl="1" algn="l"/>
            <a:r>
              <a:rPr lang="en-GB" sz="2400" dirty="0">
                <a:latin typeface=""/>
              </a:rPr>
              <a:t>5. Accelerate </a:t>
            </a:r>
            <a:r>
              <a:rPr lang="en-GB" sz="2400" b="1" dirty="0">
                <a:latin typeface=""/>
              </a:rPr>
              <a:t>climate action</a:t>
            </a:r>
          </a:p>
          <a:p>
            <a:pPr lvl="1" algn="l"/>
            <a:r>
              <a:rPr lang="en-GB" sz="2400" dirty="0">
                <a:latin typeface=""/>
              </a:rPr>
              <a:t>6. Improve </a:t>
            </a:r>
            <a:r>
              <a:rPr lang="en-GB" sz="2400" b="1" dirty="0">
                <a:latin typeface=""/>
              </a:rPr>
              <a:t>water resilience</a:t>
            </a:r>
          </a:p>
          <a:p>
            <a:pPr lvl="1" algn="l"/>
            <a:r>
              <a:rPr lang="en-GB" sz="2400" dirty="0">
                <a:latin typeface=""/>
              </a:rPr>
              <a:t>7. Protect and restore </a:t>
            </a:r>
            <a:r>
              <a:rPr lang="en-GB" sz="2400" b="1" dirty="0">
                <a:latin typeface=""/>
              </a:rPr>
              <a:t>nature</a:t>
            </a:r>
          </a:p>
          <a:p>
            <a:pPr lvl="1" algn="l"/>
            <a:r>
              <a:rPr lang="en-GB" sz="2400" dirty="0">
                <a:latin typeface=""/>
              </a:rPr>
              <a:t>8. Invest in </a:t>
            </a:r>
            <a:r>
              <a:rPr lang="en-GB" sz="2400" b="1" dirty="0">
                <a:latin typeface=""/>
              </a:rPr>
              <a:t>circularity</a:t>
            </a:r>
          </a:p>
          <a:p>
            <a:pPr lvl="1" algn="l"/>
            <a:r>
              <a:rPr lang="en-GB" sz="2400" dirty="0">
                <a:latin typeface=""/>
              </a:rPr>
              <a:t>9. Commit to </a:t>
            </a:r>
            <a:r>
              <a:rPr lang="en-GB" sz="2400" b="1" dirty="0">
                <a:latin typeface=""/>
              </a:rPr>
              <a:t>sustainable corporate finance</a:t>
            </a:r>
          </a:p>
          <a:p>
            <a:pPr lvl="1" algn="l"/>
            <a:r>
              <a:rPr lang="en-GB" sz="2400" dirty="0">
                <a:latin typeface=""/>
              </a:rPr>
              <a:t>10. Strengthen sustainability </a:t>
            </a:r>
            <a:r>
              <a:rPr lang="en-GB" sz="2400" b="1" dirty="0">
                <a:latin typeface=""/>
              </a:rPr>
              <a:t>leadership</a:t>
            </a:r>
          </a:p>
        </p:txBody>
      </p:sp>
    </p:spTree>
    <p:extLst>
      <p:ext uri="{BB962C8B-B14F-4D97-AF65-F5344CB8AC3E}">
        <p14:creationId xmlns:p14="http://schemas.microsoft.com/office/powerpoint/2010/main" val="6047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57E3-8071-FAFE-73DF-B3B68A3D627E}"/>
              </a:ext>
            </a:extLst>
          </p:cNvPr>
          <p:cNvSpPr>
            <a:spLocks noGrp="1"/>
          </p:cNvSpPr>
          <p:nvPr>
            <p:ph type="ctrTitle"/>
          </p:nvPr>
        </p:nvSpPr>
        <p:spPr/>
        <p:txBody>
          <a:bodyPr/>
          <a:lstStyle/>
          <a:p>
            <a:r>
              <a:rPr lang="de-DE" sz="4000" dirty="0" err="1"/>
              <a:t>Provide</a:t>
            </a:r>
            <a:r>
              <a:rPr lang="de-DE" sz="4000" dirty="0"/>
              <a:t> a Living Wage</a:t>
            </a:r>
            <a:endParaRPr lang="en-GB" sz="4000" dirty="0"/>
          </a:p>
        </p:txBody>
      </p:sp>
      <p:sp>
        <p:nvSpPr>
          <p:cNvPr id="3" name="Subtitle 2">
            <a:extLst>
              <a:ext uri="{FF2B5EF4-FFF2-40B4-BE49-F238E27FC236}">
                <a16:creationId xmlns:a16="http://schemas.microsoft.com/office/drawing/2014/main" id="{7D189D0C-F58A-57AB-8A8A-556F555C255B}"/>
              </a:ext>
            </a:extLst>
          </p:cNvPr>
          <p:cNvSpPr>
            <a:spLocks noGrp="1"/>
          </p:cNvSpPr>
          <p:nvPr>
            <p:ph type="subTitle" idx="1"/>
          </p:nvPr>
        </p:nvSpPr>
        <p:spPr>
          <a:xfrm>
            <a:off x="575094" y="1697056"/>
            <a:ext cx="5520906" cy="4293897"/>
          </a:xfrm>
        </p:spPr>
        <p:txBody>
          <a:bodyPr/>
          <a:lstStyle/>
          <a:p>
            <a:r>
              <a:rPr lang="en-GB" sz="2000" b="1" dirty="0">
                <a:latin typeface="Roboto" panose="02000000000000000000" pitchFamily="2" charset="0"/>
                <a:ea typeface="Roboto" panose="02000000000000000000" pitchFamily="2" charset="0"/>
                <a:cs typeface="Roboto" panose="02000000000000000000" pitchFamily="2" charset="0"/>
              </a:rPr>
              <a:t>Over a billion working people worldwide –1/3 of all workers – are estimated to earn less than they need to afford a decent standard of living.</a:t>
            </a:r>
          </a:p>
          <a:p>
            <a:endParaRPr lang="en-GB" sz="1800" dirty="0">
              <a:latin typeface="Roboto" pitchFamily="2" charset="0"/>
              <a:ea typeface="Roboto" pitchFamily="2" charset="0"/>
              <a:cs typeface="Roboto" pitchFamily="2" charset="0"/>
            </a:endParaRPr>
          </a:p>
          <a:p>
            <a:r>
              <a:rPr lang="en-GB" sz="1800" b="1" dirty="0">
                <a:latin typeface="Roboto" pitchFamily="2" charset="0"/>
                <a:ea typeface="Roboto" pitchFamily="2" charset="0"/>
              </a:rPr>
              <a:t>By paying living wages, you can improve productivity and gain important advantages:</a:t>
            </a:r>
          </a:p>
          <a:p>
            <a:pPr marL="171450" indent="-171450">
              <a:buFont typeface="Arial" panose="020B0604020202020204" pitchFamily="34" charset="0"/>
              <a:buChar char="•"/>
            </a:pPr>
            <a:r>
              <a:rPr lang="en-GB" sz="1800" dirty="0">
                <a:latin typeface="Roboto" pitchFamily="2" charset="0"/>
                <a:ea typeface="Roboto" pitchFamily="2" charset="0"/>
              </a:rPr>
              <a:t>Reduce staff turnover and absenteeism, increase retention and motivation, attract new talent and increase staff productivity</a:t>
            </a:r>
          </a:p>
          <a:p>
            <a:pPr marL="171450" indent="-171450">
              <a:buFont typeface="Arial" panose="020B0604020202020204" pitchFamily="34" charset="0"/>
              <a:buChar char="•"/>
            </a:pPr>
            <a:r>
              <a:rPr lang="en-GB" sz="1800" dirty="0">
                <a:latin typeface="Roboto" pitchFamily="2" charset="0"/>
                <a:ea typeface="Roboto" pitchFamily="2" charset="0"/>
              </a:rPr>
              <a:t>Improve supply chain relationships, performance, resilience and transparency</a:t>
            </a:r>
          </a:p>
          <a:p>
            <a:pPr marL="171450" indent="-171450">
              <a:buFont typeface="Arial" panose="020B0604020202020204" pitchFamily="34" charset="0"/>
              <a:buChar char="•"/>
            </a:pPr>
            <a:r>
              <a:rPr lang="en-GB" sz="1800" dirty="0">
                <a:latin typeface="Roboto" pitchFamily="2" charset="0"/>
                <a:ea typeface="Roboto" pitchFamily="2" charset="0"/>
              </a:rPr>
              <a:t>Demonstrate a commitment to respecting and promoting the human rights of workers</a:t>
            </a:r>
          </a:p>
          <a:p>
            <a:pPr marL="171450" indent="-171450">
              <a:buFont typeface="Arial" panose="020B0604020202020204" pitchFamily="34" charset="0"/>
              <a:buChar char="•"/>
            </a:pPr>
            <a:r>
              <a:rPr lang="en-GB" sz="1800" dirty="0">
                <a:latin typeface="Roboto" pitchFamily="2" charset="0"/>
                <a:ea typeface="Roboto" pitchFamily="2" charset="0"/>
              </a:rPr>
              <a:t>Become the employer of choice in your market</a:t>
            </a:r>
          </a:p>
          <a:p>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A2597909-62A5-C506-35AC-A451A0572B7D}"/>
              </a:ext>
            </a:extLst>
          </p:cNvPr>
          <p:cNvSpPr>
            <a:spLocks noGrp="1"/>
          </p:cNvSpPr>
          <p:nvPr>
            <p:ph type="sldNum" sz="quarter" idx="4"/>
          </p:nvPr>
        </p:nvSpPr>
        <p:spPr/>
        <p:txBody>
          <a:bodyPr/>
          <a:lstStyle/>
          <a:p>
            <a:fld id="{E1C3621B-6C8A-6941-9CAD-B981455913CB}" type="slidenum">
              <a:rPr lang="en-US" smtClean="0"/>
              <a:pPr/>
              <a:t>12</a:t>
            </a:fld>
            <a:endParaRPr lang="en-US"/>
          </a:p>
        </p:txBody>
      </p:sp>
      <p:pic>
        <p:nvPicPr>
          <p:cNvPr id="8" name="Picture 7" descr="A person pushing a forklift in a warehouse&#10;&#10;Description automatically generated">
            <a:extLst>
              <a:ext uri="{FF2B5EF4-FFF2-40B4-BE49-F238E27FC236}">
                <a16:creationId xmlns:a16="http://schemas.microsoft.com/office/drawing/2014/main" id="{5C66C13A-0648-1241-13E0-AEEB6FF8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816" y="1103746"/>
            <a:ext cx="3474416" cy="2482872"/>
          </a:xfrm>
          <a:prstGeom prst="rect">
            <a:avLst/>
          </a:prstGeom>
        </p:spPr>
      </p:pic>
      <p:pic>
        <p:nvPicPr>
          <p:cNvPr id="10" name="Picture 9" descr="A group of women working in a factory&#10;&#10;Description automatically generated">
            <a:extLst>
              <a:ext uri="{FF2B5EF4-FFF2-40B4-BE49-F238E27FC236}">
                <a16:creationId xmlns:a16="http://schemas.microsoft.com/office/drawing/2014/main" id="{8B59F930-8881-23A5-206D-E7722C880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975" y="3652093"/>
            <a:ext cx="3474417" cy="2482872"/>
          </a:xfrm>
          <a:prstGeom prst="rect">
            <a:avLst/>
          </a:prstGeom>
        </p:spPr>
      </p:pic>
      <p:pic>
        <p:nvPicPr>
          <p:cNvPr id="16" name="Picture 15" descr="A red sign with white text and a graph&#10;&#10;Description automatically generated">
            <a:extLst>
              <a:ext uri="{FF2B5EF4-FFF2-40B4-BE49-F238E27FC236}">
                <a16:creationId xmlns:a16="http://schemas.microsoft.com/office/drawing/2014/main" id="{F729242B-1325-C5AC-9B07-7525B3E28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105" y="3652093"/>
            <a:ext cx="1199457" cy="1199457"/>
          </a:xfrm>
          <a:prstGeom prst="rect">
            <a:avLst/>
          </a:prstGeom>
        </p:spPr>
      </p:pic>
    </p:spTree>
    <p:extLst>
      <p:ext uri="{BB962C8B-B14F-4D97-AF65-F5344CB8AC3E}">
        <p14:creationId xmlns:p14="http://schemas.microsoft.com/office/powerpoint/2010/main" val="138680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D39F-F769-5C0D-1886-3771673E81C1}"/>
              </a:ext>
            </a:extLst>
          </p:cNvPr>
          <p:cNvSpPr>
            <a:spLocks noGrp="1"/>
          </p:cNvSpPr>
          <p:nvPr>
            <p:ph type="ctrTitle"/>
          </p:nvPr>
        </p:nvSpPr>
        <p:spPr/>
        <p:txBody>
          <a:bodyPr/>
          <a:lstStyle/>
          <a:p>
            <a:r>
              <a:rPr lang="de-DE" sz="4000" dirty="0"/>
              <a:t>Promote Gender </a:t>
            </a:r>
            <a:r>
              <a:rPr lang="de-DE" sz="4000" dirty="0" err="1"/>
              <a:t>Equality</a:t>
            </a:r>
            <a:endParaRPr lang="en-GB" sz="4000" dirty="0"/>
          </a:p>
        </p:txBody>
      </p:sp>
      <p:sp>
        <p:nvSpPr>
          <p:cNvPr id="3" name="Subtitle 2">
            <a:extLst>
              <a:ext uri="{FF2B5EF4-FFF2-40B4-BE49-F238E27FC236}">
                <a16:creationId xmlns:a16="http://schemas.microsoft.com/office/drawing/2014/main" id="{686B4462-0FB1-7F8E-5E79-D25C19C841FA}"/>
              </a:ext>
            </a:extLst>
          </p:cNvPr>
          <p:cNvSpPr>
            <a:spLocks noGrp="1"/>
          </p:cNvSpPr>
          <p:nvPr>
            <p:ph type="subTitle" idx="1"/>
          </p:nvPr>
        </p:nvSpPr>
        <p:spPr>
          <a:xfrm>
            <a:off x="575094" y="1643326"/>
            <a:ext cx="5520906" cy="4749283"/>
          </a:xfrm>
        </p:spPr>
        <p:txBody>
          <a:bodyPr/>
          <a:lstStyle/>
          <a:p>
            <a:r>
              <a:rPr lang="en-GB" sz="2000" b="1" dirty="0">
                <a:latin typeface="Roboto" panose="02000000000000000000" pitchFamily="2" charset="0"/>
                <a:ea typeface="Roboto" panose="02000000000000000000" pitchFamily="2" charset="0"/>
                <a:cs typeface="Roboto" panose="02000000000000000000" pitchFamily="2" charset="0"/>
              </a:rPr>
              <a:t>At our current rate, it will take over 169 years to achieve gender equality in terms of women’s economic empowerment and participation.</a:t>
            </a:r>
          </a:p>
          <a:p>
            <a:endParaRPr lang="en-GB" sz="1800" b="1" dirty="0">
              <a:latin typeface="Roboto" panose="02000000000000000000" pitchFamily="2" charset="0"/>
              <a:ea typeface="Roboto" panose="02000000000000000000" pitchFamily="2" charset="0"/>
              <a:cs typeface="Roboto" panose="02000000000000000000" pitchFamily="2" charset="0"/>
            </a:endParaRPr>
          </a:p>
          <a:p>
            <a:r>
              <a:rPr lang="en-GB" sz="1800" b="1" dirty="0">
                <a:latin typeface="Roboto" pitchFamily="2" charset="0"/>
                <a:ea typeface="Roboto" pitchFamily="2" charset="0"/>
              </a:rPr>
              <a:t>By taking action on gender equality, you can improve performance and gain an important advantage:</a:t>
            </a:r>
          </a:p>
          <a:p>
            <a:pPr marL="171450" indent="-171450">
              <a:buFont typeface="Arial" panose="020B0604020202020204" pitchFamily="34" charset="0"/>
              <a:buChar char="•"/>
            </a:pPr>
            <a:r>
              <a:rPr lang="en-GB" sz="2000" dirty="0">
                <a:latin typeface="Roboto" pitchFamily="2" charset="0"/>
                <a:ea typeface="Roboto" pitchFamily="2" charset="0"/>
              </a:rPr>
              <a:t>When boardrooms are gender balanced, enterprises are 20 per cent more likely to have improved business outcomes</a:t>
            </a:r>
          </a:p>
          <a:p>
            <a:pPr marL="171450" indent="-171450">
              <a:buFont typeface="Arial" panose="020B0604020202020204" pitchFamily="34" charset="0"/>
              <a:buChar char="•"/>
            </a:pPr>
            <a:r>
              <a:rPr lang="en-GB" sz="2000" dirty="0">
                <a:latin typeface="Roboto" pitchFamily="2" charset="0"/>
                <a:ea typeface="Roboto" pitchFamily="2" charset="0"/>
              </a:rPr>
              <a:t>Gender equality in the workplace can help unlock more than $12 trillion in new market value linked to the SDGs</a:t>
            </a:r>
          </a:p>
        </p:txBody>
      </p:sp>
      <p:sp>
        <p:nvSpPr>
          <p:cNvPr id="4" name="Slide Number Placeholder 3">
            <a:extLst>
              <a:ext uri="{FF2B5EF4-FFF2-40B4-BE49-F238E27FC236}">
                <a16:creationId xmlns:a16="http://schemas.microsoft.com/office/drawing/2014/main" id="{CF6DD6B6-5569-0A39-E4ED-BD5BF86705B4}"/>
              </a:ext>
            </a:extLst>
          </p:cNvPr>
          <p:cNvSpPr>
            <a:spLocks noGrp="1"/>
          </p:cNvSpPr>
          <p:nvPr>
            <p:ph type="sldNum" sz="quarter" idx="4"/>
          </p:nvPr>
        </p:nvSpPr>
        <p:spPr/>
        <p:txBody>
          <a:bodyPr/>
          <a:lstStyle/>
          <a:p>
            <a:fld id="{E1C3621B-6C8A-6941-9CAD-B981455913CB}" type="slidenum">
              <a:rPr lang="en-US" smtClean="0"/>
              <a:pPr/>
              <a:t>13</a:t>
            </a:fld>
            <a:endParaRPr lang="en-US"/>
          </a:p>
        </p:txBody>
      </p:sp>
      <p:pic>
        <p:nvPicPr>
          <p:cNvPr id="12" name="Picture 11" descr="A red sign with white text and a symbol&#10;&#10;Description automatically generated">
            <a:extLst>
              <a:ext uri="{FF2B5EF4-FFF2-40B4-BE49-F238E27FC236}">
                <a16:creationId xmlns:a16="http://schemas.microsoft.com/office/drawing/2014/main" id="{482F395B-2BFE-C869-7197-20C4116E0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747" y="2483302"/>
            <a:ext cx="1199432" cy="1199432"/>
          </a:xfrm>
          <a:prstGeom prst="rect">
            <a:avLst/>
          </a:prstGeom>
        </p:spPr>
      </p:pic>
      <p:pic>
        <p:nvPicPr>
          <p:cNvPr id="6" name="Picture 5" descr="A person talking to a person&#10;&#10;Description automatically generated">
            <a:extLst>
              <a:ext uri="{FF2B5EF4-FFF2-40B4-BE49-F238E27FC236}">
                <a16:creationId xmlns:a16="http://schemas.microsoft.com/office/drawing/2014/main" id="{B1F0149B-2FC5-C83E-7BBE-01A4E1723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516" y="1433337"/>
            <a:ext cx="3147703" cy="2249397"/>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132B81A8-53CB-8850-F340-AFBA5B095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6519" y="3793386"/>
            <a:ext cx="3637233" cy="2599223"/>
          </a:xfrm>
          <a:prstGeom prst="rect">
            <a:avLst/>
          </a:prstGeom>
        </p:spPr>
      </p:pic>
    </p:spTree>
    <p:extLst>
      <p:ext uri="{BB962C8B-B14F-4D97-AF65-F5344CB8AC3E}">
        <p14:creationId xmlns:p14="http://schemas.microsoft.com/office/powerpoint/2010/main" val="239295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EB12-FDB1-EB88-81B3-93D5C4220323}"/>
              </a:ext>
            </a:extLst>
          </p:cNvPr>
          <p:cNvSpPr>
            <a:spLocks noGrp="1"/>
          </p:cNvSpPr>
          <p:nvPr>
            <p:ph type="ctrTitle"/>
          </p:nvPr>
        </p:nvSpPr>
        <p:spPr/>
        <p:txBody>
          <a:bodyPr/>
          <a:lstStyle/>
          <a:p>
            <a:r>
              <a:rPr lang="de-DE" sz="4000" dirty="0" err="1"/>
              <a:t>Accelerate</a:t>
            </a:r>
            <a:r>
              <a:rPr lang="de-DE" sz="4000" dirty="0"/>
              <a:t> Climate Action</a:t>
            </a:r>
            <a:endParaRPr lang="en-GB" sz="4000" dirty="0"/>
          </a:p>
        </p:txBody>
      </p:sp>
      <p:sp>
        <p:nvSpPr>
          <p:cNvPr id="3" name="Subtitle 2">
            <a:extLst>
              <a:ext uri="{FF2B5EF4-FFF2-40B4-BE49-F238E27FC236}">
                <a16:creationId xmlns:a16="http://schemas.microsoft.com/office/drawing/2014/main" id="{FB53B3C4-60FE-66C2-8A11-BFE4CBEE04F6}"/>
              </a:ext>
            </a:extLst>
          </p:cNvPr>
          <p:cNvSpPr>
            <a:spLocks noGrp="1"/>
          </p:cNvSpPr>
          <p:nvPr>
            <p:ph type="subTitle" idx="1"/>
          </p:nvPr>
        </p:nvSpPr>
        <p:spPr>
          <a:xfrm>
            <a:off x="575094" y="1721621"/>
            <a:ext cx="5520906" cy="4444624"/>
          </a:xfrm>
        </p:spPr>
        <p:txBody>
          <a:bodyPr/>
          <a:lstStyle/>
          <a:p>
            <a:r>
              <a:rPr lang="en-GB" sz="2000" b="1" dirty="0">
                <a:latin typeface="Roboto" panose="02000000000000000000" pitchFamily="2" charset="0"/>
                <a:ea typeface="Roboto" panose="02000000000000000000" pitchFamily="2" charset="0"/>
                <a:cs typeface="Roboto" panose="02000000000000000000" pitchFamily="2" charset="0"/>
              </a:rPr>
              <a:t>In order to limit global warming to 1.5°C above pre-industrial levels, we need to cut emissions in half by 2030. </a:t>
            </a:r>
          </a:p>
          <a:p>
            <a:endParaRPr lang="en-GB" sz="2000" dirty="0">
              <a:latin typeface="Roboto" panose="02000000000000000000" pitchFamily="2" charset="0"/>
              <a:ea typeface="Roboto" panose="02000000000000000000" pitchFamily="2" charset="0"/>
              <a:cs typeface="Roboto" panose="02000000000000000000" pitchFamily="2" charset="0"/>
            </a:endParaRPr>
          </a:p>
          <a:p>
            <a:r>
              <a:rPr lang="en-GB" sz="2000" b="1" dirty="0">
                <a:latin typeface="Roboto" panose="02000000000000000000" pitchFamily="2" charset="0"/>
                <a:ea typeface="Roboto" panose="02000000000000000000" pitchFamily="2" charset="0"/>
              </a:rPr>
              <a:t>Taking climate action will help future-proof your business.</a:t>
            </a:r>
          </a:p>
          <a:p>
            <a:pPr marL="171450" indent="-171450">
              <a:buFont typeface="Arial" panose="020B0604020202020204" pitchFamily="34" charset="0"/>
              <a:buChar char="•"/>
            </a:pPr>
            <a:r>
              <a:rPr lang="en-GB" sz="2000" dirty="0">
                <a:latin typeface="Roboto" pitchFamily="2" charset="0"/>
                <a:ea typeface="Roboto" pitchFamily="2" charset="0"/>
              </a:rPr>
              <a:t>Improve efficiency and cut operating costs by reducing energy usage and emissions</a:t>
            </a:r>
          </a:p>
          <a:p>
            <a:pPr marL="171450" indent="-171450">
              <a:buFont typeface="Arial" panose="020B0604020202020204" pitchFamily="34" charset="0"/>
              <a:buChar char="•"/>
            </a:pPr>
            <a:r>
              <a:rPr lang="en-GB" sz="2000" dirty="0">
                <a:latin typeface="Roboto" pitchFamily="2" charset="0"/>
                <a:ea typeface="Roboto" pitchFamily="2" charset="0"/>
              </a:rPr>
              <a:t>Strengthen your reputation with customers, suppliers, investors and regulators whilst reducing your exposure to climate risks</a:t>
            </a:r>
          </a:p>
          <a:p>
            <a:pPr marL="171450" indent="-171450">
              <a:buFont typeface="Arial" panose="020B0604020202020204" pitchFamily="34" charset="0"/>
              <a:buChar char="•"/>
            </a:pPr>
            <a:r>
              <a:rPr lang="en-GB" sz="2000" dirty="0">
                <a:latin typeface="Roboto" pitchFamily="2" charset="0"/>
                <a:ea typeface="Roboto" pitchFamily="2" charset="0"/>
              </a:rPr>
              <a:t>Stay one step ahead of policy changes and climate regulations</a:t>
            </a:r>
          </a:p>
          <a:p>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F2FA7CDE-6AC3-CE13-C1DF-DD36C1616725}"/>
              </a:ext>
            </a:extLst>
          </p:cNvPr>
          <p:cNvSpPr>
            <a:spLocks noGrp="1"/>
          </p:cNvSpPr>
          <p:nvPr>
            <p:ph type="sldNum" sz="quarter" idx="4"/>
          </p:nvPr>
        </p:nvSpPr>
        <p:spPr/>
        <p:txBody>
          <a:bodyPr/>
          <a:lstStyle/>
          <a:p>
            <a:fld id="{E1C3621B-6C8A-6941-9CAD-B981455913CB}" type="slidenum">
              <a:rPr lang="en-US" smtClean="0"/>
              <a:pPr/>
              <a:t>14</a:t>
            </a:fld>
            <a:endParaRPr lang="en-US"/>
          </a:p>
        </p:txBody>
      </p:sp>
      <p:pic>
        <p:nvPicPr>
          <p:cNvPr id="18" name="Picture 17" descr="A green and white sign with a planet earth in the middle&#10;&#10;Description automatically generated">
            <a:extLst>
              <a:ext uri="{FF2B5EF4-FFF2-40B4-BE49-F238E27FC236}">
                <a16:creationId xmlns:a16="http://schemas.microsoft.com/office/drawing/2014/main" id="{5AB00114-99FE-CC95-E813-61CE1A378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863" y="2229853"/>
            <a:ext cx="1199147" cy="1199147"/>
          </a:xfrm>
          <a:prstGeom prst="rect">
            <a:avLst/>
          </a:prstGeom>
        </p:spPr>
      </p:pic>
      <p:pic>
        <p:nvPicPr>
          <p:cNvPr id="6" name="Picture 5" descr="A group of solar panels&#10;&#10;Description automatically generated">
            <a:extLst>
              <a:ext uri="{FF2B5EF4-FFF2-40B4-BE49-F238E27FC236}">
                <a16:creationId xmlns:a16="http://schemas.microsoft.com/office/drawing/2014/main" id="{6778B8ED-BDFC-F3E9-4D1B-0D707DAF2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839" y="1295401"/>
            <a:ext cx="2985661" cy="2133599"/>
          </a:xfrm>
          <a:prstGeom prst="rect">
            <a:avLst/>
          </a:prstGeom>
        </p:spPr>
      </p:pic>
      <p:pic>
        <p:nvPicPr>
          <p:cNvPr id="8" name="Picture 7" descr="A person standing in a field of plants&#10;&#10;Description automatically generated">
            <a:extLst>
              <a:ext uri="{FF2B5EF4-FFF2-40B4-BE49-F238E27FC236}">
                <a16:creationId xmlns:a16="http://schemas.microsoft.com/office/drawing/2014/main" id="{26E758C3-BFE7-E39E-5343-9506E2CB0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911" y="3524249"/>
            <a:ext cx="4013850" cy="2868359"/>
          </a:xfrm>
          <a:prstGeom prst="rect">
            <a:avLst/>
          </a:prstGeom>
        </p:spPr>
      </p:pic>
    </p:spTree>
    <p:extLst>
      <p:ext uri="{BB962C8B-B14F-4D97-AF65-F5344CB8AC3E}">
        <p14:creationId xmlns:p14="http://schemas.microsoft.com/office/powerpoint/2010/main" val="23118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4DCCA-C3A7-2B05-E18E-2B5FDAB54ED1}"/>
              </a:ext>
            </a:extLst>
          </p:cNvPr>
          <p:cNvSpPr>
            <a:spLocks noGrp="1"/>
          </p:cNvSpPr>
          <p:nvPr>
            <p:ph type="ctrTitle"/>
          </p:nvPr>
        </p:nvSpPr>
        <p:spPr/>
        <p:txBody>
          <a:bodyPr/>
          <a:lstStyle/>
          <a:p>
            <a:r>
              <a:rPr lang="de-DE" sz="4000" dirty="0" err="1"/>
              <a:t>Improve</a:t>
            </a:r>
            <a:r>
              <a:rPr lang="de-DE" sz="4000" dirty="0"/>
              <a:t> </a:t>
            </a:r>
            <a:r>
              <a:rPr lang="de-DE" sz="4000" dirty="0" err="1"/>
              <a:t>Water</a:t>
            </a:r>
            <a:r>
              <a:rPr lang="de-DE" sz="4000" dirty="0"/>
              <a:t> </a:t>
            </a:r>
            <a:r>
              <a:rPr lang="de-DE" sz="4000" dirty="0" err="1"/>
              <a:t>Resilience</a:t>
            </a:r>
            <a:endParaRPr lang="en-GB" sz="4000" dirty="0"/>
          </a:p>
        </p:txBody>
      </p:sp>
      <p:sp>
        <p:nvSpPr>
          <p:cNvPr id="3" name="Subtitle 2">
            <a:extLst>
              <a:ext uri="{FF2B5EF4-FFF2-40B4-BE49-F238E27FC236}">
                <a16:creationId xmlns:a16="http://schemas.microsoft.com/office/drawing/2014/main" id="{DBE34CC4-5ABF-F56E-3F48-C50F2F0C3433}"/>
              </a:ext>
            </a:extLst>
          </p:cNvPr>
          <p:cNvSpPr>
            <a:spLocks noGrp="1"/>
          </p:cNvSpPr>
          <p:nvPr>
            <p:ph type="subTitle" idx="1"/>
          </p:nvPr>
        </p:nvSpPr>
        <p:spPr>
          <a:xfrm>
            <a:off x="575094" y="1592270"/>
            <a:ext cx="5520906" cy="2867436"/>
          </a:xfrm>
        </p:spPr>
        <p:txBody>
          <a:bodyPr/>
          <a:lstStyle/>
          <a:p>
            <a:r>
              <a:rPr lang="en-GB" sz="2000" b="1" dirty="0">
                <a:latin typeface="Roboto" panose="02000000000000000000" pitchFamily="2" charset="0"/>
                <a:ea typeface="Roboto" panose="02000000000000000000" pitchFamily="2" charset="0"/>
                <a:cs typeface="Roboto" panose="02000000000000000000" pitchFamily="2" charset="0"/>
              </a:rPr>
              <a:t>Right now, more than 2 billion people lack safe drinking water. It is estimated there will be a 40% gap between available water and demand for water by 2030.</a:t>
            </a:r>
          </a:p>
          <a:p>
            <a:endParaRPr lang="en-GB" sz="2000" dirty="0">
              <a:latin typeface="Roboto" panose="02000000000000000000" pitchFamily="2" charset="0"/>
              <a:ea typeface="Roboto" panose="02000000000000000000" pitchFamily="2" charset="0"/>
              <a:cs typeface="Roboto" panose="02000000000000000000" pitchFamily="2" charset="0"/>
            </a:endParaRPr>
          </a:p>
          <a:p>
            <a:r>
              <a:rPr lang="en-GB" sz="2000" dirty="0">
                <a:latin typeface="Roboto" panose="02000000000000000000" pitchFamily="2" charset="0"/>
                <a:ea typeface="Roboto" panose="02000000000000000000" pitchFamily="2" charset="0"/>
                <a:cs typeface="Roboto" panose="02000000000000000000" pitchFamily="2" charset="0"/>
              </a:rPr>
              <a:t>Building water resilience at your organisation can improve business performance and accelerate growth.</a:t>
            </a:r>
          </a:p>
          <a:p>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AA8A3F21-AAFB-FDAC-7595-54CA951516F6}"/>
              </a:ext>
            </a:extLst>
          </p:cNvPr>
          <p:cNvSpPr>
            <a:spLocks noGrp="1"/>
          </p:cNvSpPr>
          <p:nvPr>
            <p:ph type="sldNum" sz="quarter" idx="4"/>
          </p:nvPr>
        </p:nvSpPr>
        <p:spPr/>
        <p:txBody>
          <a:bodyPr/>
          <a:lstStyle/>
          <a:p>
            <a:fld id="{E1C3621B-6C8A-6941-9CAD-B981455913CB}" type="slidenum">
              <a:rPr lang="en-US" smtClean="0"/>
              <a:pPr/>
              <a:t>15</a:t>
            </a:fld>
            <a:endParaRPr lang="en-US"/>
          </a:p>
        </p:txBody>
      </p:sp>
      <p:pic>
        <p:nvPicPr>
          <p:cNvPr id="14" name="Picture 13" descr="A blue sign with a white and white sign with a drop of water in it&#10;&#10;Description automatically generated">
            <a:extLst>
              <a:ext uri="{FF2B5EF4-FFF2-40B4-BE49-F238E27FC236}">
                <a16:creationId xmlns:a16="http://schemas.microsoft.com/office/drawing/2014/main" id="{2E1A96B2-D326-5930-D54C-3970A5823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8709" y="3660403"/>
            <a:ext cx="1200356" cy="1200356"/>
          </a:xfrm>
          <a:prstGeom prst="rect">
            <a:avLst/>
          </a:prstGeom>
        </p:spPr>
      </p:pic>
      <p:pic>
        <p:nvPicPr>
          <p:cNvPr id="6" name="Picture 5" descr="A road in a field&#10;&#10;Description automatically generated with medium confidence">
            <a:extLst>
              <a:ext uri="{FF2B5EF4-FFF2-40B4-BE49-F238E27FC236}">
                <a16:creationId xmlns:a16="http://schemas.microsoft.com/office/drawing/2014/main" id="{3BAA09C0-5F49-C445-84C8-C829B1EF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295" y="848431"/>
            <a:ext cx="3786770" cy="2706085"/>
          </a:xfrm>
          <a:prstGeom prst="rect">
            <a:avLst/>
          </a:prstGeom>
        </p:spPr>
      </p:pic>
      <p:pic>
        <p:nvPicPr>
          <p:cNvPr id="8" name="Picture 7" descr="A river flowing through a rocky area&#10;&#10;Description automatically generated">
            <a:extLst>
              <a:ext uri="{FF2B5EF4-FFF2-40B4-BE49-F238E27FC236}">
                <a16:creationId xmlns:a16="http://schemas.microsoft.com/office/drawing/2014/main" id="{CF127B96-D3C5-0183-0061-C8D427EC4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297" y="3660403"/>
            <a:ext cx="4085866" cy="2919823"/>
          </a:xfrm>
          <a:prstGeom prst="rect">
            <a:avLst/>
          </a:prstGeom>
        </p:spPr>
      </p:pic>
    </p:spTree>
    <p:extLst>
      <p:ext uri="{BB962C8B-B14F-4D97-AF65-F5344CB8AC3E}">
        <p14:creationId xmlns:p14="http://schemas.microsoft.com/office/powerpoint/2010/main" val="345245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D400-60E5-374B-2ED3-F9C78745FEA1}"/>
              </a:ext>
            </a:extLst>
          </p:cNvPr>
          <p:cNvSpPr>
            <a:spLocks noGrp="1"/>
          </p:cNvSpPr>
          <p:nvPr>
            <p:ph type="ctrTitle"/>
          </p:nvPr>
        </p:nvSpPr>
        <p:spPr/>
        <p:txBody>
          <a:bodyPr/>
          <a:lstStyle/>
          <a:p>
            <a:r>
              <a:rPr lang="de-DE" sz="4000" dirty="0"/>
              <a:t>Commit </a:t>
            </a:r>
            <a:r>
              <a:rPr lang="de-DE" sz="4000" dirty="0" err="1"/>
              <a:t>to</a:t>
            </a:r>
            <a:r>
              <a:rPr lang="de-DE" sz="4000" dirty="0"/>
              <a:t> </a:t>
            </a:r>
            <a:r>
              <a:rPr lang="de-DE" sz="4000" dirty="0" err="1"/>
              <a:t>Sustainable</a:t>
            </a:r>
            <a:r>
              <a:rPr lang="de-DE" sz="4000" dirty="0"/>
              <a:t> Corporate Finance</a:t>
            </a:r>
            <a:endParaRPr lang="en-GB" sz="4000" dirty="0"/>
          </a:p>
        </p:txBody>
      </p:sp>
      <p:sp>
        <p:nvSpPr>
          <p:cNvPr id="3" name="Subtitle 2">
            <a:extLst>
              <a:ext uri="{FF2B5EF4-FFF2-40B4-BE49-F238E27FC236}">
                <a16:creationId xmlns:a16="http://schemas.microsoft.com/office/drawing/2014/main" id="{B2C3F019-7CCB-8A51-43A0-D182CB8B434F}"/>
              </a:ext>
            </a:extLst>
          </p:cNvPr>
          <p:cNvSpPr>
            <a:spLocks noGrp="1"/>
          </p:cNvSpPr>
          <p:nvPr>
            <p:ph type="subTitle" idx="1"/>
          </p:nvPr>
        </p:nvSpPr>
        <p:spPr>
          <a:xfrm>
            <a:off x="575094" y="1698171"/>
            <a:ext cx="5520906" cy="2346287"/>
          </a:xfrm>
        </p:spPr>
        <p:txBody>
          <a:bodyPr/>
          <a:lstStyle/>
          <a:p>
            <a:r>
              <a:rPr lang="en-GB" sz="2000" b="1" dirty="0">
                <a:latin typeface="Roboto" panose="02000000000000000000" pitchFamily="2" charset="0"/>
                <a:ea typeface="Roboto" panose="02000000000000000000" pitchFamily="2" charset="0"/>
                <a:cs typeface="Roboto" panose="02000000000000000000" pitchFamily="2" charset="0"/>
              </a:rPr>
              <a:t>The world will need to spend between $3 trillion and $5 trillion annually to meet the Sustainable Development Goals by 2030.</a:t>
            </a:r>
            <a:endParaRPr lang="en-GB" sz="800" b="1" dirty="0">
              <a:latin typeface="Roboto" panose="02000000000000000000" pitchFamily="2" charset="0"/>
              <a:ea typeface="Roboto" panose="02000000000000000000" pitchFamily="2" charset="0"/>
              <a:cs typeface="Roboto" panose="02000000000000000000" pitchFamily="2" charset="0"/>
            </a:endParaRPr>
          </a:p>
          <a:p>
            <a:endParaRPr lang="en-GB" sz="800" dirty="0">
              <a:latin typeface="Roboto" panose="02000000000000000000" pitchFamily="2" charset="0"/>
              <a:ea typeface="Roboto" panose="02000000000000000000" pitchFamily="2" charset="0"/>
              <a:cs typeface="Roboto" panose="02000000000000000000" pitchFamily="2" charset="0"/>
            </a:endParaRPr>
          </a:p>
          <a:p>
            <a:r>
              <a:rPr lang="en-GB" sz="2000" b="1" dirty="0">
                <a:latin typeface="Roboto" panose="02000000000000000000" pitchFamily="2" charset="0"/>
                <a:ea typeface="Roboto" panose="02000000000000000000" pitchFamily="2" charset="0"/>
              </a:rPr>
              <a:t>Aligning financial strategies with the SDGs unlocks new revenue possibilities.</a:t>
            </a:r>
          </a:p>
          <a:p>
            <a:pPr marL="171450" indent="-171450">
              <a:buFont typeface="Arial" panose="020B0604020202020204" pitchFamily="34" charset="0"/>
              <a:buChar char="•"/>
            </a:pPr>
            <a:r>
              <a:rPr lang="en-GB" sz="2000" dirty="0">
                <a:latin typeface="Roboto" pitchFamily="2" charset="0"/>
                <a:ea typeface="Roboto" pitchFamily="2" charset="0"/>
              </a:rPr>
              <a:t>Attract investors and open up new avenues for capital investment</a:t>
            </a:r>
          </a:p>
          <a:p>
            <a:pPr marL="171450" indent="-171450">
              <a:buFont typeface="Arial" panose="020B0604020202020204" pitchFamily="34" charset="0"/>
              <a:buChar char="•"/>
            </a:pPr>
            <a:r>
              <a:rPr lang="en-GB" sz="2000" dirty="0">
                <a:latin typeface="Roboto" pitchFamily="2" charset="0"/>
                <a:ea typeface="Roboto" pitchFamily="2" charset="0"/>
              </a:rPr>
              <a:t>Protect long-term financial performance and avoid potential legal and reputational issues</a:t>
            </a:r>
          </a:p>
          <a:p>
            <a:pPr marL="171450" indent="-171450">
              <a:buFont typeface="Arial" panose="020B0604020202020204" pitchFamily="34" charset="0"/>
              <a:buChar char="•"/>
            </a:pPr>
            <a:r>
              <a:rPr lang="en-GB" sz="2000" dirty="0">
                <a:latin typeface="Roboto" pitchFamily="2" charset="0"/>
                <a:ea typeface="Roboto" pitchFamily="2" charset="0"/>
              </a:rPr>
              <a:t>Mitigate risks associated ESG factors</a:t>
            </a:r>
          </a:p>
          <a:p>
            <a:pPr marL="171450" indent="-171450">
              <a:buFont typeface="Arial" panose="020B0604020202020204" pitchFamily="34" charset="0"/>
              <a:buChar char="•"/>
            </a:pPr>
            <a:r>
              <a:rPr lang="en-GB" sz="2000" dirty="0">
                <a:latin typeface="Roboto" pitchFamily="2" charset="0"/>
                <a:ea typeface="Roboto" pitchFamily="2" charset="0"/>
              </a:rPr>
              <a:t>Stay one step ahead of policy changes and climate regulations</a:t>
            </a:r>
          </a:p>
          <a:p>
            <a:pPr marL="171450" indent="-171450">
              <a:buFont typeface="Arial" panose="020B0604020202020204" pitchFamily="34" charset="0"/>
              <a:buChar char="•"/>
            </a:pPr>
            <a:endParaRPr lang="en-GB" sz="2000" dirty="0">
              <a:latin typeface="Roboto" pitchFamily="2" charset="0"/>
              <a:ea typeface="Roboto" pitchFamily="2" charset="0"/>
            </a:endParaRPr>
          </a:p>
          <a:p>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36274AED-888E-64BC-1748-2DFA518EF3D0}"/>
              </a:ext>
            </a:extLst>
          </p:cNvPr>
          <p:cNvSpPr>
            <a:spLocks noGrp="1"/>
          </p:cNvSpPr>
          <p:nvPr>
            <p:ph type="sldNum" sz="quarter" idx="4"/>
          </p:nvPr>
        </p:nvSpPr>
        <p:spPr/>
        <p:txBody>
          <a:bodyPr/>
          <a:lstStyle/>
          <a:p>
            <a:fld id="{E1C3621B-6C8A-6941-9CAD-B981455913CB}" type="slidenum">
              <a:rPr lang="en-US" smtClean="0"/>
              <a:pPr/>
              <a:t>16</a:t>
            </a:fld>
            <a:endParaRPr lang="en-US"/>
          </a:p>
        </p:txBody>
      </p:sp>
      <p:pic>
        <p:nvPicPr>
          <p:cNvPr id="6" name="Picture 5" descr="A blue background with white text and a logo&#10;&#10;Description automatically generated">
            <a:extLst>
              <a:ext uri="{FF2B5EF4-FFF2-40B4-BE49-F238E27FC236}">
                <a16:creationId xmlns:a16="http://schemas.microsoft.com/office/drawing/2014/main" id="{A8AA716A-A5C1-1C20-92B9-9DC0C640B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963" y="4133850"/>
            <a:ext cx="1276399" cy="1276399"/>
          </a:xfrm>
          <a:prstGeom prst="rect">
            <a:avLst/>
          </a:prstGeom>
        </p:spPr>
      </p:pic>
      <p:pic>
        <p:nvPicPr>
          <p:cNvPr id="8" name="Picture 7" descr="A close up of a building&#10;&#10;Description automatically generated">
            <a:extLst>
              <a:ext uri="{FF2B5EF4-FFF2-40B4-BE49-F238E27FC236}">
                <a16:creationId xmlns:a16="http://schemas.microsoft.com/office/drawing/2014/main" id="{2C8F1195-C256-3EF4-C55D-FE184E834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109" y="1447751"/>
            <a:ext cx="3633712" cy="2596707"/>
          </a:xfrm>
          <a:prstGeom prst="rect">
            <a:avLst/>
          </a:prstGeom>
        </p:spPr>
      </p:pic>
      <p:pic>
        <p:nvPicPr>
          <p:cNvPr id="10" name="Picture 9" descr="A group of people crossing a street&#10;&#10;Description automatically generated">
            <a:extLst>
              <a:ext uri="{FF2B5EF4-FFF2-40B4-BE49-F238E27FC236}">
                <a16:creationId xmlns:a16="http://schemas.microsoft.com/office/drawing/2014/main" id="{8331118C-A5A1-3ACA-E235-342D9BFCC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693" y="4133849"/>
            <a:ext cx="3160803" cy="2258759"/>
          </a:xfrm>
          <a:prstGeom prst="rect">
            <a:avLst/>
          </a:prstGeom>
        </p:spPr>
      </p:pic>
    </p:spTree>
    <p:extLst>
      <p:ext uri="{BB962C8B-B14F-4D97-AF65-F5344CB8AC3E}">
        <p14:creationId xmlns:p14="http://schemas.microsoft.com/office/powerpoint/2010/main" val="31889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red background with white lines&#10;&#10;Description automatically generated">
            <a:extLst>
              <a:ext uri="{FF2B5EF4-FFF2-40B4-BE49-F238E27FC236}">
                <a16:creationId xmlns:a16="http://schemas.microsoft.com/office/drawing/2014/main" id="{01720C19-7039-BE0E-A59F-2BAE4CB4ACA9}"/>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noFill/>
        </p:spPr>
      </p:pic>
      <p:sp>
        <p:nvSpPr>
          <p:cNvPr id="3" name="Slide Number Placeholder 2" hidden="1">
            <a:extLst>
              <a:ext uri="{FF2B5EF4-FFF2-40B4-BE49-F238E27FC236}">
                <a16:creationId xmlns:a16="http://schemas.microsoft.com/office/drawing/2014/main" id="{1C8B2928-1470-78BB-F9AC-D96C5C15881C}"/>
              </a:ext>
            </a:extLst>
          </p:cNvPr>
          <p:cNvSpPr>
            <a:spLocks noGrp="1"/>
          </p:cNvSpPr>
          <p:nvPr>
            <p:ph type="sldNum" sz="quarter" idx="4"/>
          </p:nvPr>
        </p:nvSpPr>
        <p:spPr/>
        <p:txBody>
          <a:bodyPr/>
          <a:lstStyle/>
          <a:p>
            <a:pPr>
              <a:spcAft>
                <a:spcPts val="600"/>
              </a:spcAft>
            </a:pPr>
            <a:fld id="{E1C3621B-6C8A-6941-9CAD-B981455913CB}" type="slidenum">
              <a:rPr lang="en-US" smtClean="0"/>
              <a:pPr>
                <a:spcAft>
                  <a:spcPts val="600"/>
                </a:spcAft>
              </a:pPr>
              <a:t>17</a:t>
            </a:fld>
            <a:endParaRPr lang="en-US"/>
          </a:p>
        </p:txBody>
      </p:sp>
      <p:sp>
        <p:nvSpPr>
          <p:cNvPr id="8" name="TextBox 7">
            <a:extLst>
              <a:ext uri="{FF2B5EF4-FFF2-40B4-BE49-F238E27FC236}">
                <a16:creationId xmlns:a16="http://schemas.microsoft.com/office/drawing/2014/main" id="{90EF7EF4-4D58-3D9F-5050-DD72C5FD1284}"/>
              </a:ext>
            </a:extLst>
          </p:cNvPr>
          <p:cNvSpPr txBox="1"/>
          <p:nvPr/>
        </p:nvSpPr>
        <p:spPr>
          <a:xfrm>
            <a:off x="635000" y="6096000"/>
            <a:ext cx="6604000" cy="461665"/>
          </a:xfrm>
          <a:prstGeom prst="rect">
            <a:avLst/>
          </a:prstGeom>
          <a:noFill/>
        </p:spPr>
        <p:txBody>
          <a:bodyPr wrap="square" rtlCol="0">
            <a:spAutoFit/>
          </a:bodyPr>
          <a:lstStyle/>
          <a:p>
            <a:r>
              <a:rPr lang="en-GB" sz="2400" dirty="0">
                <a:solidFill>
                  <a:schemeClr val="bg1"/>
                </a:solidFill>
              </a:rPr>
              <a:t>https://</a:t>
            </a:r>
            <a:r>
              <a:rPr lang="en-GB" sz="2400" dirty="0" err="1">
                <a:solidFill>
                  <a:schemeClr val="bg1"/>
                </a:solidFill>
              </a:rPr>
              <a:t>forwardfaster.unglobalcompact.org</a:t>
            </a:r>
            <a:r>
              <a:rPr lang="en-GB" sz="2400" dirty="0">
                <a:solidFill>
                  <a:schemeClr val="bg1"/>
                </a:solidFill>
              </a:rPr>
              <a:t>/</a:t>
            </a:r>
          </a:p>
        </p:txBody>
      </p:sp>
    </p:spTree>
    <p:extLst>
      <p:ext uri="{BB962C8B-B14F-4D97-AF65-F5344CB8AC3E}">
        <p14:creationId xmlns:p14="http://schemas.microsoft.com/office/powerpoint/2010/main" val="40606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C7829E-751A-A09C-E1CC-4B93BC84FAB0}"/>
              </a:ext>
            </a:extLst>
          </p:cNvPr>
          <p:cNvSpPr>
            <a:spLocks noGrp="1"/>
          </p:cNvSpPr>
          <p:nvPr>
            <p:ph type="sldNum" sz="quarter" idx="4"/>
          </p:nvPr>
        </p:nvSpPr>
        <p:spPr/>
        <p:txBody>
          <a:bodyPr/>
          <a:lstStyle/>
          <a:p>
            <a:fld id="{E1C3621B-6C8A-6941-9CAD-B981455913CB}" type="slidenum">
              <a:rPr lang="en-US" smtClean="0"/>
              <a:pPr/>
              <a:t>18</a:t>
            </a:fld>
            <a:endParaRPr lang="en-US"/>
          </a:p>
        </p:txBody>
      </p:sp>
      <p:graphicFrame>
        <p:nvGraphicFramePr>
          <p:cNvPr id="6" name="Google Shape;847;p68">
            <a:extLst>
              <a:ext uri="{FF2B5EF4-FFF2-40B4-BE49-F238E27FC236}">
                <a16:creationId xmlns:a16="http://schemas.microsoft.com/office/drawing/2014/main" id="{AFCFF2F3-BE2E-BAF2-15EB-14902D8F7F8F}"/>
              </a:ext>
            </a:extLst>
          </p:cNvPr>
          <p:cNvGraphicFramePr/>
          <p:nvPr/>
        </p:nvGraphicFramePr>
        <p:xfrm>
          <a:off x="838200" y="1228725"/>
          <a:ext cx="10515599" cy="5505561"/>
        </p:xfrm>
        <a:graphic>
          <a:graphicData uri="http://schemas.openxmlformats.org/drawingml/2006/table">
            <a:tbl>
              <a:tblPr firstRow="1" bandRow="1">
                <a:noFill/>
              </a:tblPr>
              <a:tblGrid>
                <a:gridCol w="1345435">
                  <a:extLst>
                    <a:ext uri="{9D8B030D-6E8A-4147-A177-3AD203B41FA5}">
                      <a16:colId xmlns:a16="http://schemas.microsoft.com/office/drawing/2014/main" val="20000"/>
                    </a:ext>
                  </a:extLst>
                </a:gridCol>
                <a:gridCol w="661042">
                  <a:extLst>
                    <a:ext uri="{9D8B030D-6E8A-4147-A177-3AD203B41FA5}">
                      <a16:colId xmlns:a16="http://schemas.microsoft.com/office/drawing/2014/main" val="20001"/>
                    </a:ext>
                  </a:extLst>
                </a:gridCol>
                <a:gridCol w="5936659">
                  <a:extLst>
                    <a:ext uri="{9D8B030D-6E8A-4147-A177-3AD203B41FA5}">
                      <a16:colId xmlns:a16="http://schemas.microsoft.com/office/drawing/2014/main" val="20002"/>
                    </a:ext>
                  </a:extLst>
                </a:gridCol>
                <a:gridCol w="920599">
                  <a:extLst>
                    <a:ext uri="{9D8B030D-6E8A-4147-A177-3AD203B41FA5}">
                      <a16:colId xmlns:a16="http://schemas.microsoft.com/office/drawing/2014/main" val="20003"/>
                    </a:ext>
                  </a:extLst>
                </a:gridCol>
                <a:gridCol w="1651864">
                  <a:extLst>
                    <a:ext uri="{9D8B030D-6E8A-4147-A177-3AD203B41FA5}">
                      <a16:colId xmlns:a16="http://schemas.microsoft.com/office/drawing/2014/main" val="20004"/>
                    </a:ext>
                  </a:extLst>
                </a:gridCol>
              </a:tblGrid>
              <a:tr h="265455">
                <a:tc rowSpan="2">
                  <a:txBody>
                    <a:bodyPr/>
                    <a:lstStyle/>
                    <a:p>
                      <a:pPr marL="0" marR="0" lvl="0" indent="0" algn="ctr" rtl="0">
                        <a:lnSpc>
                          <a:spcPct val="100000"/>
                        </a:lnSpc>
                        <a:spcBef>
                          <a:spcPts val="0"/>
                        </a:spcBef>
                        <a:spcAft>
                          <a:spcPts val="0"/>
                        </a:spcAft>
                        <a:buNone/>
                      </a:pPr>
                      <a:r>
                        <a:rPr lang="en-US" sz="1400" b="1">
                          <a:latin typeface="Roboto"/>
                          <a:ea typeface="Roboto"/>
                          <a:cs typeface="Roboto"/>
                          <a:sym typeface="Roboto"/>
                        </a:rPr>
                        <a:t>Topic</a:t>
                      </a:r>
                      <a:endParaRPr sz="1400" b="1" u="none" strike="noStrike" cap="none">
                        <a:latin typeface="Roboto"/>
                        <a:ea typeface="Roboto"/>
                        <a:cs typeface="Roboto"/>
                        <a:sym typeface="Roboto"/>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None/>
                      </a:pPr>
                      <a:r>
                        <a:rPr lang="en-US" sz="1400" b="1">
                          <a:latin typeface="Roboto"/>
                          <a:ea typeface="Roboto"/>
                          <a:cs typeface="Roboto"/>
                          <a:sym typeface="Roboto"/>
                        </a:rPr>
                        <a:t>FF</a:t>
                      </a:r>
                      <a:endParaRPr sz="1400" b="1" u="none" strike="noStrike" cap="none">
                        <a:latin typeface="Roboto"/>
                        <a:ea typeface="Roboto"/>
                        <a:cs typeface="Roboto"/>
                        <a:sym typeface="Roboto"/>
                      </a:endParaRPr>
                    </a:p>
                  </a:txBody>
                  <a:tcPr marL="91450" marR="91450" marT="45725" marB="45725" anchor="ctr">
                    <a:lnL w="12700" cap="flat" cmpd="sng" algn="ctr">
                      <a:solidFill>
                        <a:schemeClr val="tx1"/>
                      </a:solidFill>
                      <a:prstDash val="solid"/>
                      <a:round/>
                      <a:headEnd type="none" w="med" len="med"/>
                      <a:tailEnd type="none" w="med" len="med"/>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US" sz="1400" b="1" u="none" strike="noStrike" cap="none">
                          <a:latin typeface="Roboto"/>
                          <a:ea typeface="Roboto"/>
                          <a:cs typeface="Roboto"/>
                          <a:sym typeface="Roboto"/>
                        </a:rPr>
                        <a:t>Global SDG Ambition Benchmarks</a:t>
                      </a:r>
                      <a:endParaRPr sz="1400" b="1" u="none" strike="noStrike" cap="none">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gridSpan="2">
                  <a:txBody>
                    <a:bodyPr/>
                    <a:lstStyle/>
                    <a:p>
                      <a:pPr marL="0" marR="0" lvl="0" indent="0" algn="ctr" rtl="0">
                        <a:lnSpc>
                          <a:spcPct val="100000"/>
                        </a:lnSpc>
                        <a:spcBef>
                          <a:spcPts val="0"/>
                        </a:spcBef>
                        <a:spcAft>
                          <a:spcPts val="0"/>
                        </a:spcAft>
                        <a:buClr>
                          <a:srgbClr val="000000"/>
                        </a:buClr>
                        <a:buSzPts val="1200"/>
                        <a:buFont typeface="Arial"/>
                        <a:buNone/>
                      </a:pPr>
                      <a:r>
                        <a:rPr lang="en-US" sz="1400" b="1" u="none" strike="noStrike" cap="none">
                          <a:latin typeface="Roboto"/>
                          <a:ea typeface="Roboto"/>
                          <a:cs typeface="Roboto"/>
                          <a:sym typeface="Roboto"/>
                        </a:rPr>
                        <a:t>SDG Impact</a:t>
                      </a:r>
                      <a:endParaRPr sz="1400" b="1" u="none" strike="noStrike" cap="none">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2623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Roboto"/>
                          <a:ea typeface="Roboto"/>
                          <a:cs typeface="Roboto"/>
                          <a:sym typeface="Roboto"/>
                        </a:rPr>
                        <a:t>Primary</a:t>
                      </a:r>
                      <a:endParaRPr sz="1050" u="none" strike="noStrike" cap="none">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T w="952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CBCBCB"/>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a:latin typeface="Roboto"/>
                          <a:ea typeface="Roboto"/>
                          <a:cs typeface="Roboto"/>
                          <a:sym typeface="Roboto"/>
                        </a:rPr>
                        <a:t>Additional</a:t>
                      </a:r>
                      <a:endParaRPr sz="1050" u="none" strike="noStrike" cap="none">
                        <a:latin typeface="Roboto"/>
                        <a:ea typeface="Roboto"/>
                        <a:cs typeface="Roboto"/>
                        <a:sym typeface="Roboto"/>
                      </a:endParaRPr>
                    </a:p>
                  </a:txBody>
                  <a:tcPr marL="91450" marR="91450" marT="45725" marB="45725" anchor="ctr">
                    <a:lnT w="952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CBCBCB"/>
                    </a:solidFill>
                  </a:tcPr>
                </a:tc>
                <a:extLst>
                  <a:ext uri="{0D108BD9-81ED-4DB2-BD59-A6C34878D82A}">
                    <a16:rowId xmlns:a16="http://schemas.microsoft.com/office/drawing/2014/main" val="10001"/>
                  </a:ext>
                </a:extLst>
              </a:tr>
              <a:tr h="262315">
                <a:tc rowSpan="3">
                  <a:txBody>
                    <a:bodyPr/>
                    <a:lstStyle/>
                    <a:p>
                      <a:pPr marL="0" lvl="0" indent="0" algn="l" rtl="0">
                        <a:spcBef>
                          <a:spcPts val="0"/>
                        </a:spcBef>
                        <a:spcAft>
                          <a:spcPts val="0"/>
                        </a:spcAft>
                        <a:buNone/>
                      </a:pPr>
                      <a:r>
                        <a:rPr lang="en-US" sz="1100" b="1">
                          <a:solidFill>
                            <a:srgbClr val="1E3250"/>
                          </a:solidFill>
                          <a:latin typeface="Roboto"/>
                          <a:ea typeface="Roboto"/>
                          <a:cs typeface="Roboto"/>
                          <a:sym typeface="Roboto"/>
                        </a:rPr>
                        <a:t>Gender equality and diversity</a:t>
                      </a:r>
                      <a:endParaRPr sz="1100" b="1">
                        <a:solidFill>
                          <a:srgbClr val="1E3250"/>
                        </a:solidFill>
                        <a:latin typeface="Roboto"/>
                        <a:ea typeface="Roboto"/>
                        <a:cs typeface="Roboto"/>
                        <a:sym typeface="Roboto"/>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AF3"/>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lang="en-GB" sz="11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1E3250"/>
                          </a:solidFill>
                          <a:latin typeface="Roboto"/>
                          <a:ea typeface="Roboto"/>
                          <a:cs typeface="Roboto"/>
                          <a:sym typeface="Roboto"/>
                        </a:rPr>
                        <a:t>Gender balance across all levels of management</a:t>
                      </a:r>
                      <a:endParaRPr sz="1100" u="none" strike="noStrike" cap="none">
                        <a:latin typeface="Roboto"/>
                        <a:ea typeface="Roboto"/>
                        <a:cs typeface="Roboto"/>
                        <a:sym typeface="Roboto"/>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1400"/>
                        <a:buFont typeface="Arial"/>
                        <a:buNone/>
                      </a:pP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900" u="none" strike="noStrike" cap="none">
                          <a:latin typeface="Roboto"/>
                          <a:ea typeface="Roboto"/>
                          <a:cs typeface="Roboto"/>
                          <a:sym typeface="Roboto"/>
                        </a:rPr>
                        <a:t>1, 4, 8, 10, 11</a:t>
                      </a: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2315">
                <a:tc vMerge="1">
                  <a:txBody>
                    <a:bodyPr/>
                    <a:lstStyle/>
                    <a:p>
                      <a:endParaRPr lang="en-US"/>
                    </a:p>
                  </a:txBody>
                  <a:tcPr/>
                </a:tc>
                <a:tc>
                  <a:txBody>
                    <a:bodyPr/>
                    <a:lstStyle/>
                    <a:p>
                      <a:pPr marL="0" marR="0" lvl="0" indent="0" algn="l" rtl="0">
                        <a:lnSpc>
                          <a:spcPct val="100000"/>
                        </a:lnSpc>
                        <a:spcBef>
                          <a:spcPts val="0"/>
                        </a:spcBef>
                        <a:spcAft>
                          <a:spcPts val="0"/>
                        </a:spcAft>
                        <a:buNone/>
                      </a:pPr>
                      <a:endParaRPr lang="en-GB" sz="1100" u="none" strike="noStrike" cap="none">
                        <a:solidFill>
                          <a:srgbClr val="1E3250"/>
                        </a:solidFill>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Equal pay for work of equal value</a:t>
                      </a:r>
                      <a:endParaRPr sz="1100" u="none" strike="noStrike" cap="none">
                        <a:solidFill>
                          <a:srgbClr val="1E3250"/>
                        </a:solidFill>
                        <a:latin typeface="Roboto"/>
                        <a:ea typeface="Roboto"/>
                        <a:cs typeface="Roboto"/>
                        <a:sym typeface="Roboto"/>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900">
                          <a:solidFill>
                            <a:schemeClr val="dk1"/>
                          </a:solidFill>
                          <a:latin typeface="Roboto"/>
                          <a:ea typeface="Roboto"/>
                          <a:cs typeface="Roboto"/>
                          <a:sym typeface="Roboto"/>
                        </a:rPr>
                        <a:t>1, 5, 8, 10</a:t>
                      </a: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2315">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Improve Diversity, Equity and Inclusion in the workplace</a:t>
                      </a:r>
                      <a:endParaRPr sz="1100" u="none" strike="noStrike" cap="none">
                        <a:solidFill>
                          <a:srgbClr val="1E3250"/>
                        </a:solidFill>
                        <a:latin typeface="Roboto"/>
                        <a:ea typeface="Roboto"/>
                        <a:cs typeface="Roboto"/>
                        <a:sym typeface="Roboto"/>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latin typeface="Roboto"/>
                          <a:ea typeface="Roboto"/>
                          <a:cs typeface="Roboto"/>
                          <a:sym typeface="Roboto"/>
                        </a:rPr>
                        <a:t>5, 8, 10</a:t>
                      </a:r>
                      <a:endParaRPr sz="900" u="none" strike="noStrike" cap="none">
                        <a:latin typeface="Roboto"/>
                        <a:ea typeface="Roboto"/>
                        <a:cs typeface="Roboto"/>
                        <a:sym typeface="Roboto"/>
                      </a:endParaRPr>
                    </a:p>
                  </a:txBody>
                  <a:tcPr marL="91450" marR="91450" marT="45725" marB="4572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9688">
                <a:tc rowSpan="2">
                  <a:txBody>
                    <a:bodyPr/>
                    <a:lstStyle/>
                    <a:p>
                      <a:pPr marL="0" lvl="0" indent="0" algn="l" rtl="0">
                        <a:spcBef>
                          <a:spcPts val="0"/>
                        </a:spcBef>
                        <a:spcAft>
                          <a:spcPts val="0"/>
                        </a:spcAft>
                        <a:buNone/>
                      </a:pPr>
                      <a:r>
                        <a:rPr lang="en-US" sz="1100" b="1">
                          <a:solidFill>
                            <a:srgbClr val="1E3250"/>
                          </a:solidFill>
                          <a:latin typeface="Roboto"/>
                          <a:ea typeface="Roboto"/>
                          <a:cs typeface="Roboto"/>
                          <a:sym typeface="Roboto"/>
                        </a:rPr>
                        <a:t>Climate Action	</a:t>
                      </a:r>
                      <a:endParaRPr sz="1100" b="1">
                        <a:solidFill>
                          <a:srgbClr val="1E3250"/>
                        </a:solidFill>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chemeClr val="dk1"/>
                      </a:solidFill>
                      <a:prstDash val="solid"/>
                      <a:round/>
                      <a:headEnd type="none" w="sm" len="sm"/>
                      <a:tailEnd type="none" w="sm" len="sm"/>
                    </a:lnB>
                    <a:solidFill>
                      <a:srgbClr val="DFEAF3"/>
                    </a:solidFill>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lgn="ctr">
                      <a:solidFill>
                        <a:schemeClr val="tx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None/>
                      </a:pPr>
                      <a:r>
                        <a:rPr lang="en-US" sz="1100" dirty="0">
                          <a:latin typeface="Roboto"/>
                          <a:ea typeface="Roboto"/>
                          <a:cs typeface="Roboto"/>
                          <a:sym typeface="Roboto"/>
                        </a:rPr>
                        <a:t>Science-based emission reduction</a:t>
                      </a:r>
                      <a:endParaRPr sz="1100" dirty="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latin typeface="Roboto"/>
                          <a:ea typeface="Roboto"/>
                          <a:cs typeface="Roboto"/>
                          <a:sym typeface="Roboto"/>
                        </a:rPr>
                        <a:t>3, 9, 12, 14, 15</a:t>
                      </a:r>
                      <a:endParaRPr sz="900">
                        <a:latin typeface="Roboto"/>
                        <a:ea typeface="Roboto"/>
                        <a:cs typeface="Roboto"/>
                        <a:sym typeface="Roboto"/>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9688">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Land degradation neutrality</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900">
                          <a:latin typeface="Roboto"/>
                          <a:ea typeface="Roboto"/>
                          <a:cs typeface="Roboto"/>
                          <a:sym typeface="Roboto"/>
                        </a:rPr>
                        <a:t>3, 6, 9, 12, 13</a:t>
                      </a:r>
                      <a:endParaRPr sz="900">
                        <a:latin typeface="Roboto"/>
                        <a:ea typeface="Roboto"/>
                        <a:cs typeface="Roboto"/>
                        <a:sym typeface="Roboto"/>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62315">
                <a:tc rowSpan="2">
                  <a:txBody>
                    <a:bodyPr/>
                    <a:lstStyle/>
                    <a:p>
                      <a:pPr marL="0" lvl="0" indent="0" algn="l" rtl="0">
                        <a:spcBef>
                          <a:spcPts val="0"/>
                        </a:spcBef>
                        <a:spcAft>
                          <a:spcPts val="0"/>
                        </a:spcAft>
                        <a:buNone/>
                      </a:pPr>
                      <a:r>
                        <a:rPr lang="en-US" sz="1100" b="1" err="1">
                          <a:solidFill>
                            <a:srgbClr val="1E3250"/>
                          </a:solidFill>
                          <a:latin typeface="Roboto"/>
                          <a:ea typeface="Roboto"/>
                          <a:cs typeface="Roboto"/>
                          <a:sym typeface="Roboto"/>
                        </a:rPr>
                        <a:t>Labour</a:t>
                      </a:r>
                      <a:r>
                        <a:rPr lang="en-US" sz="1100" b="1">
                          <a:solidFill>
                            <a:srgbClr val="1E3250"/>
                          </a:solidFill>
                          <a:latin typeface="Roboto"/>
                          <a:ea typeface="Roboto"/>
                          <a:cs typeface="Roboto"/>
                          <a:sym typeface="Roboto"/>
                        </a:rPr>
                        <a:t> Rights</a:t>
                      </a:r>
                      <a:endParaRPr sz="1100" b="1">
                        <a:solidFill>
                          <a:srgbClr val="1E3250"/>
                        </a:solidFill>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FEAF3"/>
                    </a:solidFill>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100% of employees across the organization earn a living wage</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12700" cmpd="sng">
                      <a:noFill/>
                      <a:prstDash val="solid"/>
                    </a:lnR>
                    <a:lnT w="12700" cap="flat" cmpd="sng" algn="ctr">
                      <a:solidFill>
                        <a:schemeClr val="tx1"/>
                      </a:solidFill>
                      <a:prstDash val="solid"/>
                      <a:round/>
                      <a:headEnd type="none" w="med" len="med"/>
                      <a:tailEnd type="none" w="med" len="med"/>
                    </a:lnT>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900">
                          <a:solidFill>
                            <a:schemeClr val="dk1"/>
                          </a:solidFill>
                          <a:latin typeface="Roboto"/>
                          <a:ea typeface="Roboto"/>
                          <a:cs typeface="Roboto"/>
                          <a:sym typeface="Roboto"/>
                        </a:rPr>
                        <a:t>1, 2, 3, 4, 5, 10, 13</a:t>
                      </a:r>
                      <a:endParaRPr sz="900">
                        <a:latin typeface="Roboto"/>
                        <a:ea typeface="Roboto"/>
                        <a:cs typeface="Roboto"/>
                        <a:sym typeface="Roboto"/>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62315">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Zero severe and fatal work-related accidents, injuries and diseases</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12700" cmpd="sng">
                      <a:noFill/>
                      <a:prstDash val="solid"/>
                    </a:lnR>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900">
                          <a:solidFill>
                            <a:schemeClr val="dk1"/>
                          </a:solidFill>
                          <a:latin typeface="Roboto"/>
                          <a:ea typeface="Roboto"/>
                          <a:cs typeface="Roboto"/>
                          <a:sym typeface="Roboto"/>
                        </a:rPr>
                        <a:t>1, 3, 10</a:t>
                      </a:r>
                      <a:endParaRPr sz="900">
                        <a:latin typeface="Roboto"/>
                        <a:ea typeface="Roboto"/>
                        <a:cs typeface="Roboto"/>
                        <a:sym typeface="Roboto"/>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19688">
                <a:tc>
                  <a:txBody>
                    <a:bodyPr/>
                    <a:lstStyle/>
                    <a:p>
                      <a:pPr marL="0" lvl="0" indent="0" algn="l" rtl="0">
                        <a:spcBef>
                          <a:spcPts val="0"/>
                        </a:spcBef>
                        <a:spcAft>
                          <a:spcPts val="0"/>
                        </a:spcAft>
                        <a:buNone/>
                      </a:pPr>
                      <a:r>
                        <a:rPr lang="en-US" sz="1100" b="1">
                          <a:latin typeface="Roboto"/>
                          <a:ea typeface="Roboto"/>
                          <a:cs typeface="Roboto"/>
                          <a:sym typeface="Roboto"/>
                        </a:rPr>
                        <a:t>Water resilience</a:t>
                      </a:r>
                      <a:endParaRPr sz="1100" b="1">
                        <a:solidFill>
                          <a:srgbClr val="1E3250"/>
                        </a:solidFill>
                        <a:latin typeface="Roboto"/>
                        <a:ea typeface="Roboto"/>
                        <a:cs typeface="Roboto"/>
                        <a:sym typeface="Roboto"/>
                      </a:endParaRPr>
                    </a:p>
                  </a:txBody>
                  <a:tcPr marL="91450" marR="91450" marT="45725" marB="45725" anchor="ctr">
                    <a:lnL w="9525" cap="flat" cmpd="sng">
                      <a:solidFill>
                        <a:srgbClr val="1E325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FEAF3"/>
                    </a:solidFill>
                  </a:tcPr>
                </a:tc>
                <a:tc>
                  <a:txBody>
                    <a:bodyPr/>
                    <a:lstStyle/>
                    <a:p>
                      <a:pPr marL="0" marR="0" lvl="0" indent="0" algn="l" rtl="0">
                        <a:lnSpc>
                          <a:spcPct val="100000"/>
                        </a:lnSpc>
                        <a:spcBef>
                          <a:spcPts val="0"/>
                        </a:spcBef>
                        <a:spcAft>
                          <a:spcPts val="0"/>
                        </a:spcAft>
                        <a:buNone/>
                      </a:pPr>
                      <a:endParaRPr sz="900" u="none" strike="noStrike" cap="none">
                        <a:solidFill>
                          <a:srgbClr val="1E3250"/>
                        </a:solidFill>
                        <a:latin typeface="Roboto"/>
                        <a:ea typeface="Roboto"/>
                        <a:cs typeface="Roboto"/>
                        <a:sym typeface="Roboto"/>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Roboto"/>
                          <a:ea typeface="Roboto"/>
                          <a:cs typeface="Roboto"/>
                          <a:sym typeface="Roboto"/>
                        </a:rPr>
                        <a:t>Net-positive water impact in water-stressed basins</a:t>
                      </a:r>
                      <a:endParaRPr sz="1100">
                        <a:latin typeface="Roboto"/>
                        <a:ea typeface="Roboto"/>
                        <a:cs typeface="Roboto"/>
                        <a:sym typeface="Roboto"/>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11, 12, 13,14, 17</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19688">
                <a:tc rowSpan="2">
                  <a:txBody>
                    <a:bodyPr/>
                    <a:lstStyle/>
                    <a:p>
                      <a:pPr marL="0" lvl="0" indent="0" algn="l" rtl="0">
                        <a:spcBef>
                          <a:spcPts val="0"/>
                        </a:spcBef>
                        <a:spcAft>
                          <a:spcPts val="0"/>
                        </a:spcAft>
                        <a:buNone/>
                      </a:pPr>
                      <a:r>
                        <a:rPr lang="en-US" sz="1100" b="1">
                          <a:solidFill>
                            <a:srgbClr val="1E3250"/>
                          </a:solidFill>
                          <a:latin typeface="Roboto"/>
                          <a:ea typeface="Roboto"/>
                          <a:cs typeface="Roboto"/>
                          <a:sym typeface="Roboto"/>
                        </a:rPr>
                        <a:t>Finance, Investment &amp; Governance</a:t>
                      </a:r>
                      <a:endParaRPr sz="1100" b="1">
                        <a:solidFill>
                          <a:srgbClr val="1E3250"/>
                        </a:solidFill>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FEAF3"/>
                    </a:solidFill>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Roboto"/>
                          <a:ea typeface="Roboto"/>
                          <a:cs typeface="Roboto"/>
                          <a:sym typeface="Roboto"/>
                        </a:rPr>
                        <a:t>100% alignment with the CFO Principles on Integrated SDG Investments and Finance</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Cross-cutting</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419688">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a:latin typeface="Roboto"/>
                          <a:ea typeface="Roboto"/>
                          <a:cs typeface="Roboto"/>
                          <a:sym typeface="Roboto"/>
                        </a:rPr>
                        <a:t>Zero incidences of bribery</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Cross-cutting</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62315">
                <a:tc rowSpan="4">
                  <a:txBody>
                    <a:bodyPr/>
                    <a:lstStyle/>
                    <a:p>
                      <a:pPr marL="0" lvl="0" indent="0" algn="l" rtl="0">
                        <a:spcBef>
                          <a:spcPts val="0"/>
                        </a:spcBef>
                        <a:spcAft>
                          <a:spcPts val="0"/>
                        </a:spcAft>
                        <a:buNone/>
                      </a:pPr>
                      <a:r>
                        <a:rPr lang="en-US" sz="1100" b="1">
                          <a:solidFill>
                            <a:srgbClr val="1E3250"/>
                          </a:solidFill>
                          <a:latin typeface="Roboto"/>
                          <a:ea typeface="Roboto"/>
                          <a:cs typeface="Roboto"/>
                          <a:sym typeface="Roboto"/>
                        </a:rPr>
                        <a:t>Circularity &amp; Sustainable Value Chain</a:t>
                      </a:r>
                      <a:endParaRPr sz="1100" b="1">
                        <a:solidFill>
                          <a:srgbClr val="1E3250"/>
                        </a:solidFill>
                        <a:latin typeface="Roboto"/>
                        <a:ea typeface="Roboto"/>
                        <a:cs typeface="Roboto"/>
                        <a:sym typeface="Roboto"/>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FEAF3"/>
                    </a:solidFill>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Roboto"/>
                          <a:ea typeface="Roboto"/>
                          <a:cs typeface="Roboto"/>
                          <a:sym typeface="Roboto"/>
                        </a:rPr>
                        <a:t>Zero waste to landfill and incineration</a:t>
                      </a:r>
                      <a:endParaRPr sz="1100" u="none" strike="noStrike" cap="none">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6, 9, 11, 13, 14, 15</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419688">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chemeClr val="dk1"/>
                          </a:solidFill>
                          <a:latin typeface="Roboto"/>
                          <a:ea typeface="Roboto"/>
                          <a:cs typeface="Roboto"/>
                          <a:sym typeface="Roboto"/>
                        </a:rPr>
                        <a:t>Zero discharge of hazardous pollutants and chemicals</a:t>
                      </a:r>
                      <a:endParaRPr sz="1100" u="none" strike="noStrike" cap="none">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3, 6, 9, 11, 13, 15, 17</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419688">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Roboto"/>
                          <a:ea typeface="Roboto"/>
                          <a:cs typeface="Roboto"/>
                          <a:sym typeface="Roboto"/>
                        </a:rPr>
                        <a:t>100% sustainable material inputs that are renewable, recyclable or reusable</a:t>
                      </a:r>
                      <a:endParaRPr sz="1100" u="none" strike="noStrike" cap="none" dirty="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a:solidFill>
                            <a:schemeClr val="dk1"/>
                          </a:solidFill>
                          <a:latin typeface="Roboto"/>
                          <a:ea typeface="Roboto"/>
                          <a:cs typeface="Roboto"/>
                          <a:sym typeface="Roboto"/>
                        </a:rPr>
                        <a:t>6, 9, 11, 13, 14, 15, 17 </a:t>
                      </a:r>
                      <a:endParaRPr sz="90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419688">
                <a:tc vMerge="1">
                  <a:txBody>
                    <a:bodyPr/>
                    <a:lstStyle/>
                    <a:p>
                      <a:endParaRPr lang="en-US"/>
                    </a:p>
                  </a:txBody>
                  <a:tcPr/>
                </a:tc>
                <a:tc>
                  <a:txBody>
                    <a:bodyPr/>
                    <a:lstStyle/>
                    <a:p>
                      <a:pPr marL="0" marR="0" lvl="0" indent="0" algn="l" rtl="0">
                        <a:lnSpc>
                          <a:spcPct val="100000"/>
                        </a:lnSpc>
                        <a:spcBef>
                          <a:spcPts val="0"/>
                        </a:spcBef>
                        <a:spcAft>
                          <a:spcPts val="0"/>
                        </a:spcAft>
                        <a:buNone/>
                      </a:pPr>
                      <a:endParaRPr sz="9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E3250"/>
                      </a:solidFill>
                      <a:prstDash val="solid"/>
                      <a:round/>
                      <a:headEnd type="none" w="sm" len="sm"/>
                      <a:tailEnd type="none" w="sm" len="sm"/>
                    </a:lnT>
                    <a:lnB w="9525" cap="flat" cmpd="sng">
                      <a:solidFill>
                        <a:srgbClr val="1E3250"/>
                      </a:solidFill>
                      <a:prstDash val="solid"/>
                      <a:round/>
                      <a:headEnd type="none" w="sm" len="sm"/>
                      <a:tailEnd type="none" w="sm" len="sm"/>
                    </a:lnB>
                  </a:tcPr>
                </a:tc>
                <a:tc>
                  <a:txBody>
                    <a:bodyPr/>
                    <a:lstStyle/>
                    <a:p>
                      <a:pPr marL="0" lvl="0" indent="0" algn="l" rtl="0">
                        <a:spcBef>
                          <a:spcPts val="0"/>
                        </a:spcBef>
                        <a:spcAft>
                          <a:spcPts val="0"/>
                        </a:spcAft>
                        <a:buNone/>
                      </a:pPr>
                      <a:r>
                        <a:rPr lang="en-US" sz="1100">
                          <a:latin typeface="Roboto"/>
                          <a:ea typeface="Roboto"/>
                          <a:cs typeface="Roboto"/>
                          <a:sym typeface="Roboto"/>
                        </a:rPr>
                        <a:t>100% resource recovery, with all materials and products recovered and recycled or reused at end of use</a:t>
                      </a:r>
                      <a:endParaRPr sz="1100">
                        <a:latin typeface="Roboto"/>
                        <a:ea typeface="Roboto"/>
                        <a:cs typeface="Roboto"/>
                        <a:sym typeface="Roboto"/>
                      </a:endParaRPr>
                    </a:p>
                  </a:txBody>
                  <a:tcPr marL="91450" marR="91450" marT="45725" marB="45725" anchor="ctr">
                    <a:lnL w="9525" cap="flat" cmpd="sng">
                      <a:solidFill>
                        <a:schemeClr val="lt1"/>
                      </a:solid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1E325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900" u="none" strike="noStrike" cap="none">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900" dirty="0">
                          <a:solidFill>
                            <a:schemeClr val="dk1"/>
                          </a:solidFill>
                          <a:latin typeface="Roboto"/>
                          <a:ea typeface="Roboto"/>
                          <a:cs typeface="Roboto"/>
                          <a:sym typeface="Roboto"/>
                        </a:rPr>
                        <a:t>6, 9, 11, 12, 13, 15, 17</a:t>
                      </a:r>
                      <a:endParaRPr sz="900" dirty="0">
                        <a:solidFill>
                          <a:schemeClr val="dk1"/>
                        </a:solidFill>
                        <a:latin typeface="Roboto"/>
                        <a:ea typeface="Roboto"/>
                        <a:cs typeface="Roboto"/>
                        <a:sym typeface="Roboto"/>
                      </a:endParaRPr>
                    </a:p>
                  </a:txBody>
                  <a:tcPr marL="91450" marR="91450" marT="45725" marB="45725"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bl>
          </a:graphicData>
        </a:graphic>
      </p:graphicFrame>
      <p:pic>
        <p:nvPicPr>
          <p:cNvPr id="7" name="Google Shape;848;p68">
            <a:extLst>
              <a:ext uri="{FF2B5EF4-FFF2-40B4-BE49-F238E27FC236}">
                <a16:creationId xmlns:a16="http://schemas.microsoft.com/office/drawing/2014/main" id="{E9A38FF7-0B95-7798-E8A2-A6EFE4EC7457}"/>
              </a:ext>
            </a:extLst>
          </p:cNvPr>
          <p:cNvPicPr preferRelativeResize="0"/>
          <p:nvPr/>
        </p:nvPicPr>
        <p:blipFill rotWithShape="1">
          <a:blip r:embed="rId3">
            <a:alphaModFix/>
          </a:blip>
          <a:srcRect t="20402" b="23237"/>
          <a:stretch/>
        </p:blipFill>
        <p:spPr>
          <a:xfrm>
            <a:off x="2318872" y="1839748"/>
            <a:ext cx="315681" cy="180516"/>
          </a:xfrm>
          <a:prstGeom prst="rect">
            <a:avLst/>
          </a:prstGeom>
          <a:noFill/>
          <a:ln>
            <a:noFill/>
          </a:ln>
        </p:spPr>
      </p:pic>
      <p:pic>
        <p:nvPicPr>
          <p:cNvPr id="8" name="Google Shape;849;p68">
            <a:extLst>
              <a:ext uri="{FF2B5EF4-FFF2-40B4-BE49-F238E27FC236}">
                <a16:creationId xmlns:a16="http://schemas.microsoft.com/office/drawing/2014/main" id="{5961449E-C30E-511D-5C4B-F86E2BB6FB25}"/>
              </a:ext>
            </a:extLst>
          </p:cNvPr>
          <p:cNvPicPr preferRelativeResize="0"/>
          <p:nvPr/>
        </p:nvPicPr>
        <p:blipFill rotWithShape="1">
          <a:blip r:embed="rId3">
            <a:alphaModFix/>
          </a:blip>
          <a:srcRect t="20402" b="23237"/>
          <a:stretch/>
        </p:blipFill>
        <p:spPr>
          <a:xfrm>
            <a:off x="2318872" y="2101936"/>
            <a:ext cx="315681" cy="180516"/>
          </a:xfrm>
          <a:prstGeom prst="rect">
            <a:avLst/>
          </a:prstGeom>
          <a:noFill/>
          <a:ln>
            <a:noFill/>
          </a:ln>
        </p:spPr>
      </p:pic>
      <p:pic>
        <p:nvPicPr>
          <p:cNvPr id="9" name="Google Shape;850;p68">
            <a:extLst>
              <a:ext uri="{FF2B5EF4-FFF2-40B4-BE49-F238E27FC236}">
                <a16:creationId xmlns:a16="http://schemas.microsoft.com/office/drawing/2014/main" id="{727CFA96-22D1-0EBF-0012-5BCF3BD29223}"/>
              </a:ext>
            </a:extLst>
          </p:cNvPr>
          <p:cNvPicPr preferRelativeResize="0"/>
          <p:nvPr/>
        </p:nvPicPr>
        <p:blipFill rotWithShape="1">
          <a:blip r:embed="rId3">
            <a:alphaModFix/>
          </a:blip>
          <a:srcRect t="20402" b="23237"/>
          <a:stretch/>
        </p:blipFill>
        <p:spPr>
          <a:xfrm>
            <a:off x="2318872" y="2694286"/>
            <a:ext cx="315681" cy="180516"/>
          </a:xfrm>
          <a:prstGeom prst="rect">
            <a:avLst/>
          </a:prstGeom>
          <a:noFill/>
          <a:ln>
            <a:noFill/>
          </a:ln>
        </p:spPr>
      </p:pic>
      <p:pic>
        <p:nvPicPr>
          <p:cNvPr id="10" name="Google Shape;851;p68">
            <a:extLst>
              <a:ext uri="{FF2B5EF4-FFF2-40B4-BE49-F238E27FC236}">
                <a16:creationId xmlns:a16="http://schemas.microsoft.com/office/drawing/2014/main" id="{CAC754E9-973F-33F0-D22D-7634AFA763A4}"/>
              </a:ext>
            </a:extLst>
          </p:cNvPr>
          <p:cNvPicPr preferRelativeResize="0"/>
          <p:nvPr/>
        </p:nvPicPr>
        <p:blipFill rotWithShape="1">
          <a:blip r:embed="rId3">
            <a:alphaModFix/>
          </a:blip>
          <a:srcRect t="20402" b="23237"/>
          <a:stretch/>
        </p:blipFill>
        <p:spPr>
          <a:xfrm>
            <a:off x="2318872" y="3465836"/>
            <a:ext cx="315681" cy="180516"/>
          </a:xfrm>
          <a:prstGeom prst="rect">
            <a:avLst/>
          </a:prstGeom>
          <a:noFill/>
          <a:ln>
            <a:noFill/>
          </a:ln>
        </p:spPr>
      </p:pic>
      <p:pic>
        <p:nvPicPr>
          <p:cNvPr id="11" name="Google Shape;852;p68">
            <a:extLst>
              <a:ext uri="{FF2B5EF4-FFF2-40B4-BE49-F238E27FC236}">
                <a16:creationId xmlns:a16="http://schemas.microsoft.com/office/drawing/2014/main" id="{8B40508C-D73E-23CE-5DC4-179065A5C35C}"/>
              </a:ext>
            </a:extLst>
          </p:cNvPr>
          <p:cNvPicPr preferRelativeResize="0"/>
          <p:nvPr/>
        </p:nvPicPr>
        <p:blipFill rotWithShape="1">
          <a:blip r:embed="rId3">
            <a:alphaModFix/>
          </a:blip>
          <a:srcRect t="20402" b="23237"/>
          <a:stretch/>
        </p:blipFill>
        <p:spPr>
          <a:xfrm>
            <a:off x="2318872" y="4063648"/>
            <a:ext cx="315681" cy="180516"/>
          </a:xfrm>
          <a:prstGeom prst="rect">
            <a:avLst/>
          </a:prstGeom>
          <a:noFill/>
          <a:ln>
            <a:noFill/>
          </a:ln>
        </p:spPr>
      </p:pic>
      <p:pic>
        <p:nvPicPr>
          <p:cNvPr id="12" name="Google Shape;853;p68">
            <a:extLst>
              <a:ext uri="{FF2B5EF4-FFF2-40B4-BE49-F238E27FC236}">
                <a16:creationId xmlns:a16="http://schemas.microsoft.com/office/drawing/2014/main" id="{2E098E81-8559-5AA3-5B42-ECB86C102385}"/>
              </a:ext>
            </a:extLst>
          </p:cNvPr>
          <p:cNvPicPr preferRelativeResize="0"/>
          <p:nvPr/>
        </p:nvPicPr>
        <p:blipFill rotWithShape="1">
          <a:blip r:embed="rId3">
            <a:alphaModFix/>
          </a:blip>
          <a:srcRect t="20402" b="23237"/>
          <a:stretch/>
        </p:blipFill>
        <p:spPr>
          <a:xfrm>
            <a:off x="2318872" y="4500336"/>
            <a:ext cx="315681" cy="180516"/>
          </a:xfrm>
          <a:prstGeom prst="rect">
            <a:avLst/>
          </a:prstGeom>
          <a:noFill/>
          <a:ln>
            <a:noFill/>
          </a:ln>
        </p:spPr>
      </p:pic>
      <p:pic>
        <p:nvPicPr>
          <p:cNvPr id="13" name="Google Shape;854;p68" descr="Sustainable Development Goal 5 - Wikipedia">
            <a:extLst>
              <a:ext uri="{FF2B5EF4-FFF2-40B4-BE49-F238E27FC236}">
                <a16:creationId xmlns:a16="http://schemas.microsoft.com/office/drawing/2014/main" id="{861387FD-AE03-84FB-F3F8-F6A7567E45E1}"/>
              </a:ext>
            </a:extLst>
          </p:cNvPr>
          <p:cNvPicPr preferRelativeResize="0"/>
          <p:nvPr/>
        </p:nvPicPr>
        <p:blipFill rotWithShape="1">
          <a:blip r:embed="rId4">
            <a:alphaModFix/>
          </a:blip>
          <a:srcRect/>
          <a:stretch/>
        </p:blipFill>
        <p:spPr>
          <a:xfrm>
            <a:off x="9122472" y="1806798"/>
            <a:ext cx="244860" cy="239556"/>
          </a:xfrm>
          <a:prstGeom prst="rect">
            <a:avLst/>
          </a:prstGeom>
          <a:noFill/>
          <a:ln>
            <a:noFill/>
          </a:ln>
        </p:spPr>
      </p:pic>
      <p:pic>
        <p:nvPicPr>
          <p:cNvPr id="14" name="Google Shape;855;p68" descr="Sustainable Development Goal 5 - Wikipedia">
            <a:extLst>
              <a:ext uri="{FF2B5EF4-FFF2-40B4-BE49-F238E27FC236}">
                <a16:creationId xmlns:a16="http://schemas.microsoft.com/office/drawing/2014/main" id="{BC6BA195-41A3-0F3A-035E-F3888C6CB075}"/>
              </a:ext>
            </a:extLst>
          </p:cNvPr>
          <p:cNvPicPr preferRelativeResize="0"/>
          <p:nvPr/>
        </p:nvPicPr>
        <p:blipFill rotWithShape="1">
          <a:blip r:embed="rId4">
            <a:alphaModFix/>
          </a:blip>
          <a:srcRect/>
          <a:stretch/>
        </p:blipFill>
        <p:spPr>
          <a:xfrm>
            <a:off x="9122472" y="2067148"/>
            <a:ext cx="244860" cy="239569"/>
          </a:xfrm>
          <a:prstGeom prst="rect">
            <a:avLst/>
          </a:prstGeom>
          <a:noFill/>
          <a:ln>
            <a:noFill/>
          </a:ln>
        </p:spPr>
      </p:pic>
      <p:pic>
        <p:nvPicPr>
          <p:cNvPr id="15" name="Google Shape;856;p68">
            <a:extLst>
              <a:ext uri="{FF2B5EF4-FFF2-40B4-BE49-F238E27FC236}">
                <a16:creationId xmlns:a16="http://schemas.microsoft.com/office/drawing/2014/main" id="{995954FB-1DA1-618A-0522-18F6DF6D66BA}"/>
              </a:ext>
            </a:extLst>
          </p:cNvPr>
          <p:cNvPicPr preferRelativeResize="0"/>
          <p:nvPr/>
        </p:nvPicPr>
        <p:blipFill>
          <a:blip r:embed="rId5">
            <a:alphaModFix/>
          </a:blip>
          <a:stretch>
            <a:fillRect/>
          </a:stretch>
        </p:blipFill>
        <p:spPr>
          <a:xfrm>
            <a:off x="9122473" y="2331293"/>
            <a:ext cx="244859" cy="239585"/>
          </a:xfrm>
          <a:prstGeom prst="rect">
            <a:avLst/>
          </a:prstGeom>
          <a:noFill/>
          <a:ln>
            <a:noFill/>
          </a:ln>
        </p:spPr>
      </p:pic>
      <p:pic>
        <p:nvPicPr>
          <p:cNvPr id="16" name="Google Shape;857;p68" descr="Sustainable Development Goal 13 - Wikipedia">
            <a:extLst>
              <a:ext uri="{FF2B5EF4-FFF2-40B4-BE49-F238E27FC236}">
                <a16:creationId xmlns:a16="http://schemas.microsoft.com/office/drawing/2014/main" id="{E2002910-2A67-ECE6-41A6-A2CFCCB25C50}"/>
              </a:ext>
            </a:extLst>
          </p:cNvPr>
          <p:cNvPicPr preferRelativeResize="0"/>
          <p:nvPr/>
        </p:nvPicPr>
        <p:blipFill rotWithShape="1">
          <a:blip r:embed="rId6">
            <a:alphaModFix/>
          </a:blip>
          <a:srcRect/>
          <a:stretch/>
        </p:blipFill>
        <p:spPr>
          <a:xfrm>
            <a:off x="9117048" y="2689577"/>
            <a:ext cx="244860" cy="239559"/>
          </a:xfrm>
          <a:prstGeom prst="rect">
            <a:avLst/>
          </a:prstGeom>
          <a:noFill/>
          <a:ln>
            <a:noFill/>
          </a:ln>
        </p:spPr>
      </p:pic>
      <p:pic>
        <p:nvPicPr>
          <p:cNvPr id="17" name="Google Shape;858;p68" descr="Sustainable Development Goal 15 - Wikipedia">
            <a:extLst>
              <a:ext uri="{FF2B5EF4-FFF2-40B4-BE49-F238E27FC236}">
                <a16:creationId xmlns:a16="http://schemas.microsoft.com/office/drawing/2014/main" id="{BAF73765-D2E6-2066-2A29-B757C6E3B4E7}"/>
              </a:ext>
            </a:extLst>
          </p:cNvPr>
          <p:cNvPicPr preferRelativeResize="0"/>
          <p:nvPr/>
        </p:nvPicPr>
        <p:blipFill rotWithShape="1">
          <a:blip r:embed="rId7">
            <a:alphaModFix/>
          </a:blip>
          <a:srcRect/>
          <a:stretch/>
        </p:blipFill>
        <p:spPr>
          <a:xfrm>
            <a:off x="9122486" y="3081763"/>
            <a:ext cx="244860" cy="239556"/>
          </a:xfrm>
          <a:prstGeom prst="rect">
            <a:avLst/>
          </a:prstGeom>
          <a:noFill/>
          <a:ln>
            <a:noFill/>
          </a:ln>
        </p:spPr>
      </p:pic>
      <p:pic>
        <p:nvPicPr>
          <p:cNvPr id="18" name="Google Shape;859;p68" descr="Sustainable Development Goal 8 - Wikipedia">
            <a:extLst>
              <a:ext uri="{FF2B5EF4-FFF2-40B4-BE49-F238E27FC236}">
                <a16:creationId xmlns:a16="http://schemas.microsoft.com/office/drawing/2014/main" id="{A9F4065D-9019-A95F-DC1F-175AC0B7B093}"/>
              </a:ext>
            </a:extLst>
          </p:cNvPr>
          <p:cNvPicPr preferRelativeResize="0"/>
          <p:nvPr/>
        </p:nvPicPr>
        <p:blipFill rotWithShape="1">
          <a:blip r:embed="rId8">
            <a:alphaModFix/>
          </a:blip>
          <a:srcRect/>
          <a:stretch/>
        </p:blipFill>
        <p:spPr>
          <a:xfrm>
            <a:off x="9122486" y="3429537"/>
            <a:ext cx="244860" cy="239556"/>
          </a:xfrm>
          <a:prstGeom prst="rect">
            <a:avLst/>
          </a:prstGeom>
          <a:noFill/>
          <a:ln>
            <a:noFill/>
          </a:ln>
        </p:spPr>
      </p:pic>
      <p:pic>
        <p:nvPicPr>
          <p:cNvPr id="19" name="Google Shape;860;p68" descr="Goal 6 | Department of Economic and Social Affairs">
            <a:extLst>
              <a:ext uri="{FF2B5EF4-FFF2-40B4-BE49-F238E27FC236}">
                <a16:creationId xmlns:a16="http://schemas.microsoft.com/office/drawing/2014/main" id="{310180F9-B221-1EE0-CB59-D6045E2CB844}"/>
              </a:ext>
            </a:extLst>
          </p:cNvPr>
          <p:cNvPicPr preferRelativeResize="0"/>
          <p:nvPr/>
        </p:nvPicPr>
        <p:blipFill rotWithShape="1">
          <a:blip r:embed="rId9">
            <a:alphaModFix/>
          </a:blip>
          <a:srcRect/>
          <a:stretch/>
        </p:blipFill>
        <p:spPr>
          <a:xfrm>
            <a:off x="9122485" y="4024363"/>
            <a:ext cx="244859" cy="239569"/>
          </a:xfrm>
          <a:prstGeom prst="rect">
            <a:avLst/>
          </a:prstGeom>
          <a:noFill/>
          <a:ln>
            <a:noFill/>
          </a:ln>
        </p:spPr>
      </p:pic>
      <p:pic>
        <p:nvPicPr>
          <p:cNvPr id="20" name="Google Shape;861;p68" descr="Sustainable Development Goal 17 - Wikipedia">
            <a:extLst>
              <a:ext uri="{FF2B5EF4-FFF2-40B4-BE49-F238E27FC236}">
                <a16:creationId xmlns:a16="http://schemas.microsoft.com/office/drawing/2014/main" id="{035206BF-728E-7E1C-6792-535482A5ADEA}"/>
              </a:ext>
            </a:extLst>
          </p:cNvPr>
          <p:cNvPicPr preferRelativeResize="0"/>
          <p:nvPr/>
        </p:nvPicPr>
        <p:blipFill rotWithShape="1">
          <a:blip r:embed="rId10">
            <a:alphaModFix/>
          </a:blip>
          <a:srcRect/>
          <a:stretch/>
        </p:blipFill>
        <p:spPr>
          <a:xfrm>
            <a:off x="9122485" y="4460514"/>
            <a:ext cx="244859" cy="239560"/>
          </a:xfrm>
          <a:prstGeom prst="rect">
            <a:avLst/>
          </a:prstGeom>
          <a:noFill/>
          <a:ln>
            <a:noFill/>
          </a:ln>
        </p:spPr>
      </p:pic>
      <p:pic>
        <p:nvPicPr>
          <p:cNvPr id="21" name="Google Shape;862;p68" descr="Sustainable Development Goal 16 - Wikipedia">
            <a:extLst>
              <a:ext uri="{FF2B5EF4-FFF2-40B4-BE49-F238E27FC236}">
                <a16:creationId xmlns:a16="http://schemas.microsoft.com/office/drawing/2014/main" id="{16A61D0C-C1F3-6C33-EA71-CF1588409A79}"/>
              </a:ext>
            </a:extLst>
          </p:cNvPr>
          <p:cNvPicPr preferRelativeResize="0"/>
          <p:nvPr/>
        </p:nvPicPr>
        <p:blipFill rotWithShape="1">
          <a:blip r:embed="rId11">
            <a:alphaModFix/>
          </a:blip>
          <a:srcRect/>
          <a:stretch/>
        </p:blipFill>
        <p:spPr>
          <a:xfrm>
            <a:off x="9122473" y="4856540"/>
            <a:ext cx="244860" cy="239556"/>
          </a:xfrm>
          <a:prstGeom prst="rect">
            <a:avLst/>
          </a:prstGeom>
          <a:noFill/>
          <a:ln>
            <a:noFill/>
          </a:ln>
        </p:spPr>
      </p:pic>
      <p:pic>
        <p:nvPicPr>
          <p:cNvPr id="22" name="Google Shape;863;p68" descr="Sustainable Development Goal 12 - Wikipedia">
            <a:extLst>
              <a:ext uri="{FF2B5EF4-FFF2-40B4-BE49-F238E27FC236}">
                <a16:creationId xmlns:a16="http://schemas.microsoft.com/office/drawing/2014/main" id="{C03321F8-DAB9-1154-D9A5-D46516A75248}"/>
              </a:ext>
            </a:extLst>
          </p:cNvPr>
          <p:cNvPicPr preferRelativeResize="0"/>
          <p:nvPr/>
        </p:nvPicPr>
        <p:blipFill rotWithShape="1">
          <a:blip r:embed="rId12">
            <a:alphaModFix/>
          </a:blip>
          <a:srcRect/>
          <a:stretch/>
        </p:blipFill>
        <p:spPr>
          <a:xfrm>
            <a:off x="9122474" y="5210589"/>
            <a:ext cx="244859" cy="239576"/>
          </a:xfrm>
          <a:prstGeom prst="rect">
            <a:avLst/>
          </a:prstGeom>
          <a:noFill/>
          <a:ln>
            <a:noFill/>
          </a:ln>
        </p:spPr>
      </p:pic>
      <p:pic>
        <p:nvPicPr>
          <p:cNvPr id="23" name="Google Shape;878;p68" descr="Sustainable Development Goal 8 - Wikipedia">
            <a:extLst>
              <a:ext uri="{FF2B5EF4-FFF2-40B4-BE49-F238E27FC236}">
                <a16:creationId xmlns:a16="http://schemas.microsoft.com/office/drawing/2014/main" id="{11C187D8-3536-6D35-2D92-8F8DAC0B5965}"/>
              </a:ext>
            </a:extLst>
          </p:cNvPr>
          <p:cNvPicPr preferRelativeResize="0"/>
          <p:nvPr/>
        </p:nvPicPr>
        <p:blipFill rotWithShape="1">
          <a:blip r:embed="rId8">
            <a:alphaModFix/>
          </a:blip>
          <a:srcRect/>
          <a:stretch/>
        </p:blipFill>
        <p:spPr>
          <a:xfrm>
            <a:off x="9122486" y="3689887"/>
            <a:ext cx="244860" cy="239556"/>
          </a:xfrm>
          <a:prstGeom prst="rect">
            <a:avLst/>
          </a:prstGeom>
          <a:noFill/>
          <a:ln>
            <a:noFill/>
          </a:ln>
        </p:spPr>
      </p:pic>
      <p:pic>
        <p:nvPicPr>
          <p:cNvPr id="24" name="Google Shape;879;p68" descr="Sustainable Development Goal 12 - Wikipedia">
            <a:extLst>
              <a:ext uri="{FF2B5EF4-FFF2-40B4-BE49-F238E27FC236}">
                <a16:creationId xmlns:a16="http://schemas.microsoft.com/office/drawing/2014/main" id="{F5516815-665B-0625-D995-FB3E910BA797}"/>
              </a:ext>
            </a:extLst>
          </p:cNvPr>
          <p:cNvPicPr preferRelativeResize="0"/>
          <p:nvPr/>
        </p:nvPicPr>
        <p:blipFill rotWithShape="1">
          <a:blip r:embed="rId12">
            <a:alphaModFix/>
          </a:blip>
          <a:srcRect/>
          <a:stretch/>
        </p:blipFill>
        <p:spPr>
          <a:xfrm>
            <a:off x="9122474" y="5550202"/>
            <a:ext cx="244859" cy="239576"/>
          </a:xfrm>
          <a:prstGeom prst="rect">
            <a:avLst/>
          </a:prstGeom>
          <a:noFill/>
          <a:ln>
            <a:noFill/>
          </a:ln>
        </p:spPr>
      </p:pic>
      <p:pic>
        <p:nvPicPr>
          <p:cNvPr id="25" name="Google Shape;880;p68" descr="Sustainable Development Goal 12 - Wikipedia">
            <a:extLst>
              <a:ext uri="{FF2B5EF4-FFF2-40B4-BE49-F238E27FC236}">
                <a16:creationId xmlns:a16="http://schemas.microsoft.com/office/drawing/2014/main" id="{558E56DA-DC34-B1A0-AB36-2A6A40E63E8F}"/>
              </a:ext>
            </a:extLst>
          </p:cNvPr>
          <p:cNvPicPr preferRelativeResize="0"/>
          <p:nvPr/>
        </p:nvPicPr>
        <p:blipFill rotWithShape="1">
          <a:blip r:embed="rId12">
            <a:alphaModFix/>
          </a:blip>
          <a:srcRect/>
          <a:stretch/>
        </p:blipFill>
        <p:spPr>
          <a:xfrm>
            <a:off x="9122473" y="5965687"/>
            <a:ext cx="244860" cy="239576"/>
          </a:xfrm>
          <a:prstGeom prst="rect">
            <a:avLst/>
          </a:prstGeom>
          <a:noFill/>
          <a:ln>
            <a:noFill/>
          </a:ln>
        </p:spPr>
      </p:pic>
      <p:pic>
        <p:nvPicPr>
          <p:cNvPr id="26" name="Google Shape;881;p68" descr="Sustainable Development Goal 14 - Wikipedia">
            <a:extLst>
              <a:ext uri="{FF2B5EF4-FFF2-40B4-BE49-F238E27FC236}">
                <a16:creationId xmlns:a16="http://schemas.microsoft.com/office/drawing/2014/main" id="{845093C5-0AF1-C348-6F74-8B35A450A3B9}"/>
              </a:ext>
            </a:extLst>
          </p:cNvPr>
          <p:cNvPicPr preferRelativeResize="0"/>
          <p:nvPr/>
        </p:nvPicPr>
        <p:blipFill rotWithShape="1">
          <a:blip r:embed="rId13">
            <a:alphaModFix/>
          </a:blip>
          <a:srcRect/>
          <a:stretch/>
        </p:blipFill>
        <p:spPr>
          <a:xfrm>
            <a:off x="9122472" y="6391742"/>
            <a:ext cx="244860" cy="239575"/>
          </a:xfrm>
          <a:prstGeom prst="rect">
            <a:avLst/>
          </a:prstGeom>
          <a:noFill/>
          <a:ln>
            <a:noFill/>
          </a:ln>
        </p:spPr>
      </p:pic>
      <p:sp>
        <p:nvSpPr>
          <p:cNvPr id="27" name="Google Shape;816;p14">
            <a:extLst>
              <a:ext uri="{FF2B5EF4-FFF2-40B4-BE49-F238E27FC236}">
                <a16:creationId xmlns:a16="http://schemas.microsoft.com/office/drawing/2014/main" id="{6071F6AF-46BE-5EB5-4B61-DC570AD3065D}"/>
              </a:ext>
            </a:extLst>
          </p:cNvPr>
          <p:cNvSpPr txBox="1">
            <a:spLocks noGrp="1"/>
          </p:cNvSpPr>
          <p:nvPr>
            <p:ph type="ctrTitle"/>
          </p:nvPr>
        </p:nvSpPr>
        <p:spPr>
          <a:xfrm>
            <a:off x="575093" y="546907"/>
            <a:ext cx="11033083" cy="6036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Font typeface="Arial"/>
              <a:buNone/>
            </a:pPr>
            <a:r>
              <a:rPr lang="en-US" sz="3200" dirty="0">
                <a:latin typeface="Flama Extrabold Italic" panose="02000000000000000000" pitchFamily="2" charset="0"/>
              </a:rPr>
              <a:t>SDG Ambition </a:t>
            </a:r>
            <a:r>
              <a:rPr lang="en-US" sz="3200" dirty="0">
                <a:solidFill>
                  <a:srgbClr val="699CC6"/>
                </a:solidFill>
                <a:latin typeface="Flama Extrabold Italic" panose="02000000000000000000" pitchFamily="2" charset="0"/>
              </a:rPr>
              <a:t>Benchmarks</a:t>
            </a:r>
            <a:endParaRPr sz="3200" dirty="0">
              <a:latin typeface="Flama Extrabold Italic" panose="02000000000000000000" pitchFamily="2" charset="0"/>
            </a:endParaRPr>
          </a:p>
        </p:txBody>
      </p:sp>
    </p:spTree>
    <p:extLst>
      <p:ext uri="{BB962C8B-B14F-4D97-AF65-F5344CB8AC3E}">
        <p14:creationId xmlns:p14="http://schemas.microsoft.com/office/powerpoint/2010/main" val="425055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sitting around a table&#10;&#10;Description automatically generated">
            <a:extLst>
              <a:ext uri="{FF2B5EF4-FFF2-40B4-BE49-F238E27FC236}">
                <a16:creationId xmlns:a16="http://schemas.microsoft.com/office/drawing/2014/main" id="{526D665F-05D2-CB90-6B1F-A29E5DC45C8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003495" y="692150"/>
            <a:ext cx="3874609" cy="5480050"/>
          </a:xfrm>
        </p:spPr>
      </p:pic>
      <p:sp>
        <p:nvSpPr>
          <p:cNvPr id="3" name="Slide Number Placeholder 2">
            <a:extLst>
              <a:ext uri="{FF2B5EF4-FFF2-40B4-BE49-F238E27FC236}">
                <a16:creationId xmlns:a16="http://schemas.microsoft.com/office/drawing/2014/main" id="{C96EB5A0-92BD-F2CC-00D8-42BA2E349BFE}"/>
              </a:ext>
            </a:extLst>
          </p:cNvPr>
          <p:cNvSpPr>
            <a:spLocks noGrp="1"/>
          </p:cNvSpPr>
          <p:nvPr>
            <p:ph type="sldNum" sz="quarter" idx="4"/>
          </p:nvPr>
        </p:nvSpPr>
        <p:spPr/>
        <p:txBody>
          <a:bodyPr/>
          <a:lstStyle/>
          <a:p>
            <a:fld id="{E1C3621B-6C8A-6941-9CAD-B981455913CB}" type="slidenum">
              <a:rPr lang="en-US" smtClean="0"/>
              <a:pPr/>
              <a:t>19</a:t>
            </a:fld>
            <a:endParaRPr lang="en-US"/>
          </a:p>
        </p:txBody>
      </p:sp>
      <p:sp>
        <p:nvSpPr>
          <p:cNvPr id="4" name="Title 3">
            <a:extLst>
              <a:ext uri="{FF2B5EF4-FFF2-40B4-BE49-F238E27FC236}">
                <a16:creationId xmlns:a16="http://schemas.microsoft.com/office/drawing/2014/main" id="{88486C0A-3768-BE15-D89D-C4E86FBA50E4}"/>
              </a:ext>
            </a:extLst>
          </p:cNvPr>
          <p:cNvSpPr>
            <a:spLocks noGrp="1"/>
          </p:cNvSpPr>
          <p:nvPr>
            <p:ph type="ctrTitle"/>
          </p:nvPr>
        </p:nvSpPr>
        <p:spPr/>
        <p:txBody>
          <a:bodyPr/>
          <a:lstStyle/>
          <a:p>
            <a:r>
              <a:rPr lang="en-GB" dirty="0"/>
              <a:t>SDG Playbook for SMEs</a:t>
            </a:r>
          </a:p>
        </p:txBody>
      </p:sp>
      <p:sp>
        <p:nvSpPr>
          <p:cNvPr id="5" name="Subtitle 4">
            <a:extLst>
              <a:ext uri="{FF2B5EF4-FFF2-40B4-BE49-F238E27FC236}">
                <a16:creationId xmlns:a16="http://schemas.microsoft.com/office/drawing/2014/main" id="{1A4DFFF0-2B99-8F10-3AC4-1077A06176B9}"/>
              </a:ext>
            </a:extLst>
          </p:cNvPr>
          <p:cNvSpPr>
            <a:spLocks noGrp="1"/>
          </p:cNvSpPr>
          <p:nvPr>
            <p:ph type="subTitle" idx="1"/>
          </p:nvPr>
        </p:nvSpPr>
        <p:spPr>
          <a:xfrm>
            <a:off x="575093" y="1727200"/>
            <a:ext cx="5878715" cy="3319813"/>
          </a:xfrm>
        </p:spPr>
        <p:txBody>
          <a:bodyPr/>
          <a:lstStyle/>
          <a:p>
            <a:r>
              <a:rPr lang="en-GB" sz="2000" b="1" dirty="0">
                <a:solidFill>
                  <a:schemeClr val="tx1"/>
                </a:solidFill>
                <a:latin typeface="Flama Light Italic" panose="02000000000000000000" pitchFamily="50" charset="0"/>
              </a:rPr>
              <a:t>The UN Global Compact Network UK S</a:t>
            </a:r>
            <a:r>
              <a:rPr lang="en-GB" sz="2000" b="1" i="1" dirty="0">
                <a:solidFill>
                  <a:schemeClr val="tx1"/>
                </a:solidFill>
                <a:latin typeface="Flama Light Italic" panose="02000000000000000000" pitchFamily="50" charset="0"/>
              </a:rPr>
              <a:t>DG Playbook for SMEs</a:t>
            </a:r>
            <a:r>
              <a:rPr lang="en-GB" sz="2000" b="1" dirty="0">
                <a:solidFill>
                  <a:schemeClr val="tx1"/>
                </a:solidFill>
                <a:latin typeface="Flama Light Italic" panose="02000000000000000000" pitchFamily="50" charset="0"/>
              </a:rPr>
              <a:t> breaks down embedding the SDGs into core business functions into four simple steps: </a:t>
            </a:r>
          </a:p>
          <a:p>
            <a:endParaRPr lang="en-GB" sz="2000" b="1" dirty="0">
              <a:solidFill>
                <a:schemeClr val="tx1"/>
              </a:solidFill>
              <a:latin typeface="Flama Light Italic" panose="02000000000000000000" pitchFamily="50" charset="0"/>
            </a:endParaRPr>
          </a:p>
          <a:p>
            <a:r>
              <a:rPr lang="en-GB" sz="2000" b="1" i="0" dirty="0">
                <a:solidFill>
                  <a:schemeClr val="tx1"/>
                </a:solidFill>
                <a:effectLst/>
                <a:latin typeface="Flama Light Italic" panose="02000000000000000000" pitchFamily="50" charset="0"/>
              </a:rPr>
              <a:t>STEP ONE: Map Impacts and Identify Priorities</a:t>
            </a:r>
          </a:p>
          <a:p>
            <a:r>
              <a:rPr lang="en-GB" sz="2000" b="1" i="0" dirty="0">
                <a:solidFill>
                  <a:schemeClr val="tx1"/>
                </a:solidFill>
                <a:effectLst/>
                <a:latin typeface="Flama Light Italic" panose="02000000000000000000" pitchFamily="50" charset="0"/>
              </a:rPr>
              <a:t>STEP TWO: Setting and Achieving Ambitious Goals</a:t>
            </a:r>
          </a:p>
          <a:p>
            <a:r>
              <a:rPr lang="en-GB" sz="2000" b="1" i="0" dirty="0">
                <a:solidFill>
                  <a:schemeClr val="tx1"/>
                </a:solidFill>
                <a:effectLst/>
                <a:latin typeface="Flama Light Italic" panose="02000000000000000000" pitchFamily="50" charset="0"/>
              </a:rPr>
              <a:t>STEP THREE: Communicate and Report</a:t>
            </a:r>
          </a:p>
          <a:p>
            <a:r>
              <a:rPr lang="en-GB" sz="2000" b="1" i="0" dirty="0">
                <a:solidFill>
                  <a:schemeClr val="tx1"/>
                </a:solidFill>
                <a:effectLst/>
                <a:latin typeface="Flama Light Italic" panose="02000000000000000000" pitchFamily="50" charset="0"/>
              </a:rPr>
              <a:t>STEP FOUR: Partnerships for the Goals</a:t>
            </a:r>
            <a:endParaRPr lang="en-GB" sz="2000" b="1" dirty="0">
              <a:solidFill>
                <a:schemeClr val="tx1"/>
              </a:solidFill>
              <a:latin typeface="Flama Light Italic" panose="02000000000000000000" pitchFamily="50" charset="0"/>
            </a:endParaRPr>
          </a:p>
        </p:txBody>
      </p:sp>
    </p:spTree>
    <p:extLst>
      <p:ext uri="{BB962C8B-B14F-4D97-AF65-F5344CB8AC3E}">
        <p14:creationId xmlns:p14="http://schemas.microsoft.com/office/powerpoint/2010/main" val="14858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orward Faster">
            <a:hlinkClick r:id="" action="ppaction://media"/>
            <a:extLst>
              <a:ext uri="{FF2B5EF4-FFF2-40B4-BE49-F238E27FC236}">
                <a16:creationId xmlns:a16="http://schemas.microsoft.com/office/drawing/2014/main" id="{2EE16D01-7074-C517-0FA3-5C0C7EE55A18}"/>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5265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98B948-BF3F-4C49-A4EA-0DE4404BBBCF}"/>
              </a:ext>
            </a:extLst>
          </p:cNvPr>
          <p:cNvSpPr>
            <a:spLocks noGrp="1"/>
          </p:cNvSpPr>
          <p:nvPr>
            <p:ph type="sldNum" sz="quarter" idx="4"/>
          </p:nvPr>
        </p:nvSpPr>
        <p:spPr/>
        <p:txBody>
          <a:bodyPr/>
          <a:lstStyle/>
          <a:p>
            <a:fld id="{E1C3621B-6C8A-6941-9CAD-B981455913CB}" type="slidenum">
              <a:rPr lang="en-US" smtClean="0"/>
              <a:pPr/>
              <a:t>20</a:t>
            </a:fld>
            <a:endParaRPr lang="en-US"/>
          </a:p>
        </p:txBody>
      </p:sp>
      <p:pic>
        <p:nvPicPr>
          <p:cNvPr id="15" name="Picture 14" descr="Icon&#10;&#10;Description automatically generated">
            <a:extLst>
              <a:ext uri="{FF2B5EF4-FFF2-40B4-BE49-F238E27FC236}">
                <a16:creationId xmlns:a16="http://schemas.microsoft.com/office/drawing/2014/main" id="{5D6D4DD7-19FA-4026-9A12-CE68FB62E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068" y="6006142"/>
            <a:ext cx="876300" cy="876300"/>
          </a:xfrm>
          <a:prstGeom prst="rect">
            <a:avLst/>
          </a:prstGeom>
        </p:spPr>
      </p:pic>
      <p:pic>
        <p:nvPicPr>
          <p:cNvPr id="19" name="Picture 18">
            <a:extLst>
              <a:ext uri="{FF2B5EF4-FFF2-40B4-BE49-F238E27FC236}">
                <a16:creationId xmlns:a16="http://schemas.microsoft.com/office/drawing/2014/main" id="{CD228D29-6E1C-4646-BDEE-EDBFFBAD72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3068" y="5129842"/>
            <a:ext cx="876300" cy="876300"/>
          </a:xfrm>
          <a:prstGeom prst="rect">
            <a:avLst/>
          </a:prstGeom>
        </p:spPr>
      </p:pic>
      <p:pic>
        <p:nvPicPr>
          <p:cNvPr id="29" name="Picture 28">
            <a:extLst>
              <a:ext uri="{FF2B5EF4-FFF2-40B4-BE49-F238E27FC236}">
                <a16:creationId xmlns:a16="http://schemas.microsoft.com/office/drawing/2014/main" id="{2BB8641A-DE69-470E-BC99-31DDEF6448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1974" y="4234530"/>
            <a:ext cx="897489" cy="897489"/>
          </a:xfrm>
          <a:prstGeom prst="rect">
            <a:avLst/>
          </a:prstGeom>
        </p:spPr>
      </p:pic>
      <p:pic>
        <p:nvPicPr>
          <p:cNvPr id="34" name="Picture 33" descr="Text&#10;&#10;Description automatically generated">
            <a:extLst>
              <a:ext uri="{FF2B5EF4-FFF2-40B4-BE49-F238E27FC236}">
                <a16:creationId xmlns:a16="http://schemas.microsoft.com/office/drawing/2014/main" id="{BE2F067C-9E01-408E-B632-F0468BE16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6537" y="2490080"/>
            <a:ext cx="876300" cy="876300"/>
          </a:xfrm>
          <a:prstGeom prst="rect">
            <a:avLst/>
          </a:prstGeom>
        </p:spPr>
      </p:pic>
      <p:pic>
        <p:nvPicPr>
          <p:cNvPr id="35" name="Picture 34">
            <a:extLst>
              <a:ext uri="{FF2B5EF4-FFF2-40B4-BE49-F238E27FC236}">
                <a16:creationId xmlns:a16="http://schemas.microsoft.com/office/drawing/2014/main" id="{0A83AB63-040C-494A-9837-A4ECC1C322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9083" y="3359228"/>
            <a:ext cx="876300" cy="876300"/>
          </a:xfrm>
          <a:prstGeom prst="rect">
            <a:avLst/>
          </a:prstGeom>
        </p:spPr>
      </p:pic>
      <p:pic>
        <p:nvPicPr>
          <p:cNvPr id="36" name="Picture 35">
            <a:extLst>
              <a:ext uri="{FF2B5EF4-FFF2-40B4-BE49-F238E27FC236}">
                <a16:creationId xmlns:a16="http://schemas.microsoft.com/office/drawing/2014/main" id="{49B09594-09BB-4F37-86D4-BF9EEBA0925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11341" y="6003965"/>
            <a:ext cx="876300" cy="876300"/>
          </a:xfrm>
          <a:prstGeom prst="rect">
            <a:avLst/>
          </a:prstGeom>
        </p:spPr>
      </p:pic>
      <p:pic>
        <p:nvPicPr>
          <p:cNvPr id="39" name="Picture 38">
            <a:extLst>
              <a:ext uri="{FF2B5EF4-FFF2-40B4-BE49-F238E27FC236}">
                <a16:creationId xmlns:a16="http://schemas.microsoft.com/office/drawing/2014/main" id="{3B5EAA34-1EEE-4A26-92F7-6E1D83AC89AC}"/>
              </a:ext>
            </a:extLst>
          </p:cNvPr>
          <p:cNvPicPr>
            <a:picLocks noChangeAspect="1"/>
          </p:cNvPicPr>
          <p:nvPr/>
        </p:nvPicPr>
        <p:blipFill>
          <a:blip r:embed="rId9">
            <a:extLst>
              <a:ext uri="{28A0092B-C50C-407E-A947-70E740481C1C}">
                <a14:useLocalDpi xmlns:a14="http://schemas.microsoft.com/office/drawing/2010/main" val="0"/>
              </a:ext>
            </a:extLst>
          </a:blip>
          <a:srcRect l="16926" r="16926"/>
          <a:stretch/>
        </p:blipFill>
        <p:spPr>
          <a:xfrm>
            <a:off x="10447120" y="719198"/>
            <a:ext cx="1754590" cy="1767395"/>
          </a:xfrm>
          <a:prstGeom prst="rect">
            <a:avLst/>
          </a:prstGeom>
        </p:spPr>
      </p:pic>
      <p:pic>
        <p:nvPicPr>
          <p:cNvPr id="40" name="Picture 39">
            <a:extLst>
              <a:ext uri="{FF2B5EF4-FFF2-40B4-BE49-F238E27FC236}">
                <a16:creationId xmlns:a16="http://schemas.microsoft.com/office/drawing/2014/main" id="{B70F1DC5-0562-4EB8-907F-96B17D245F4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315700" y="3353193"/>
            <a:ext cx="876300" cy="876300"/>
          </a:xfrm>
          <a:prstGeom prst="rect">
            <a:avLst/>
          </a:prstGeom>
        </p:spPr>
      </p:pic>
      <p:pic>
        <p:nvPicPr>
          <p:cNvPr id="41" name="Picture 40">
            <a:extLst>
              <a:ext uri="{FF2B5EF4-FFF2-40B4-BE49-F238E27FC236}">
                <a16:creationId xmlns:a16="http://schemas.microsoft.com/office/drawing/2014/main" id="{DFFC3CF3-9168-4774-A8FF-B89D1D64953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65759" y="1610616"/>
            <a:ext cx="876300" cy="876300"/>
          </a:xfrm>
          <a:prstGeom prst="rect">
            <a:avLst/>
          </a:prstGeom>
        </p:spPr>
      </p:pic>
      <p:pic>
        <p:nvPicPr>
          <p:cNvPr id="42" name="Picture 41">
            <a:extLst>
              <a:ext uri="{FF2B5EF4-FFF2-40B4-BE49-F238E27FC236}">
                <a16:creationId xmlns:a16="http://schemas.microsoft.com/office/drawing/2014/main" id="{F0D82465-7EC8-4408-815B-A925E418AEB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694955" y="2486916"/>
            <a:ext cx="876300" cy="876300"/>
          </a:xfrm>
          <a:prstGeom prst="rect">
            <a:avLst/>
          </a:prstGeom>
        </p:spPr>
      </p:pic>
      <p:pic>
        <p:nvPicPr>
          <p:cNvPr id="43" name="Picture 42">
            <a:extLst>
              <a:ext uri="{FF2B5EF4-FFF2-40B4-BE49-F238E27FC236}">
                <a16:creationId xmlns:a16="http://schemas.microsoft.com/office/drawing/2014/main" id="{582CCCD4-CAC7-4CC4-A8A1-85FAA755537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315700" y="2486916"/>
            <a:ext cx="876300" cy="876300"/>
          </a:xfrm>
          <a:prstGeom prst="rect">
            <a:avLst/>
          </a:prstGeom>
        </p:spPr>
      </p:pic>
      <p:pic>
        <p:nvPicPr>
          <p:cNvPr id="44" name="Picture 43">
            <a:extLst>
              <a:ext uri="{FF2B5EF4-FFF2-40B4-BE49-F238E27FC236}">
                <a16:creationId xmlns:a16="http://schemas.microsoft.com/office/drawing/2014/main" id="{A6A35418-B891-4F39-8B02-052E00BAACA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440799" y="2486916"/>
            <a:ext cx="876300" cy="876300"/>
          </a:xfrm>
          <a:prstGeom prst="rect">
            <a:avLst/>
          </a:prstGeom>
        </p:spPr>
      </p:pic>
      <p:pic>
        <p:nvPicPr>
          <p:cNvPr id="46" name="Picture 45">
            <a:extLst>
              <a:ext uri="{FF2B5EF4-FFF2-40B4-BE49-F238E27FC236}">
                <a16:creationId xmlns:a16="http://schemas.microsoft.com/office/drawing/2014/main" id="{6976479C-7070-4B68-9A68-6B8B84907AF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70555" y="3363216"/>
            <a:ext cx="876300" cy="876300"/>
          </a:xfrm>
          <a:prstGeom prst="rect">
            <a:avLst/>
          </a:prstGeom>
        </p:spPr>
      </p:pic>
      <p:pic>
        <p:nvPicPr>
          <p:cNvPr id="47" name="Picture 46">
            <a:extLst>
              <a:ext uri="{FF2B5EF4-FFF2-40B4-BE49-F238E27FC236}">
                <a16:creationId xmlns:a16="http://schemas.microsoft.com/office/drawing/2014/main" id="{477C2646-BE83-45C0-9F85-B065515FBAC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0439826" y="4235929"/>
            <a:ext cx="876300" cy="876300"/>
          </a:xfrm>
          <a:prstGeom prst="rect">
            <a:avLst/>
          </a:prstGeom>
        </p:spPr>
      </p:pic>
      <p:pic>
        <p:nvPicPr>
          <p:cNvPr id="48" name="Picture 47">
            <a:extLst>
              <a:ext uri="{FF2B5EF4-FFF2-40B4-BE49-F238E27FC236}">
                <a16:creationId xmlns:a16="http://schemas.microsoft.com/office/drawing/2014/main" id="{0A9D91D6-4A17-41C6-98AB-4764E742FB3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564361" y="4236252"/>
            <a:ext cx="876300" cy="876300"/>
          </a:xfrm>
          <a:prstGeom prst="rect">
            <a:avLst/>
          </a:prstGeom>
        </p:spPr>
      </p:pic>
      <p:pic>
        <p:nvPicPr>
          <p:cNvPr id="49" name="Picture 48">
            <a:extLst>
              <a:ext uri="{FF2B5EF4-FFF2-40B4-BE49-F238E27FC236}">
                <a16:creationId xmlns:a16="http://schemas.microsoft.com/office/drawing/2014/main" id="{BB6B82BB-4CE2-4A47-AE58-00BEFCCF5FCA}"/>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1315700" y="5118665"/>
            <a:ext cx="876300" cy="876300"/>
          </a:xfrm>
          <a:prstGeom prst="rect">
            <a:avLst/>
          </a:prstGeom>
        </p:spPr>
      </p:pic>
      <p:pic>
        <p:nvPicPr>
          <p:cNvPr id="50" name="Picture 49">
            <a:extLst>
              <a:ext uri="{FF2B5EF4-FFF2-40B4-BE49-F238E27FC236}">
                <a16:creationId xmlns:a16="http://schemas.microsoft.com/office/drawing/2014/main" id="{E8A34AB5-97B9-43D7-A616-017122FC8133}"/>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315700" y="5991378"/>
            <a:ext cx="876300" cy="876300"/>
          </a:xfrm>
          <a:prstGeom prst="rect">
            <a:avLst/>
          </a:prstGeom>
        </p:spPr>
      </p:pic>
      <p:pic>
        <p:nvPicPr>
          <p:cNvPr id="51" name="Picture 50">
            <a:extLst>
              <a:ext uri="{FF2B5EF4-FFF2-40B4-BE49-F238E27FC236}">
                <a16:creationId xmlns:a16="http://schemas.microsoft.com/office/drawing/2014/main" id="{84E41641-ACB3-41DC-B0E9-0B056C06E369}"/>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8690246" y="5129842"/>
            <a:ext cx="876300" cy="876300"/>
          </a:xfrm>
          <a:prstGeom prst="rect">
            <a:avLst/>
          </a:prstGeom>
        </p:spPr>
      </p:pic>
      <p:pic>
        <p:nvPicPr>
          <p:cNvPr id="71" name="Picture 70" descr="Chart, sunburst chart&#10;&#10;Description automatically generated">
            <a:extLst>
              <a:ext uri="{FF2B5EF4-FFF2-40B4-BE49-F238E27FC236}">
                <a16:creationId xmlns:a16="http://schemas.microsoft.com/office/drawing/2014/main" id="{06B211BD-AD3A-452E-9EFA-7BB74F6FC1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05049" y="5351986"/>
            <a:ext cx="1323439" cy="1323439"/>
          </a:xfrm>
          <a:prstGeom prst="rect">
            <a:avLst/>
          </a:prstGeom>
        </p:spPr>
      </p:pic>
      <p:sp>
        <p:nvSpPr>
          <p:cNvPr id="6" name="TextBox 5">
            <a:extLst>
              <a:ext uri="{FF2B5EF4-FFF2-40B4-BE49-F238E27FC236}">
                <a16:creationId xmlns:a16="http://schemas.microsoft.com/office/drawing/2014/main" id="{7FC3E262-B84A-83C2-1C4B-14EB7A7EF4A3}"/>
              </a:ext>
            </a:extLst>
          </p:cNvPr>
          <p:cNvSpPr txBox="1"/>
          <p:nvPr/>
        </p:nvSpPr>
        <p:spPr>
          <a:xfrm>
            <a:off x="484322" y="719198"/>
            <a:ext cx="7626007" cy="3903504"/>
          </a:xfrm>
          <a:prstGeom prst="rect">
            <a:avLst/>
          </a:prstGeom>
          <a:noFill/>
        </p:spPr>
        <p:txBody>
          <a:bodyPr wrap="square">
            <a:spAutoFit/>
          </a:bodyPr>
          <a:lstStyle/>
          <a:p>
            <a:pPr lvl="0" defTabSz="457200">
              <a:lnSpc>
                <a:spcPct val="150000"/>
              </a:lnSpc>
              <a:spcBef>
                <a:spcPts val="600"/>
              </a:spcBef>
            </a:pPr>
            <a:r>
              <a:rPr lang="en-GB" sz="2800" dirty="0">
                <a:latin typeface="Flama Book" panose="02000000000000000000" pitchFamily="2" charset="0"/>
              </a:rPr>
              <a:t>Engagement with the Goals has increased </a:t>
            </a:r>
            <a:br>
              <a:rPr lang="en-GB" sz="2800" dirty="0">
                <a:latin typeface="Flama Book" panose="02000000000000000000" pitchFamily="2" charset="0"/>
              </a:rPr>
            </a:br>
            <a:r>
              <a:rPr lang="en-GB" sz="2800" dirty="0">
                <a:latin typeface="Flama Book" panose="02000000000000000000" pitchFamily="2" charset="0"/>
              </a:rPr>
              <a:t>but we need </a:t>
            </a:r>
            <a:r>
              <a:rPr lang="en-GB" sz="2800" dirty="0">
                <a:latin typeface="+mj-lt"/>
              </a:rPr>
              <a:t>more action</a:t>
            </a:r>
            <a:r>
              <a:rPr lang="en-GB" sz="2800" dirty="0">
                <a:latin typeface="Flama Book" panose="02000000000000000000" pitchFamily="2" charset="0"/>
              </a:rPr>
              <a:t>, </a:t>
            </a:r>
            <a:br>
              <a:rPr lang="en-GB" sz="2800" dirty="0">
                <a:latin typeface="Flama Book" panose="02000000000000000000" pitchFamily="2" charset="0"/>
              </a:rPr>
            </a:br>
            <a:r>
              <a:rPr lang="en-GB" sz="2800" dirty="0">
                <a:latin typeface="Flama Book" panose="02000000000000000000" pitchFamily="2" charset="0"/>
              </a:rPr>
              <a:t>from </a:t>
            </a:r>
            <a:r>
              <a:rPr lang="en-GB" sz="2800" dirty="0">
                <a:latin typeface="+mj-lt"/>
              </a:rPr>
              <a:t>more organisations</a:t>
            </a:r>
            <a:r>
              <a:rPr lang="en-GB" sz="2800" dirty="0">
                <a:latin typeface="Flama Book" panose="02000000000000000000" pitchFamily="2" charset="0"/>
              </a:rPr>
              <a:t>, </a:t>
            </a:r>
            <a:br>
              <a:rPr lang="en-GB" sz="2800" dirty="0">
                <a:latin typeface="Flama Book" panose="02000000000000000000" pitchFamily="2" charset="0"/>
              </a:rPr>
            </a:br>
            <a:r>
              <a:rPr lang="en-GB" sz="2800" dirty="0">
                <a:latin typeface="Flama Book" panose="02000000000000000000" pitchFamily="2" charset="0"/>
              </a:rPr>
              <a:t>at a </a:t>
            </a:r>
            <a:r>
              <a:rPr lang="en-GB" sz="2800" dirty="0">
                <a:latin typeface="+mj-lt"/>
              </a:rPr>
              <a:t>more strategic and ambitious level</a:t>
            </a:r>
            <a:r>
              <a:rPr lang="en-GB" sz="2800" dirty="0">
                <a:latin typeface="Flama Book" panose="02000000000000000000" pitchFamily="2" charset="0"/>
              </a:rPr>
              <a:t>, </a:t>
            </a:r>
            <a:br>
              <a:rPr lang="en-GB" sz="2800" dirty="0">
                <a:latin typeface="Flama Book" panose="02000000000000000000" pitchFamily="2" charset="0"/>
              </a:rPr>
            </a:br>
            <a:r>
              <a:rPr lang="en-GB" sz="2800" dirty="0">
                <a:latin typeface="Flama Book" panose="02000000000000000000" pitchFamily="2" charset="0"/>
              </a:rPr>
              <a:t>to help us meet the SDGs </a:t>
            </a:r>
            <a:br>
              <a:rPr lang="en-GB" sz="2800" dirty="0">
                <a:latin typeface="Flama Book" panose="02000000000000000000" pitchFamily="2" charset="0"/>
              </a:rPr>
            </a:br>
            <a:r>
              <a:rPr lang="en-GB" sz="2800" dirty="0">
                <a:latin typeface="Flama Book" panose="02000000000000000000" pitchFamily="2" charset="0"/>
              </a:rPr>
              <a:t>and </a:t>
            </a:r>
            <a:r>
              <a:rPr lang="en-GB" sz="2800" dirty="0">
                <a:latin typeface="+mj-lt"/>
              </a:rPr>
              <a:t>deliver the future we want. </a:t>
            </a:r>
          </a:p>
        </p:txBody>
      </p:sp>
      <p:pic>
        <p:nvPicPr>
          <p:cNvPr id="8" name="Picture 7">
            <a:extLst>
              <a:ext uri="{FF2B5EF4-FFF2-40B4-BE49-F238E27FC236}">
                <a16:creationId xmlns:a16="http://schemas.microsoft.com/office/drawing/2014/main" id="{2040D632-A8AD-274D-C6CA-8B443D2EDA38}"/>
              </a:ext>
            </a:extLst>
          </p:cNvPr>
          <p:cNvPicPr>
            <a:picLocks noChangeAspect="1"/>
          </p:cNvPicPr>
          <p:nvPr/>
        </p:nvPicPr>
        <p:blipFill>
          <a:blip r:embed="rId22">
            <a:extLst>
              <a:ext uri="{28A0092B-C50C-407E-A947-70E740481C1C}">
                <a14:useLocalDpi xmlns:a14="http://schemas.microsoft.com/office/drawing/2010/main" val="0"/>
              </a:ext>
            </a:extLst>
          </a:blip>
          <a:srcRect l="12670" r="12670"/>
          <a:stretch/>
        </p:blipFill>
        <p:spPr>
          <a:xfrm>
            <a:off x="9535238" y="5099950"/>
            <a:ext cx="1782855" cy="1782855"/>
          </a:xfrm>
          <a:prstGeom prst="rect">
            <a:avLst/>
          </a:prstGeom>
        </p:spPr>
      </p:pic>
      <p:pic>
        <p:nvPicPr>
          <p:cNvPr id="12" name="Picture 11">
            <a:extLst>
              <a:ext uri="{FF2B5EF4-FFF2-40B4-BE49-F238E27FC236}">
                <a16:creationId xmlns:a16="http://schemas.microsoft.com/office/drawing/2014/main" id="{926C283D-B591-D99B-0E01-77171DFF1FE0}"/>
              </a:ext>
            </a:extLst>
          </p:cNvPr>
          <p:cNvPicPr>
            <a:picLocks noChangeAspect="1"/>
          </p:cNvPicPr>
          <p:nvPr/>
        </p:nvPicPr>
        <p:blipFill rotWithShape="1">
          <a:blip r:embed="rId23"/>
          <a:srcRect l="9783" r="9783"/>
          <a:stretch/>
        </p:blipFill>
        <p:spPr>
          <a:xfrm>
            <a:off x="7824364" y="3363216"/>
            <a:ext cx="1752311" cy="1766207"/>
          </a:xfrm>
          <a:prstGeom prst="rect">
            <a:avLst/>
          </a:prstGeom>
        </p:spPr>
      </p:pic>
    </p:spTree>
    <p:extLst>
      <p:ext uri="{BB962C8B-B14F-4D97-AF65-F5344CB8AC3E}">
        <p14:creationId xmlns:p14="http://schemas.microsoft.com/office/powerpoint/2010/main" val="104431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F868B-398B-42D4-B787-6340D264042D}"/>
              </a:ext>
            </a:extLst>
          </p:cNvPr>
          <p:cNvSpPr>
            <a:spLocks noGrp="1"/>
          </p:cNvSpPr>
          <p:nvPr>
            <p:ph type="body" sz="quarter" idx="10"/>
          </p:nvPr>
        </p:nvSpPr>
        <p:spPr/>
        <p:txBody>
          <a:bodyPr/>
          <a:lstStyle/>
          <a:p>
            <a:pPr marL="0" indent="0">
              <a:buNone/>
            </a:pPr>
            <a:r>
              <a:rPr lang="en-GB"/>
              <a:t>The UN Global Compact’s aim is to mobilise a global movement of sustainable companies and stakeholders to create the world we want.</a:t>
            </a:r>
          </a:p>
          <a:p>
            <a:pPr marL="0" indent="0">
              <a:buNone/>
            </a:pPr>
            <a:endParaRPr lang="en-GB"/>
          </a:p>
          <a:p>
            <a:pPr marL="0" indent="0">
              <a:buNone/>
            </a:pPr>
            <a:r>
              <a:rPr lang="en-GB"/>
              <a:t>The UK Network delivers an extensive programme of activity to support Global Compact signatories to operationalise the Global Compact's 10 principles that cover human rights, labour, environment and anti-corruption - and to promote the Sustainable Development Goals.</a:t>
            </a:r>
            <a:r>
              <a:rPr lang="en-GB" sz="1600"/>
              <a:t> </a:t>
            </a:r>
          </a:p>
          <a:p>
            <a:pPr marL="0" indent="0">
              <a:buNone/>
            </a:pPr>
            <a:endParaRPr lang="en-GB" sz="1600"/>
          </a:p>
        </p:txBody>
      </p:sp>
      <p:sp>
        <p:nvSpPr>
          <p:cNvPr id="3" name="Slide Number Placeholder 2">
            <a:extLst>
              <a:ext uri="{FF2B5EF4-FFF2-40B4-BE49-F238E27FC236}">
                <a16:creationId xmlns:a16="http://schemas.microsoft.com/office/drawing/2014/main" id="{01BF4927-BD5D-4EB9-A0EF-D263AAFF2893}"/>
              </a:ext>
            </a:extLst>
          </p:cNvPr>
          <p:cNvSpPr>
            <a:spLocks noGrp="1"/>
          </p:cNvSpPr>
          <p:nvPr>
            <p:ph type="sldNum" sz="quarter" idx="4"/>
          </p:nvPr>
        </p:nvSpPr>
        <p:spPr>
          <a:xfrm>
            <a:off x="62440" y="6392609"/>
            <a:ext cx="607904" cy="210578"/>
          </a:xfrm>
          <a:prstGeom prst="rect">
            <a:avLst/>
          </a:prstGeom>
        </p:spPr>
        <p:txBody>
          <a:bodyPr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C3621B-6C8A-6941-9CAD-B981455913CB}" type="slidenum">
              <a:rPr lang="en-US" smtClean="0"/>
              <a:pPr/>
              <a:t>21</a:t>
            </a:fld>
            <a:endParaRPr lang="en-US"/>
          </a:p>
        </p:txBody>
      </p:sp>
      <p:sp>
        <p:nvSpPr>
          <p:cNvPr id="4" name="Title 3">
            <a:extLst>
              <a:ext uri="{FF2B5EF4-FFF2-40B4-BE49-F238E27FC236}">
                <a16:creationId xmlns:a16="http://schemas.microsoft.com/office/drawing/2014/main" id="{76A6EE66-9071-4D98-BADD-B51E3CB9C0C1}"/>
              </a:ext>
            </a:extLst>
          </p:cNvPr>
          <p:cNvSpPr>
            <a:spLocks noGrp="1"/>
          </p:cNvSpPr>
          <p:nvPr>
            <p:ph type="ctrTitle"/>
          </p:nvPr>
        </p:nvSpPr>
        <p:spPr/>
        <p:txBody>
          <a:bodyPr/>
          <a:lstStyle/>
          <a:p>
            <a:r>
              <a:rPr lang="en-GB" sz="6000" b="1"/>
              <a:t>Thanks!</a:t>
            </a:r>
          </a:p>
        </p:txBody>
      </p:sp>
      <p:sp>
        <p:nvSpPr>
          <p:cNvPr id="5" name="Subtitle 4">
            <a:extLst>
              <a:ext uri="{FF2B5EF4-FFF2-40B4-BE49-F238E27FC236}">
                <a16:creationId xmlns:a16="http://schemas.microsoft.com/office/drawing/2014/main" id="{29D33EF1-DA48-4D86-9180-CE147C81C1F5}"/>
              </a:ext>
            </a:extLst>
          </p:cNvPr>
          <p:cNvSpPr>
            <a:spLocks noGrp="1"/>
          </p:cNvSpPr>
          <p:nvPr>
            <p:ph type="subTitle" idx="1"/>
          </p:nvPr>
        </p:nvSpPr>
        <p:spPr>
          <a:xfrm>
            <a:off x="901501" y="3685468"/>
            <a:ext cx="6087291" cy="2076962"/>
          </a:xfrm>
        </p:spPr>
        <p:txBody>
          <a:bodyPr/>
          <a:lstStyle/>
          <a:p>
            <a:endParaRPr lang="en-GB" sz="2000" dirty="0"/>
          </a:p>
          <a:p>
            <a:r>
              <a:rPr lang="en-GB" sz="2400" b="1" dirty="0"/>
              <a:t>Follow UN Global Compact at:</a:t>
            </a:r>
          </a:p>
          <a:p>
            <a:endParaRPr lang="en-GB" sz="1000" dirty="0"/>
          </a:p>
          <a:p>
            <a:r>
              <a:rPr lang="en-GB" sz="2000" dirty="0"/>
              <a:t>LinkedIn: 	@united-nations-global-compact</a:t>
            </a:r>
          </a:p>
          <a:p>
            <a:r>
              <a:rPr lang="en-GB" sz="2000" dirty="0"/>
              <a:t>			@un-global-compact-network-</a:t>
            </a:r>
            <a:r>
              <a:rPr lang="en-GB" sz="2000" dirty="0" err="1"/>
              <a:t>uk</a:t>
            </a:r>
            <a:endParaRPr lang="en-GB" sz="2000" dirty="0"/>
          </a:p>
          <a:p>
            <a:endParaRPr lang="en-GB" sz="2000" dirty="0"/>
          </a:p>
        </p:txBody>
      </p:sp>
      <p:pic>
        <p:nvPicPr>
          <p:cNvPr id="7" name="Picture 6">
            <a:extLst>
              <a:ext uri="{FF2B5EF4-FFF2-40B4-BE49-F238E27FC236}">
                <a16:creationId xmlns:a16="http://schemas.microsoft.com/office/drawing/2014/main" id="{BDF3A8A2-435D-1C7E-2F94-012A43691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065" y="2077446"/>
            <a:ext cx="1281498" cy="1281498"/>
          </a:xfrm>
          <a:prstGeom prst="rect">
            <a:avLst/>
          </a:prstGeom>
        </p:spPr>
      </p:pic>
      <p:sp>
        <p:nvSpPr>
          <p:cNvPr id="9" name="TextBox 8">
            <a:extLst>
              <a:ext uri="{FF2B5EF4-FFF2-40B4-BE49-F238E27FC236}">
                <a16:creationId xmlns:a16="http://schemas.microsoft.com/office/drawing/2014/main" id="{FAB8960D-072D-5DA4-BD43-4DF58C04C1A3}"/>
              </a:ext>
            </a:extLst>
          </p:cNvPr>
          <p:cNvSpPr txBox="1"/>
          <p:nvPr/>
        </p:nvSpPr>
        <p:spPr>
          <a:xfrm>
            <a:off x="901501" y="2256530"/>
            <a:ext cx="3419762" cy="461665"/>
          </a:xfrm>
          <a:prstGeom prst="rect">
            <a:avLst/>
          </a:prstGeom>
          <a:noFill/>
        </p:spPr>
        <p:txBody>
          <a:bodyPr wrap="square">
            <a:spAutoFit/>
          </a:bodyPr>
          <a:lstStyle/>
          <a:p>
            <a:r>
              <a:rPr lang="en-GB" sz="2400"/>
              <a:t>Steve Kenzie LinkedIn: </a:t>
            </a:r>
          </a:p>
        </p:txBody>
      </p:sp>
    </p:spTree>
    <p:extLst>
      <p:ext uri="{BB962C8B-B14F-4D97-AF65-F5344CB8AC3E}">
        <p14:creationId xmlns:p14="http://schemas.microsoft.com/office/powerpoint/2010/main" val="21347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ofi Annan at U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69800" cy="6962364"/>
          </a:xfrm>
          <a:prstGeom prst="rect">
            <a:avLst/>
          </a:prstGeom>
        </p:spPr>
      </p:pic>
      <p:sp>
        <p:nvSpPr>
          <p:cNvPr id="17" name="Text Placeholder 73">
            <a:extLst>
              <a:ext uri="{FF2B5EF4-FFF2-40B4-BE49-F238E27FC236}">
                <a16:creationId xmlns:a16="http://schemas.microsoft.com/office/drawing/2014/main" id="{1E86E85A-23CF-4BF3-9BCE-C7D9EC8BC666}"/>
              </a:ext>
            </a:extLst>
          </p:cNvPr>
          <p:cNvSpPr txBox="1">
            <a:spLocks/>
          </p:cNvSpPr>
          <p:nvPr/>
        </p:nvSpPr>
        <p:spPr>
          <a:xfrm>
            <a:off x="516002" y="688070"/>
            <a:ext cx="6059837" cy="100642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600" b="1" dirty="0">
                <a:solidFill>
                  <a:schemeClr val="bg1"/>
                </a:solidFill>
                <a:latin typeface="Verdana" panose="020B0604030504040204" pitchFamily="34" charset="0"/>
                <a:ea typeface="Verdana" panose="020B0604030504040204" pitchFamily="34" charset="0"/>
                <a:cs typeface="Verdana" panose="020B0604030504040204" pitchFamily="34" charset="0"/>
              </a:rPr>
              <a:t>A HUMAN FACE TO </a:t>
            </a:r>
            <a:br>
              <a:rPr lang="en-ZA" sz="36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ZA" sz="3600" b="1" dirty="0">
                <a:solidFill>
                  <a:schemeClr val="bg1"/>
                </a:solidFill>
                <a:latin typeface="Verdana" panose="020B0604030504040204" pitchFamily="34" charset="0"/>
                <a:ea typeface="Verdana" panose="020B0604030504040204" pitchFamily="34" charset="0"/>
                <a:cs typeface="Verdana" panose="020B0604030504040204" pitchFamily="34" charset="0"/>
              </a:rPr>
              <a:t>THE GLOBAL MARKET</a:t>
            </a:r>
          </a:p>
        </p:txBody>
      </p:sp>
      <p:sp>
        <p:nvSpPr>
          <p:cNvPr id="20" name="Text Placeholder 73">
            <a:extLst>
              <a:ext uri="{FF2B5EF4-FFF2-40B4-BE49-F238E27FC236}">
                <a16:creationId xmlns:a16="http://schemas.microsoft.com/office/drawing/2014/main" id="{3ABA7532-F4C6-4B4F-A9CB-15F9864EAE9B}"/>
              </a:ext>
            </a:extLst>
          </p:cNvPr>
          <p:cNvSpPr txBox="1">
            <a:spLocks/>
          </p:cNvSpPr>
          <p:nvPr/>
        </p:nvSpPr>
        <p:spPr>
          <a:xfrm>
            <a:off x="1085850" y="2689962"/>
            <a:ext cx="4436491" cy="184665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I propose that you, </a:t>
            </a:r>
            <a:b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br>
            <a: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the business leaders… </a:t>
            </a:r>
            <a:b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br>
            <a: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and we, the United Nations, initiate a global compact </a:t>
            </a:r>
          </a:p>
          <a:p>
            <a:pPr marL="0" lvl="0" indent="0">
              <a:lnSpc>
                <a:spcPct val="100000"/>
              </a:lnSpc>
              <a:spcBef>
                <a:spcPts val="0"/>
              </a:spcBef>
              <a:buNone/>
            </a:pPr>
            <a: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of shared values and </a:t>
            </a:r>
          </a:p>
          <a:p>
            <a:pPr marL="0" lvl="0" indent="0">
              <a:lnSpc>
                <a:spcPct val="100000"/>
              </a:lnSpc>
              <a:spcBef>
                <a:spcPts val="0"/>
              </a:spcBef>
              <a:buNone/>
            </a:pPr>
            <a:r>
              <a:rPr lang="en-ZA" sz="2000" i="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principles …...</a:t>
            </a:r>
            <a:endParaRPr lang="en-ZA" sz="2000" i="1"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 Placeholder 73">
            <a:extLst>
              <a:ext uri="{FF2B5EF4-FFF2-40B4-BE49-F238E27FC236}">
                <a16:creationId xmlns:a16="http://schemas.microsoft.com/office/drawing/2014/main" id="{A253A963-4E09-42D5-9690-75953E6274A1}"/>
              </a:ext>
            </a:extLst>
          </p:cNvPr>
          <p:cNvSpPr txBox="1">
            <a:spLocks/>
          </p:cNvSpPr>
          <p:nvPr/>
        </p:nvSpPr>
        <p:spPr>
          <a:xfrm>
            <a:off x="516002" y="5089575"/>
            <a:ext cx="4583725" cy="15234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100" b="1" dirty="0">
                <a:solidFill>
                  <a:schemeClr val="lt1"/>
                </a:solidFill>
                <a:latin typeface="Verdana" panose="020B0604030504040204" pitchFamily="34" charset="0"/>
                <a:ea typeface="Verdana" panose="020B0604030504040204" pitchFamily="34" charset="0"/>
                <a:cs typeface="Verdana" panose="020B0604030504040204" pitchFamily="34" charset="0"/>
                <a:sym typeface="Arial"/>
              </a:rPr>
              <a:t>Kofi Annan, UN Secretary-General (1997–2006)</a:t>
            </a:r>
          </a:p>
        </p:txBody>
      </p:sp>
      <p:pic>
        <p:nvPicPr>
          <p:cNvPr id="6" name="Picture 5" descr="Shape, arrow&#10;&#10;Description automatically generated">
            <a:extLst>
              <a:ext uri="{FF2B5EF4-FFF2-40B4-BE49-F238E27FC236}">
                <a16:creationId xmlns:a16="http://schemas.microsoft.com/office/drawing/2014/main" id="{C4FBC817-67CB-F74B-B85E-5E762ABCA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02" y="2212057"/>
            <a:ext cx="462481" cy="763170"/>
          </a:xfrm>
          <a:prstGeom prst="rect">
            <a:avLst/>
          </a:prstGeom>
        </p:spPr>
      </p:pic>
      <p:pic>
        <p:nvPicPr>
          <p:cNvPr id="3" name="Picture 2" descr="Shape, arrow&#10;&#10;Description automatically generated">
            <a:extLst>
              <a:ext uri="{FF2B5EF4-FFF2-40B4-BE49-F238E27FC236}">
                <a16:creationId xmlns:a16="http://schemas.microsoft.com/office/drawing/2014/main" id="{3237CC5D-5874-33B9-C42B-DF506627BD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03121" y="4049928"/>
            <a:ext cx="462481" cy="763170"/>
          </a:xfrm>
          <a:prstGeom prst="rect">
            <a:avLst/>
          </a:prstGeom>
        </p:spPr>
      </p:pic>
    </p:spTree>
    <p:custDataLst>
      <p:tags r:id="rId1"/>
    </p:custDataLst>
    <p:extLst>
      <p:ext uri="{BB962C8B-B14F-4D97-AF65-F5344CB8AC3E}">
        <p14:creationId xmlns:p14="http://schemas.microsoft.com/office/powerpoint/2010/main" val="7536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15EF2D1-0A78-4F18-8128-92997B940012}"/>
              </a:ext>
            </a:extLst>
          </p:cNvPr>
          <p:cNvPicPr>
            <a:picLocks noChangeAspect="1"/>
          </p:cNvPicPr>
          <p:nvPr/>
        </p:nvPicPr>
        <p:blipFill rotWithShape="1">
          <a:blip r:embed="rId4">
            <a:extLst>
              <a:ext uri="{28A0092B-C50C-407E-A947-70E740481C1C}">
                <a14:useLocalDpi xmlns:a14="http://schemas.microsoft.com/office/drawing/2010/main" val="0"/>
              </a:ext>
            </a:extLst>
          </a:blip>
          <a:srcRect t="27124" b="29109"/>
          <a:stretch/>
        </p:blipFill>
        <p:spPr>
          <a:xfrm>
            <a:off x="914400" y="1441327"/>
            <a:ext cx="10363200" cy="2332696"/>
          </a:xfrm>
          <a:prstGeom prst="rect">
            <a:avLst/>
          </a:prstGeom>
        </p:spPr>
      </p:pic>
      <p:grpSp>
        <p:nvGrpSpPr>
          <p:cNvPr id="2" name="Group 1">
            <a:extLst>
              <a:ext uri="{FF2B5EF4-FFF2-40B4-BE49-F238E27FC236}">
                <a16:creationId xmlns:a16="http://schemas.microsoft.com/office/drawing/2014/main" id="{1F102BB6-A98B-6647-9F35-0D1FC2FC00A7}"/>
              </a:ext>
            </a:extLst>
          </p:cNvPr>
          <p:cNvGrpSpPr/>
          <p:nvPr/>
        </p:nvGrpSpPr>
        <p:grpSpPr>
          <a:xfrm>
            <a:off x="928509" y="3866355"/>
            <a:ext cx="10357473" cy="2031551"/>
            <a:chOff x="967283" y="3866356"/>
            <a:chExt cx="9003960" cy="1766068"/>
          </a:xfrm>
        </p:grpSpPr>
        <p:sp>
          <p:nvSpPr>
            <p:cNvPr id="13" name="Rectangle 12">
              <a:extLst>
                <a:ext uri="{FF2B5EF4-FFF2-40B4-BE49-F238E27FC236}">
                  <a16:creationId xmlns:a16="http://schemas.microsoft.com/office/drawing/2014/main" id="{EB9552DA-C768-4288-B7E2-58AEEE407447}"/>
                </a:ext>
              </a:extLst>
            </p:cNvPr>
            <p:cNvSpPr/>
            <p:nvPr/>
          </p:nvSpPr>
          <p:spPr>
            <a:xfrm>
              <a:off x="967283" y="3866356"/>
              <a:ext cx="1764792" cy="1766068"/>
            </a:xfrm>
            <a:prstGeom prst="rect">
              <a:avLst/>
            </a:prstGeom>
            <a:solidFill>
              <a:srgbClr val="1E32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000" b="1">
                <a:solidFill>
                  <a:schemeClr val="bg1"/>
                </a:solidFill>
                <a:latin typeface="Flama Bold" pitchFamily="50" charset="0"/>
              </a:endParaRPr>
            </a:p>
          </p:txBody>
        </p:sp>
        <p:sp>
          <p:nvSpPr>
            <p:cNvPr id="14" name="Rectangle 13">
              <a:extLst>
                <a:ext uri="{FF2B5EF4-FFF2-40B4-BE49-F238E27FC236}">
                  <a16:creationId xmlns:a16="http://schemas.microsoft.com/office/drawing/2014/main" id="{A45B9D7A-4699-45D5-BBAC-BA1C25F107EA}"/>
                </a:ext>
              </a:extLst>
            </p:cNvPr>
            <p:cNvSpPr/>
            <p:nvPr/>
          </p:nvSpPr>
          <p:spPr>
            <a:xfrm>
              <a:off x="2781768" y="3866356"/>
              <a:ext cx="1764792" cy="1766068"/>
            </a:xfrm>
            <a:prstGeom prst="rect">
              <a:avLst/>
            </a:prstGeom>
            <a:solidFill>
              <a:srgbClr val="699CC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000" b="1">
                <a:solidFill>
                  <a:schemeClr val="bg1"/>
                </a:solidFill>
                <a:latin typeface="Flama Bold" pitchFamily="50" charset="0"/>
              </a:endParaRPr>
            </a:p>
          </p:txBody>
        </p:sp>
        <p:sp>
          <p:nvSpPr>
            <p:cNvPr id="15" name="Rectangle 14">
              <a:extLst>
                <a:ext uri="{FF2B5EF4-FFF2-40B4-BE49-F238E27FC236}">
                  <a16:creationId xmlns:a16="http://schemas.microsoft.com/office/drawing/2014/main" id="{18CC5BFB-E894-4131-A14C-BD2354E17A19}"/>
                </a:ext>
              </a:extLst>
            </p:cNvPr>
            <p:cNvSpPr/>
            <p:nvPr/>
          </p:nvSpPr>
          <p:spPr>
            <a:xfrm>
              <a:off x="4591284" y="3866356"/>
              <a:ext cx="1764792" cy="1766068"/>
            </a:xfrm>
            <a:prstGeom prst="rect">
              <a:avLst/>
            </a:prstGeom>
            <a:solidFill>
              <a:srgbClr val="4C6B8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000" b="1">
                <a:solidFill>
                  <a:schemeClr val="bg1"/>
                </a:solidFill>
                <a:latin typeface="Flama Bold" pitchFamily="50" charset="0"/>
              </a:endParaRPr>
            </a:p>
          </p:txBody>
        </p:sp>
        <p:sp>
          <p:nvSpPr>
            <p:cNvPr id="16" name="Rectangle 15">
              <a:extLst>
                <a:ext uri="{FF2B5EF4-FFF2-40B4-BE49-F238E27FC236}">
                  <a16:creationId xmlns:a16="http://schemas.microsoft.com/office/drawing/2014/main" id="{89016615-72D0-4F45-9A38-C93636FFD204}"/>
                </a:ext>
              </a:extLst>
            </p:cNvPr>
            <p:cNvSpPr/>
            <p:nvPr/>
          </p:nvSpPr>
          <p:spPr>
            <a:xfrm>
              <a:off x="6400800" y="3866356"/>
              <a:ext cx="1764792" cy="1766068"/>
            </a:xfrm>
            <a:prstGeom prst="rect">
              <a:avLst/>
            </a:prstGeom>
            <a:solidFill>
              <a:srgbClr val="1E325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000" b="1">
                <a:solidFill>
                  <a:schemeClr val="bg1"/>
                </a:solidFill>
                <a:latin typeface="Flama Bold" pitchFamily="50" charset="0"/>
              </a:endParaRPr>
            </a:p>
          </p:txBody>
        </p:sp>
        <p:sp>
          <p:nvSpPr>
            <p:cNvPr id="18" name="TextBox 17">
              <a:extLst>
                <a:ext uri="{FF2B5EF4-FFF2-40B4-BE49-F238E27FC236}">
                  <a16:creationId xmlns:a16="http://schemas.microsoft.com/office/drawing/2014/main" id="{D4120F48-C80F-4204-987C-65352975B70C}"/>
                </a:ext>
              </a:extLst>
            </p:cNvPr>
            <p:cNvSpPr txBox="1"/>
            <p:nvPr/>
          </p:nvSpPr>
          <p:spPr>
            <a:xfrm>
              <a:off x="967283" y="4202382"/>
              <a:ext cx="1814485" cy="1070225"/>
            </a:xfrm>
            <a:prstGeom prst="rect">
              <a:avLst/>
            </a:prstGeom>
            <a:noFill/>
          </p:spPr>
          <p:txBody>
            <a:bodyPr wrap="square" rtlCol="0">
              <a:spAutoFit/>
            </a:bodyPr>
            <a:lstStyle/>
            <a:p>
              <a:pPr algn="ctr"/>
              <a:r>
                <a:rPr lang="en-ZA" sz="2600" b="1" dirty="0">
                  <a:solidFill>
                    <a:srgbClr val="FFFFFF"/>
                  </a:solidFill>
                  <a:latin typeface="Verdana" panose="020B0604030504040204" pitchFamily="34" charset="0"/>
                  <a:ea typeface="Verdana" panose="020B0604030504040204" pitchFamily="34" charset="0"/>
                  <a:cs typeface="Verdana" panose="020B0604030504040204" pitchFamily="34" charset="0"/>
                </a:rPr>
                <a:t>23,000+</a:t>
              </a:r>
              <a:br>
                <a:rPr lang="en-ZA" sz="4000"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FFFFFF"/>
                  </a:solidFill>
                  <a:latin typeface="Verdana" panose="020B0604030504040204" pitchFamily="34" charset="0"/>
                  <a:ea typeface="Verdana" panose="020B0604030504040204" pitchFamily="34" charset="0"/>
                  <a:cs typeface="Verdana" panose="020B0604030504040204" pitchFamily="34" charset="0"/>
                </a:rPr>
                <a:t>businesses committed </a:t>
              </a:r>
              <a:br>
                <a:rPr lang="en-ZA" sz="1200"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FFFFFF"/>
                  </a:solidFill>
                  <a:latin typeface="Verdana" panose="020B0604030504040204" pitchFamily="34" charset="0"/>
                  <a:ea typeface="Verdana" panose="020B0604030504040204" pitchFamily="34" charset="0"/>
                  <a:cs typeface="Verdana" panose="020B0604030504040204" pitchFamily="34" charset="0"/>
                </a:rPr>
                <a:t>to the </a:t>
              </a:r>
              <a:r>
                <a:rPr lang="en-ZA" sz="1200" dirty="0">
                  <a:solidFill>
                    <a:srgbClr val="AECFE6"/>
                  </a:solidFill>
                  <a:latin typeface="Verdana" panose="020B0604030504040204" pitchFamily="34" charset="0"/>
                  <a:ea typeface="Verdana" panose="020B0604030504040204" pitchFamily="34" charset="0"/>
                  <a:cs typeface="Verdana" panose="020B0604030504040204" pitchFamily="34" charset="0"/>
                </a:rPr>
                <a:t>Ten Principles </a:t>
              </a:r>
              <a:br>
                <a:rPr lang="en-ZA" sz="1200" dirty="0">
                  <a:solidFill>
                    <a:srgbClr val="AECFE6"/>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AECFE6"/>
                  </a:solidFill>
                  <a:latin typeface="Verdana" panose="020B0604030504040204" pitchFamily="34" charset="0"/>
                  <a:ea typeface="Verdana" panose="020B0604030504040204" pitchFamily="34" charset="0"/>
                  <a:cs typeface="Verdana" panose="020B0604030504040204" pitchFamily="34" charset="0"/>
                </a:rPr>
                <a:t>of the UN Global Compact</a:t>
              </a:r>
              <a:endParaRPr lang="en-ZA" sz="1400" dirty="0">
                <a:solidFill>
                  <a:srgbClr val="AECFE6"/>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97D0343A-C380-46B2-807A-44317C21FB1F}"/>
                </a:ext>
              </a:extLst>
            </p:cNvPr>
            <p:cNvSpPr txBox="1"/>
            <p:nvPr/>
          </p:nvSpPr>
          <p:spPr>
            <a:xfrm>
              <a:off x="2863331" y="4378504"/>
              <a:ext cx="1601666" cy="749157"/>
            </a:xfrm>
            <a:prstGeom prst="rect">
              <a:avLst/>
            </a:prstGeom>
            <a:noFill/>
          </p:spPr>
          <p:txBody>
            <a:bodyPr wrap="square" rtlCol="0">
              <a:spAutoFit/>
            </a:bodyPr>
            <a:lstStyle/>
            <a:p>
              <a:pPr algn="ctr"/>
              <a:r>
                <a:rPr lang="en-ZA" sz="2600" b="1" dirty="0">
                  <a:solidFill>
                    <a:srgbClr val="FFFFFF"/>
                  </a:solidFill>
                  <a:latin typeface="Verdana" panose="020B0604030504040204" pitchFamily="34" charset="0"/>
                  <a:ea typeface="Verdana" panose="020B0604030504040204" pitchFamily="34" charset="0"/>
                  <a:cs typeface="Verdana" panose="020B0604030504040204" pitchFamily="34" charset="0"/>
                </a:rPr>
                <a:t>3,000+</a:t>
              </a:r>
              <a:br>
                <a:rPr lang="en-ZA" sz="4000"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FFFFFF"/>
                  </a:solidFill>
                  <a:latin typeface="Verdana" panose="020B0604030504040204" pitchFamily="34" charset="0"/>
                  <a:ea typeface="Verdana" panose="020B0604030504040204" pitchFamily="34" charset="0"/>
                  <a:cs typeface="Verdana" panose="020B0604030504040204" pitchFamily="34" charset="0"/>
                </a:rPr>
                <a:t>non-business members</a:t>
              </a:r>
              <a:endParaRPr lang="en-ZA" sz="14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2696ED07-2526-4CE3-BAD0-A7ACD4A0A525}"/>
                </a:ext>
              </a:extLst>
            </p:cNvPr>
            <p:cNvSpPr txBox="1"/>
            <p:nvPr/>
          </p:nvSpPr>
          <p:spPr>
            <a:xfrm>
              <a:off x="4595000" y="4253675"/>
              <a:ext cx="1761077" cy="909691"/>
            </a:xfrm>
            <a:prstGeom prst="rect">
              <a:avLst/>
            </a:prstGeom>
            <a:noFill/>
          </p:spPr>
          <p:txBody>
            <a:bodyPr wrap="square" rtlCol="0">
              <a:spAutoFit/>
            </a:bodyPr>
            <a:lstStyle/>
            <a:p>
              <a:pPr algn="ctr"/>
              <a:r>
                <a:rPr lang="en-ZA" sz="2600" b="1">
                  <a:solidFill>
                    <a:srgbClr val="FFFFFF"/>
                  </a:solidFill>
                  <a:latin typeface="Verdana" panose="020B0604030504040204" pitchFamily="34" charset="0"/>
                  <a:ea typeface="Verdana" panose="020B0604030504040204" pitchFamily="34" charset="0"/>
                  <a:cs typeface="Verdana" panose="020B0604030504040204" pitchFamily="34" charset="0"/>
                </a:rPr>
                <a:t>167</a:t>
              </a:r>
              <a:br>
                <a:rPr lang="en-ZA" sz="400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a:solidFill>
                    <a:srgbClr val="FFFFFF"/>
                  </a:solidFill>
                  <a:latin typeface="Verdana" panose="020B0604030504040204" pitchFamily="34" charset="0"/>
                  <a:ea typeface="Verdana" panose="020B0604030504040204" pitchFamily="34" charset="0"/>
                  <a:cs typeface="Verdana" panose="020B0604030504040204" pitchFamily="34" charset="0"/>
                </a:rPr>
                <a:t>countries with</a:t>
              </a:r>
              <a:br>
                <a:rPr lang="en-ZA" sz="120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ZA" sz="1200">
                  <a:solidFill>
                    <a:srgbClr val="AECFE6"/>
                  </a:solidFill>
                  <a:latin typeface="Verdana" panose="020B0604030504040204" pitchFamily="34" charset="0"/>
                  <a:ea typeface="Verdana" panose="020B0604030504040204" pitchFamily="34" charset="0"/>
                  <a:cs typeface="Verdana" panose="020B0604030504040204" pitchFamily="34" charset="0"/>
                </a:rPr>
                <a:t>UN Global Compact </a:t>
              </a:r>
              <a:r>
                <a:rPr lang="en-ZA" sz="1200">
                  <a:solidFill>
                    <a:schemeClr val="bg1"/>
                  </a:solidFill>
                  <a:latin typeface="Verdana" panose="020B0604030504040204" pitchFamily="34" charset="0"/>
                  <a:ea typeface="Verdana" panose="020B0604030504040204" pitchFamily="34" charset="0"/>
                  <a:cs typeface="Verdana" panose="020B0604030504040204" pitchFamily="34" charset="0"/>
                </a:rPr>
                <a:t>participants</a:t>
              </a:r>
              <a:endParaRPr lang="en-ZA"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FAE433D7-E26A-4E68-A8B2-EC2C3F7D5548}"/>
                </a:ext>
              </a:extLst>
            </p:cNvPr>
            <p:cNvSpPr txBox="1"/>
            <p:nvPr/>
          </p:nvSpPr>
          <p:spPr>
            <a:xfrm>
              <a:off x="6396935" y="4414208"/>
              <a:ext cx="1716353" cy="588624"/>
            </a:xfrm>
            <a:prstGeom prst="rect">
              <a:avLst/>
            </a:prstGeom>
            <a:noFill/>
          </p:spPr>
          <p:txBody>
            <a:bodyPr wrap="square" rtlCol="0">
              <a:spAutoFit/>
            </a:bodyPr>
            <a:lstStyle/>
            <a:p>
              <a:pPr algn="ctr"/>
              <a:r>
                <a:rPr lang="en-ZA" sz="2600" b="1" dirty="0">
                  <a:solidFill>
                    <a:srgbClr val="FFFFFF"/>
                  </a:solidFill>
                  <a:latin typeface="Verdana" panose="020B0604030504040204" pitchFamily="34" charset="0"/>
                  <a:ea typeface="Verdana" panose="020B0604030504040204" pitchFamily="34" charset="0"/>
                  <a:cs typeface="Verdana" panose="020B0604030504040204" pitchFamily="34" charset="0"/>
                </a:rPr>
                <a:t>62</a:t>
              </a:r>
              <a:br>
                <a:rPr lang="en-ZA" sz="4000"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FFFFFF"/>
                  </a:solidFill>
                  <a:latin typeface="Verdana" panose="020B0604030504040204" pitchFamily="34" charset="0"/>
                  <a:ea typeface="Verdana" panose="020B0604030504040204" pitchFamily="34" charset="0"/>
                  <a:cs typeface="Verdana" panose="020B0604030504040204" pitchFamily="34" charset="0"/>
                </a:rPr>
                <a:t>country networks</a:t>
              </a:r>
              <a:endParaRPr lang="en-ZA" sz="14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a:extLst>
                <a:ext uri="{FF2B5EF4-FFF2-40B4-BE49-F238E27FC236}">
                  <a16:creationId xmlns:a16="http://schemas.microsoft.com/office/drawing/2014/main" id="{3626A61D-A850-5647-925E-5F39861BD674}"/>
                </a:ext>
              </a:extLst>
            </p:cNvPr>
            <p:cNvSpPr/>
            <p:nvPr/>
          </p:nvSpPr>
          <p:spPr>
            <a:xfrm>
              <a:off x="8206451" y="3866356"/>
              <a:ext cx="1764792" cy="1766068"/>
            </a:xfrm>
            <a:prstGeom prst="rect">
              <a:avLst/>
            </a:prstGeom>
            <a:solidFill>
              <a:srgbClr val="AECFE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000" b="1">
                <a:solidFill>
                  <a:schemeClr val="bg1"/>
                </a:solidFill>
                <a:latin typeface="Flama Bold" pitchFamily="50" charset="0"/>
              </a:endParaRPr>
            </a:p>
          </p:txBody>
        </p:sp>
        <p:sp>
          <p:nvSpPr>
            <p:cNvPr id="22" name="TextBox 21">
              <a:extLst>
                <a:ext uri="{FF2B5EF4-FFF2-40B4-BE49-F238E27FC236}">
                  <a16:creationId xmlns:a16="http://schemas.microsoft.com/office/drawing/2014/main" id="{3A829B7E-6D03-1645-91BC-D2807719A0C7}"/>
                </a:ext>
              </a:extLst>
            </p:cNvPr>
            <p:cNvSpPr txBox="1"/>
            <p:nvPr/>
          </p:nvSpPr>
          <p:spPr>
            <a:xfrm>
              <a:off x="8186899" y="4026987"/>
              <a:ext cx="1764792" cy="1444804"/>
            </a:xfrm>
            <a:prstGeom prst="rect">
              <a:avLst/>
            </a:prstGeom>
            <a:noFill/>
          </p:spPr>
          <p:txBody>
            <a:bodyPr wrap="square" rtlCol="0">
              <a:spAutoFit/>
            </a:bodyPr>
            <a:lstStyle/>
            <a:p>
              <a:pPr algn="ctr"/>
              <a:r>
                <a:rPr lang="en-ZA" sz="2600" b="1" dirty="0">
                  <a:solidFill>
                    <a:srgbClr val="1E3250"/>
                  </a:solidFill>
                  <a:latin typeface="Verdana" panose="020B0604030504040204" pitchFamily="34" charset="0"/>
                  <a:ea typeface="Verdana" panose="020B0604030504040204" pitchFamily="34" charset="0"/>
                  <a:cs typeface="Verdana" panose="020B0604030504040204" pitchFamily="34" charset="0"/>
                </a:rPr>
                <a:t>1037</a:t>
              </a:r>
              <a:br>
                <a:rPr lang="en-ZA" sz="4000" dirty="0">
                  <a:solidFill>
                    <a:srgbClr val="1E3250"/>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1E3250"/>
                  </a:solidFill>
                  <a:latin typeface="Verdana" panose="020B0604030504040204" pitchFamily="34" charset="0"/>
                  <a:ea typeface="Verdana" panose="020B0604030504040204" pitchFamily="34" charset="0"/>
                  <a:cs typeface="Verdana" panose="020B0604030504040204" pitchFamily="34" charset="0"/>
                </a:rPr>
                <a:t>UK Participants</a:t>
              </a:r>
            </a:p>
            <a:p>
              <a:pPr algn="ctr"/>
              <a:endParaRPr lang="en-ZA" sz="1200" dirty="0">
                <a:solidFill>
                  <a:srgbClr val="1E3250"/>
                </a:solidFill>
                <a:latin typeface="Verdana" panose="020B0604030504040204" pitchFamily="34" charset="0"/>
                <a:ea typeface="Verdana" panose="020B0604030504040204" pitchFamily="34" charset="0"/>
                <a:cs typeface="Verdana" panose="020B0604030504040204" pitchFamily="34" charset="0"/>
              </a:endParaRPr>
            </a:p>
            <a:p>
              <a:pPr algn="ctr"/>
              <a:r>
                <a:rPr lang="en-ZA" sz="2600" b="1" dirty="0">
                  <a:solidFill>
                    <a:srgbClr val="1E3250"/>
                  </a:solidFill>
                  <a:latin typeface="Verdana" panose="020B0604030504040204" pitchFamily="34" charset="0"/>
                  <a:ea typeface="Verdana" panose="020B0604030504040204" pitchFamily="34" charset="0"/>
                  <a:cs typeface="Verdana" panose="020B0604030504040204" pitchFamily="34" charset="0"/>
                </a:rPr>
                <a:t>2229</a:t>
              </a:r>
              <a:br>
                <a:rPr lang="en-ZA" sz="4400" dirty="0">
                  <a:solidFill>
                    <a:srgbClr val="1E3250"/>
                  </a:solidFill>
                  <a:latin typeface="Verdana" panose="020B0604030504040204" pitchFamily="34" charset="0"/>
                  <a:ea typeface="Verdana" panose="020B0604030504040204" pitchFamily="34" charset="0"/>
                  <a:cs typeface="Verdana" panose="020B0604030504040204" pitchFamily="34" charset="0"/>
                </a:rPr>
              </a:br>
              <a:r>
                <a:rPr lang="en-ZA" sz="1200" dirty="0">
                  <a:solidFill>
                    <a:srgbClr val="1E3250"/>
                  </a:solidFill>
                  <a:latin typeface="Verdana" panose="020B0604030504040204" pitchFamily="34" charset="0"/>
                  <a:ea typeface="Verdana" panose="020B0604030504040204" pitchFamily="34" charset="0"/>
                  <a:cs typeface="Verdana" panose="020B0604030504040204" pitchFamily="34" charset="0"/>
                </a:rPr>
                <a:t>France Participants</a:t>
              </a:r>
            </a:p>
            <a:p>
              <a:pPr algn="ctr"/>
              <a:endParaRPr lang="en-ZA" sz="1400" dirty="0">
                <a:solidFill>
                  <a:srgbClr val="1E325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23" name="object 2">
            <a:extLst>
              <a:ext uri="{FF2B5EF4-FFF2-40B4-BE49-F238E27FC236}">
                <a16:creationId xmlns:a16="http://schemas.microsoft.com/office/drawing/2014/main" id="{D9571E30-CAC7-6A44-9CD6-8D1EED51ED6A}"/>
              </a:ext>
            </a:extLst>
          </p:cNvPr>
          <p:cNvSpPr txBox="1">
            <a:spLocks/>
          </p:cNvSpPr>
          <p:nvPr/>
        </p:nvSpPr>
        <p:spPr>
          <a:xfrm>
            <a:off x="551384" y="412679"/>
            <a:ext cx="11014083" cy="4006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ZA" sz="2800" b="1" dirty="0">
                <a:latin typeface="Verdana" panose="020B0604030504040204" pitchFamily="34" charset="0"/>
                <a:ea typeface="Verdana" panose="020B0604030504040204" pitchFamily="34" charset="0"/>
                <a:cs typeface="Verdana" panose="020B0604030504040204" pitchFamily="34" charset="0"/>
              </a:rPr>
              <a:t>UN GLOBAL COMPACT: </a:t>
            </a:r>
            <a:r>
              <a:rPr lang="en-ZA" sz="2800" b="1" dirty="0">
                <a:solidFill>
                  <a:srgbClr val="699CC6"/>
                </a:solidFill>
                <a:latin typeface="Verdana" panose="020B0604030504040204" pitchFamily="34" charset="0"/>
                <a:ea typeface="Verdana" panose="020B0604030504040204" pitchFamily="34" charset="0"/>
                <a:cs typeface="Verdana" panose="020B0604030504040204" pitchFamily="34" charset="0"/>
              </a:rPr>
              <a:t>OVERVIEW</a:t>
            </a:r>
          </a:p>
        </p:txBody>
      </p:sp>
      <p:cxnSp>
        <p:nvCxnSpPr>
          <p:cNvPr id="29" name="Straight Connector 28">
            <a:extLst>
              <a:ext uri="{FF2B5EF4-FFF2-40B4-BE49-F238E27FC236}">
                <a16:creationId xmlns:a16="http://schemas.microsoft.com/office/drawing/2014/main" id="{E065136F-0C78-4254-A84D-D6041B1CF8BF}"/>
              </a:ext>
            </a:extLst>
          </p:cNvPr>
          <p:cNvCxnSpPr>
            <a:cxnSpLocks/>
          </p:cNvCxnSpPr>
          <p:nvPr/>
        </p:nvCxnSpPr>
        <p:spPr>
          <a:xfrm>
            <a:off x="575095" y="1052736"/>
            <a:ext cx="11041173" cy="2052"/>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31" name="Picture 30" descr="All icons vector_Artboard 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505" y="1619806"/>
            <a:ext cx="1920962" cy="2011226"/>
          </a:xfrm>
          <a:prstGeom prst="rect">
            <a:avLst/>
          </a:prstGeom>
        </p:spPr>
      </p:pic>
    </p:spTree>
    <p:custDataLst>
      <p:tags r:id="rId1"/>
    </p:custDataLst>
    <p:extLst>
      <p:ext uri="{BB962C8B-B14F-4D97-AF65-F5344CB8AC3E}">
        <p14:creationId xmlns:p14="http://schemas.microsoft.com/office/powerpoint/2010/main" val="21892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AA1DAEE5-5AD5-4749-A13C-D0F7D9B5A24C}"/>
              </a:ext>
            </a:extLst>
          </p:cNvPr>
          <p:cNvSpPr txBox="1">
            <a:spLocks/>
          </p:cNvSpPr>
          <p:nvPr/>
        </p:nvSpPr>
        <p:spPr>
          <a:xfrm>
            <a:off x="541867" y="418475"/>
            <a:ext cx="12124266" cy="351378"/>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ZA" sz="2200" b="1" i="0" u="none" strike="noStrike" kern="120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Verdana" panose="020B0604030504040204" pitchFamily="34" charset="0"/>
              </a:rPr>
              <a:t>THE COMMITMENT</a:t>
            </a:r>
          </a:p>
        </p:txBody>
      </p:sp>
      <p:pic>
        <p:nvPicPr>
          <p:cNvPr id="9" name="Picture 8" descr="A picture containing text, outdoor&#10;&#10;Description automatically generated">
            <a:extLst>
              <a:ext uri="{FF2B5EF4-FFF2-40B4-BE49-F238E27FC236}">
                <a16:creationId xmlns:a16="http://schemas.microsoft.com/office/drawing/2014/main" id="{BE8DEE36-C651-2245-88E7-9D7CF6EB9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49" y="3279059"/>
            <a:ext cx="4516265" cy="2298049"/>
          </a:xfrm>
          <a:prstGeom prst="rect">
            <a:avLst/>
          </a:prstGeom>
        </p:spPr>
      </p:pic>
      <p:pic>
        <p:nvPicPr>
          <p:cNvPr id="12" name="Picture 11">
            <a:extLst>
              <a:ext uri="{FF2B5EF4-FFF2-40B4-BE49-F238E27FC236}">
                <a16:creationId xmlns:a16="http://schemas.microsoft.com/office/drawing/2014/main" id="{A125FA78-BDD7-344F-95A1-94BECC06A2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095" y="1700510"/>
            <a:ext cx="1024096" cy="1024096"/>
          </a:xfrm>
          <a:prstGeom prst="rect">
            <a:avLst/>
          </a:prstGeom>
        </p:spPr>
      </p:pic>
      <p:pic>
        <p:nvPicPr>
          <p:cNvPr id="15" name="Picture 14">
            <a:extLst>
              <a:ext uri="{FF2B5EF4-FFF2-40B4-BE49-F238E27FC236}">
                <a16:creationId xmlns:a16="http://schemas.microsoft.com/office/drawing/2014/main" id="{C67711A1-6E5B-1248-9185-6B8701659A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34336" y="1700510"/>
            <a:ext cx="1024096" cy="1024096"/>
          </a:xfrm>
          <a:prstGeom prst="rect">
            <a:avLst/>
          </a:prstGeom>
        </p:spPr>
      </p:pic>
      <p:pic>
        <p:nvPicPr>
          <p:cNvPr id="18" name="Picture 17">
            <a:extLst>
              <a:ext uri="{FF2B5EF4-FFF2-40B4-BE49-F238E27FC236}">
                <a16:creationId xmlns:a16="http://schemas.microsoft.com/office/drawing/2014/main" id="{BEA4EB56-4D72-1C44-9531-E3C01CF218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93577" y="1700510"/>
            <a:ext cx="1024096" cy="1024096"/>
          </a:xfrm>
          <a:prstGeom prst="rect">
            <a:avLst/>
          </a:prstGeom>
        </p:spPr>
      </p:pic>
      <p:pic>
        <p:nvPicPr>
          <p:cNvPr id="20" name="Picture 19" descr="Logo&#10;&#10;Description automatically generated">
            <a:extLst>
              <a:ext uri="{FF2B5EF4-FFF2-40B4-BE49-F238E27FC236}">
                <a16:creationId xmlns:a16="http://schemas.microsoft.com/office/drawing/2014/main" id="{D4FF82C4-11B5-0542-A01B-8E940FA8D6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2818" y="1700510"/>
            <a:ext cx="1024096" cy="1024096"/>
          </a:xfrm>
          <a:prstGeom prst="rect">
            <a:avLst/>
          </a:prstGeom>
        </p:spPr>
      </p:pic>
      <p:cxnSp>
        <p:nvCxnSpPr>
          <p:cNvPr id="11" name="Straight Connector 10">
            <a:extLst>
              <a:ext uri="{FF2B5EF4-FFF2-40B4-BE49-F238E27FC236}">
                <a16:creationId xmlns:a16="http://schemas.microsoft.com/office/drawing/2014/main" id="{4DAAF596-03A6-BD4E-92F3-08CB89691E73}"/>
              </a:ext>
            </a:extLst>
          </p:cNvPr>
          <p:cNvCxnSpPr>
            <a:cxnSpLocks/>
          </p:cNvCxnSpPr>
          <p:nvPr/>
        </p:nvCxnSpPr>
        <p:spPr>
          <a:xfrm>
            <a:off x="575095" y="1052736"/>
            <a:ext cx="11041173" cy="2052"/>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3" name="Subtitle 2">
            <a:extLst>
              <a:ext uri="{FF2B5EF4-FFF2-40B4-BE49-F238E27FC236}">
                <a16:creationId xmlns:a16="http://schemas.microsoft.com/office/drawing/2014/main" id="{D5B13313-2A3C-4C55-9CC6-23A20CE15D76}"/>
              </a:ext>
            </a:extLst>
          </p:cNvPr>
          <p:cNvSpPr txBox="1">
            <a:spLocks/>
          </p:cNvSpPr>
          <p:nvPr/>
        </p:nvSpPr>
        <p:spPr>
          <a:xfrm>
            <a:off x="5719446" y="2724606"/>
            <a:ext cx="5621158" cy="1735597"/>
          </a:xfrm>
          <a:prstGeom prst="rect">
            <a:avLst/>
          </a:prstGeom>
        </p:spPr>
        <p:txBody>
          <a:bodyPr/>
          <a:lstStyle>
            <a:lvl1pPr marL="0" indent="0" algn="l" defTabSz="457200" rtl="0" eaLnBrk="1" latinLnBrk="0" hangingPunct="1">
              <a:spcBef>
                <a:spcPts val="600"/>
              </a:spcBef>
              <a:buFont typeface="Arial"/>
              <a:buNone/>
              <a:defRPr sz="1600" b="0" i="0" kern="1200">
                <a:solidFill>
                  <a:schemeClr val="tx2"/>
                </a:solidFill>
                <a:latin typeface="+mn-lt"/>
                <a:ea typeface="+mn-ea"/>
                <a:cs typeface="Calibri" panose="020F0502020204030204" pitchFamily="34" charset="0"/>
              </a:defRPr>
            </a:lvl1pPr>
            <a:lvl2pPr marL="287338" indent="0" algn="l" defTabSz="457200" rtl="0" eaLnBrk="1" latinLnBrk="0" hangingPunct="1">
              <a:spcBef>
                <a:spcPts val="300"/>
              </a:spcBef>
              <a:spcAft>
                <a:spcPts val="600"/>
              </a:spcAft>
              <a:buFont typeface="Arial"/>
              <a:buNone/>
              <a:defRPr sz="1400" b="0" i="0" kern="1200">
                <a:solidFill>
                  <a:schemeClr val="tx2"/>
                </a:solidFill>
                <a:latin typeface="+mn-lt"/>
                <a:ea typeface="+mn-ea"/>
                <a:cs typeface="Calibri" panose="020F0502020204030204" pitchFamily="34" charset="0"/>
              </a:defRPr>
            </a:lvl2pPr>
            <a:lvl3pPr marL="684213" indent="0" algn="l" defTabSz="457200" rtl="0" eaLnBrk="1" latinLnBrk="0" hangingPunct="1">
              <a:spcBef>
                <a:spcPct val="20000"/>
              </a:spcBef>
              <a:buFont typeface="Arial"/>
              <a:buNone/>
              <a:defRPr sz="1100" b="0" i="0" kern="1200">
                <a:solidFill>
                  <a:schemeClr val="tx2"/>
                </a:solidFill>
                <a:latin typeface="+mn-lt"/>
                <a:ea typeface="+mn-ea"/>
                <a:cs typeface="Calibri" panose="020F0502020204030204" pitchFamily="34" charset="0"/>
              </a:defRPr>
            </a:lvl3pPr>
            <a:lvl4pPr marL="1027113" indent="0" algn="l" defTabSz="457200" rtl="0" eaLnBrk="1" latinLnBrk="0" hangingPunct="1">
              <a:spcBef>
                <a:spcPct val="20000"/>
              </a:spcBef>
              <a:buFont typeface="Arial"/>
              <a:buNone/>
              <a:tabLst/>
              <a:defRPr sz="1050" b="0" i="0" kern="1200">
                <a:solidFill>
                  <a:schemeClr val="tx2"/>
                </a:solidFill>
                <a:latin typeface="+mn-lt"/>
                <a:ea typeface="+mn-ea"/>
                <a:cs typeface="Calibri" panose="020F0502020204030204" pitchFamily="34" charset="0"/>
              </a:defRPr>
            </a:lvl4pPr>
            <a:lvl5pPr marL="1370013" indent="0" algn="l" defTabSz="457200" rtl="0" eaLnBrk="1" latinLnBrk="0" hangingPunct="1">
              <a:spcBef>
                <a:spcPct val="20000"/>
              </a:spcBef>
              <a:buFont typeface="Arial"/>
              <a:buNone/>
              <a:defRPr sz="1050" b="0" i="0" kern="1200">
                <a:solidFill>
                  <a:schemeClr val="tx2"/>
                </a:solidFill>
                <a:latin typeface="+mn-lt"/>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600"/>
              </a:spcBef>
              <a:spcAft>
                <a:spcPts val="600"/>
              </a:spcAft>
              <a:buClrTx/>
              <a:buSzPct val="100000"/>
              <a:buFont typeface="Arial"/>
              <a:buNone/>
              <a:tabLst/>
              <a:defRPr sz="1800" b="0" i="0" u="none" strike="noStrike" kern="0" cap="none" spc="0" baseline="0">
                <a:solidFill>
                  <a:srgbClr val="000000"/>
                </a:solidFill>
                <a:uFillTx/>
              </a:defRPr>
            </a:pPr>
            <a:r>
              <a:rPr kumimoji="0" lang="en-GB" sz="1800" b="1" i="0" u="none" strike="noStrike" kern="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Calibri" panose="020F0502020204030204" pitchFamily="34" charset="0"/>
              </a:rPr>
              <a:t>UN Global Compact Commitment:</a:t>
            </a:r>
            <a:endParaRPr kumimoji="0" lang="en-GB" sz="1800" b="0" i="0" u="none" strike="noStrike" kern="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Calibri" panose="020F0502020204030204" pitchFamily="34" charset="0"/>
            </a:endParaRPr>
          </a:p>
          <a:p>
            <a:pPr marL="342891" marR="0" lvl="0" indent="-342891" algn="l" defTabSz="457200" rtl="0" eaLnBrk="1" fontAlgn="auto" latinLnBrk="0" hangingPunct="1">
              <a:lnSpc>
                <a:spcPct val="100000"/>
              </a:lnSpc>
              <a:spcBef>
                <a:spcPts val="600"/>
              </a:spcBef>
              <a:spcAft>
                <a:spcPts val="600"/>
              </a:spcAft>
              <a:buClrTx/>
              <a:buSzPct val="100000"/>
              <a:buFont typeface="Flama Extrabold"/>
              <a:buAutoNum type="arabicPeriod"/>
              <a:tabLst/>
              <a:defRPr sz="1800" b="0" i="0" u="none" strike="noStrike" kern="0" cap="none" spc="0" baseline="0">
                <a:solidFill>
                  <a:srgbClr val="000000"/>
                </a:solidFill>
                <a:uFillTx/>
              </a:defRPr>
            </a:pPr>
            <a:r>
              <a:rPr kumimoji="0" lang="en-GB" sz="1800" b="0" i="0" u="none" strike="noStrike" kern="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Calibri" panose="020F0502020204030204" pitchFamily="34" charset="0"/>
              </a:rPr>
              <a:t>Operationalise the Ten Principles</a:t>
            </a:r>
          </a:p>
          <a:p>
            <a:pPr marL="342891" marR="0" lvl="0" indent="-342891" algn="l" defTabSz="457200" rtl="0" eaLnBrk="1" fontAlgn="auto" latinLnBrk="0" hangingPunct="1">
              <a:lnSpc>
                <a:spcPct val="100000"/>
              </a:lnSpc>
              <a:spcBef>
                <a:spcPts val="600"/>
              </a:spcBef>
              <a:spcAft>
                <a:spcPts val="600"/>
              </a:spcAft>
              <a:buClrTx/>
              <a:buSzPct val="100000"/>
              <a:buFont typeface="Flama Extrabold"/>
              <a:buAutoNum type="arabicPeriod"/>
              <a:tabLst/>
              <a:defRPr sz="1800" b="0" i="0" u="none" strike="noStrike" kern="0" cap="none" spc="0" baseline="0">
                <a:solidFill>
                  <a:srgbClr val="000000"/>
                </a:solidFill>
                <a:uFillTx/>
              </a:defRPr>
            </a:pPr>
            <a:r>
              <a:rPr kumimoji="0" lang="en-GB" sz="1800" b="0" i="0" u="none" strike="noStrike" kern="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Calibri" panose="020F0502020204030204" pitchFamily="34" charset="0"/>
              </a:rPr>
              <a:t>Report annually on progress</a:t>
            </a:r>
          </a:p>
          <a:p>
            <a:pPr marL="342891" marR="0" lvl="0" indent="-342891" algn="l" defTabSz="457200" rtl="0" eaLnBrk="1" fontAlgn="auto" latinLnBrk="0" hangingPunct="1">
              <a:lnSpc>
                <a:spcPct val="100000"/>
              </a:lnSpc>
              <a:spcBef>
                <a:spcPts val="600"/>
              </a:spcBef>
              <a:spcAft>
                <a:spcPts val="600"/>
              </a:spcAft>
              <a:buClrTx/>
              <a:buSzPct val="100000"/>
              <a:buFont typeface="Flama Extrabold"/>
              <a:buAutoNum type="arabicPeriod"/>
              <a:tabLst/>
              <a:defRPr sz="1800" b="0" i="0" u="none" strike="noStrike" kern="0" cap="none" spc="0" baseline="0">
                <a:solidFill>
                  <a:srgbClr val="000000"/>
                </a:solidFill>
                <a:uFillTx/>
              </a:defRPr>
            </a:pPr>
            <a:r>
              <a:rPr kumimoji="0" lang="en-GB" sz="1800" b="0" i="0" u="none" strike="noStrike" kern="0" cap="none" spc="0" normalizeH="0" baseline="0" noProof="0" dirty="0">
                <a:ln>
                  <a:noFill/>
                </a:ln>
                <a:solidFill>
                  <a:srgbClr val="1E3250"/>
                </a:solidFill>
                <a:effectLst/>
                <a:uLnTx/>
                <a:uFillTx/>
                <a:latin typeface="Verdana" panose="020B0604030504040204" pitchFamily="34" charset="0"/>
                <a:ea typeface="Verdana" panose="020B0604030504040204" pitchFamily="34" charset="0"/>
                <a:cs typeface="Calibri" panose="020F0502020204030204" pitchFamily="34" charset="0"/>
              </a:rPr>
              <a:t>Support the wider UN development agenda</a:t>
            </a:r>
          </a:p>
        </p:txBody>
      </p:sp>
      <p:cxnSp>
        <p:nvCxnSpPr>
          <p:cNvPr id="16" name="Straight Connector 15">
            <a:extLst>
              <a:ext uri="{FF2B5EF4-FFF2-40B4-BE49-F238E27FC236}">
                <a16:creationId xmlns:a16="http://schemas.microsoft.com/office/drawing/2014/main" id="{597ADF69-2C54-45B8-9BE9-31E95910D4A5}"/>
              </a:ext>
            </a:extLst>
          </p:cNvPr>
          <p:cNvCxnSpPr>
            <a:cxnSpLocks/>
          </p:cNvCxnSpPr>
          <p:nvPr/>
        </p:nvCxnSpPr>
        <p:spPr>
          <a:xfrm>
            <a:off x="5493497" y="1700510"/>
            <a:ext cx="0" cy="3657600"/>
          </a:xfrm>
          <a:prstGeom prst="line">
            <a:avLst/>
          </a:prstGeom>
          <a:ln w="12700">
            <a:solidFill>
              <a:srgbClr val="699BC6"/>
            </a:solidFill>
            <a:prstDash val="sysDash"/>
          </a:ln>
        </p:spPr>
        <p:style>
          <a:lnRef idx="1">
            <a:schemeClr val="accent1"/>
          </a:lnRef>
          <a:fillRef idx="0">
            <a:schemeClr val="accent1"/>
          </a:fillRef>
          <a:effectRef idx="0">
            <a:schemeClr val="accent1"/>
          </a:effectRef>
          <a:fontRef idx="minor">
            <a:schemeClr val="tx1"/>
          </a:fontRef>
        </p:style>
      </p:cxnSp>
      <p:sp>
        <p:nvSpPr>
          <p:cNvPr id="3" name="Plus Sign 2">
            <a:extLst>
              <a:ext uri="{FF2B5EF4-FFF2-40B4-BE49-F238E27FC236}">
                <a16:creationId xmlns:a16="http://schemas.microsoft.com/office/drawing/2014/main" id="{82BC61BE-143B-4323-8975-4476736E0803}"/>
              </a:ext>
            </a:extLst>
          </p:cNvPr>
          <p:cNvSpPr/>
          <p:nvPr/>
        </p:nvSpPr>
        <p:spPr>
          <a:xfrm>
            <a:off x="2653181" y="2886672"/>
            <a:ext cx="331200" cy="332013"/>
          </a:xfrm>
          <a:prstGeom prst="mathPlus">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lama-Book"/>
              <a:ea typeface="+mn-ea"/>
              <a:cs typeface="+mn-cs"/>
            </a:endParaRPr>
          </a:p>
        </p:txBody>
      </p:sp>
    </p:spTree>
    <p:custDataLst>
      <p:tags r:id="rId1"/>
    </p:custDataLst>
    <p:extLst>
      <p:ext uri="{BB962C8B-B14F-4D97-AF65-F5344CB8AC3E}">
        <p14:creationId xmlns:p14="http://schemas.microsoft.com/office/powerpoint/2010/main" val="11244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9C3193E0-9098-4082-0859-73BFA41F9E03}"/>
              </a:ext>
            </a:extLst>
          </p:cNvPr>
          <p:cNvPicPr>
            <a:picLocks noChangeAspect="1"/>
          </p:cNvPicPr>
          <p:nvPr/>
        </p:nvPicPr>
        <p:blipFill rotWithShape="1">
          <a:blip r:embed="rId3">
            <a:extLst>
              <a:ext uri="{28A0092B-C50C-407E-A947-70E740481C1C}">
                <a14:useLocalDpi xmlns:a14="http://schemas.microsoft.com/office/drawing/2010/main" val="0"/>
              </a:ext>
            </a:extLst>
          </a:blip>
          <a:srcRect t="11017" r="1" b="12675"/>
          <a:stretch/>
        </p:blipFill>
        <p:spPr>
          <a:xfrm>
            <a:off x="914288" y="430713"/>
            <a:ext cx="11277712" cy="6088620"/>
          </a:xfrm>
          <a:prstGeom prst="rect">
            <a:avLst/>
          </a:prstGeom>
          <a:noFill/>
        </p:spPr>
      </p:pic>
      <p:sp>
        <p:nvSpPr>
          <p:cNvPr id="4" name="Slide Number Placeholder 3" hidden="1">
            <a:extLst>
              <a:ext uri="{FF2B5EF4-FFF2-40B4-BE49-F238E27FC236}">
                <a16:creationId xmlns:a16="http://schemas.microsoft.com/office/drawing/2014/main" id="{67BDE81D-6F58-CC49-9BA9-2D94095182C4}"/>
              </a:ext>
            </a:extLst>
          </p:cNvPr>
          <p:cNvSpPr>
            <a:spLocks noGrp="1"/>
          </p:cNvSpPr>
          <p:nvPr>
            <p:ph type="sldNum" sz="quarter" idx="4"/>
          </p:nvPr>
        </p:nvSpPr>
        <p:spPr/>
        <p:txBody>
          <a:bodyPr/>
          <a:lstStyle/>
          <a:p>
            <a:pPr>
              <a:spcAft>
                <a:spcPts val="600"/>
              </a:spcAft>
            </a:pPr>
            <a:fld id="{E1C3621B-6C8A-6941-9CAD-B981455913CB}" type="slidenum">
              <a:rPr lang="en-US" smtClean="0"/>
              <a:pPr>
                <a:spcAft>
                  <a:spcPts val="600"/>
                </a:spcAft>
              </a:pPr>
              <a:t>6</a:t>
            </a:fld>
            <a:endParaRPr lang="en-US"/>
          </a:p>
        </p:txBody>
      </p:sp>
      <p:sp>
        <p:nvSpPr>
          <p:cNvPr id="11" name="Slide Number Placeholder 2">
            <a:extLst>
              <a:ext uri="{FF2B5EF4-FFF2-40B4-BE49-F238E27FC236}">
                <a16:creationId xmlns:a16="http://schemas.microsoft.com/office/drawing/2014/main" id="{D510A970-3413-E4F4-0F8E-2A01C52141E2}"/>
              </a:ext>
            </a:extLst>
          </p:cNvPr>
          <p:cNvSpPr txBox="1">
            <a:spLocks/>
          </p:cNvSpPr>
          <p:nvPr/>
        </p:nvSpPr>
        <p:spPr>
          <a:xfrm>
            <a:off x="76200" y="6414044"/>
            <a:ext cx="607904" cy="210578"/>
          </a:xfrm>
          <a:prstGeom prst="rect">
            <a:avLst/>
          </a:prstGeom>
        </p:spPr>
        <p:txBody>
          <a:bodyPr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C3621B-6C8A-6941-9CAD-B981455913CB}" type="slidenum">
              <a:rPr lang="en-US" smtClean="0"/>
              <a:pPr/>
              <a:t>6</a:t>
            </a:fld>
            <a:endParaRPr lang="en-US"/>
          </a:p>
        </p:txBody>
      </p:sp>
    </p:spTree>
    <p:extLst>
      <p:ext uri="{BB962C8B-B14F-4D97-AF65-F5344CB8AC3E}">
        <p14:creationId xmlns:p14="http://schemas.microsoft.com/office/powerpoint/2010/main" val="164397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lue and green landscape with white text&#10;&#10;Description automatically generated">
            <a:extLst>
              <a:ext uri="{FF2B5EF4-FFF2-40B4-BE49-F238E27FC236}">
                <a16:creationId xmlns:a16="http://schemas.microsoft.com/office/drawing/2014/main" id="{255ECFA0-00A9-391E-BFE7-73D3F79D9096}"/>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noFill/>
        </p:spPr>
      </p:pic>
      <p:sp>
        <p:nvSpPr>
          <p:cNvPr id="3" name="Slide Number Placeholder 2" hidden="1">
            <a:extLst>
              <a:ext uri="{FF2B5EF4-FFF2-40B4-BE49-F238E27FC236}">
                <a16:creationId xmlns:a16="http://schemas.microsoft.com/office/drawing/2014/main" id="{D3AF2440-5BF3-ED08-4378-F104881EA3C0}"/>
              </a:ext>
            </a:extLst>
          </p:cNvPr>
          <p:cNvSpPr>
            <a:spLocks noGrp="1"/>
          </p:cNvSpPr>
          <p:nvPr>
            <p:ph type="sldNum" sz="quarter" idx="4"/>
          </p:nvPr>
        </p:nvSpPr>
        <p:spPr/>
        <p:txBody>
          <a:bodyPr/>
          <a:lstStyle/>
          <a:p>
            <a:pPr>
              <a:spcAft>
                <a:spcPts val="600"/>
              </a:spcAft>
            </a:pPr>
            <a:fld id="{E1C3621B-6C8A-6941-9CAD-B981455913CB}" type="slidenum">
              <a:rPr lang="en-US" smtClean="0"/>
              <a:pPr>
                <a:spcAft>
                  <a:spcPts val="600"/>
                </a:spcAft>
              </a:pPr>
              <a:t>7</a:t>
            </a:fld>
            <a:endParaRPr lang="en-US"/>
          </a:p>
        </p:txBody>
      </p:sp>
    </p:spTree>
    <p:extLst>
      <p:ext uri="{BB962C8B-B14F-4D97-AF65-F5344CB8AC3E}">
        <p14:creationId xmlns:p14="http://schemas.microsoft.com/office/powerpoint/2010/main" val="97748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white graphic of a family&#10;&#10;Description automatically generated">
            <a:extLst>
              <a:ext uri="{FF2B5EF4-FFF2-40B4-BE49-F238E27FC236}">
                <a16:creationId xmlns:a16="http://schemas.microsoft.com/office/drawing/2014/main" id="{F438DB24-069E-CA3B-E4E1-8BA62D45E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70" y="336970"/>
            <a:ext cx="2527300" cy="1841500"/>
          </a:xfrm>
          <a:prstGeom prst="rect">
            <a:avLst/>
          </a:prstGeom>
          <a:ln>
            <a:solidFill>
              <a:schemeClr val="accent1"/>
            </a:solidFill>
          </a:ln>
        </p:spPr>
      </p:pic>
      <p:pic>
        <p:nvPicPr>
          <p:cNvPr id="9" name="Picture 8" descr="A blue and white poster with text and images&#10;&#10;Description automatically generated with medium confidence">
            <a:extLst>
              <a:ext uri="{FF2B5EF4-FFF2-40B4-BE49-F238E27FC236}">
                <a16:creationId xmlns:a16="http://schemas.microsoft.com/office/drawing/2014/main" id="{801156D3-0103-89F5-3353-1482B37DE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9" y="1619417"/>
            <a:ext cx="2171700" cy="1828800"/>
          </a:xfrm>
          <a:prstGeom prst="rect">
            <a:avLst/>
          </a:prstGeom>
          <a:ln>
            <a:solidFill>
              <a:schemeClr val="accent1"/>
            </a:solidFill>
          </a:ln>
        </p:spPr>
      </p:pic>
      <p:pic>
        <p:nvPicPr>
          <p:cNvPr id="11" name="Picture 10" descr="A white background with green text&#10;&#10;Description automatically generated">
            <a:extLst>
              <a:ext uri="{FF2B5EF4-FFF2-40B4-BE49-F238E27FC236}">
                <a16:creationId xmlns:a16="http://schemas.microsoft.com/office/drawing/2014/main" id="{659EA723-5E77-270F-CF66-E47F1ABB9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70" y="3518548"/>
            <a:ext cx="1581543" cy="1498304"/>
          </a:xfrm>
          <a:prstGeom prst="rect">
            <a:avLst/>
          </a:prstGeom>
          <a:ln>
            <a:solidFill>
              <a:schemeClr val="accent1"/>
            </a:solidFill>
          </a:ln>
        </p:spPr>
      </p:pic>
      <p:sp>
        <p:nvSpPr>
          <p:cNvPr id="3" name="Slide Number Placeholder 2">
            <a:extLst>
              <a:ext uri="{FF2B5EF4-FFF2-40B4-BE49-F238E27FC236}">
                <a16:creationId xmlns:a16="http://schemas.microsoft.com/office/drawing/2014/main" id="{7A153690-9B0F-9DDA-E417-895E03CE36D8}"/>
              </a:ext>
            </a:extLst>
          </p:cNvPr>
          <p:cNvSpPr>
            <a:spLocks noGrp="1"/>
          </p:cNvSpPr>
          <p:nvPr>
            <p:ph type="sldNum" sz="quarter" idx="4"/>
          </p:nvPr>
        </p:nvSpPr>
        <p:spPr/>
        <p:txBody>
          <a:bodyPr/>
          <a:lstStyle/>
          <a:p>
            <a:fld id="{E1C3621B-6C8A-6941-9CAD-B981455913CB}" type="slidenum">
              <a:rPr lang="en-US" smtClean="0"/>
              <a:pPr/>
              <a:t>8</a:t>
            </a:fld>
            <a:endParaRPr lang="en-US"/>
          </a:p>
        </p:txBody>
      </p:sp>
      <p:pic>
        <p:nvPicPr>
          <p:cNvPr id="15" name="Picture 14" descr="A fish and a net with a fishing boat&#10;&#10;Description automatically generated with medium confidence">
            <a:extLst>
              <a:ext uri="{FF2B5EF4-FFF2-40B4-BE49-F238E27FC236}">
                <a16:creationId xmlns:a16="http://schemas.microsoft.com/office/drawing/2014/main" id="{408EF014-92AB-3AD4-820E-64B6A77CE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753" y="3544721"/>
            <a:ext cx="2336800" cy="1295400"/>
          </a:xfrm>
          <a:prstGeom prst="rect">
            <a:avLst/>
          </a:prstGeom>
          <a:ln>
            <a:solidFill>
              <a:schemeClr val="accent1"/>
            </a:solidFill>
          </a:ln>
        </p:spPr>
      </p:pic>
      <p:pic>
        <p:nvPicPr>
          <p:cNvPr id="17" name="Picture 16" descr="A logo of a building with water and arrows&#10;&#10;Description automatically generated with medium confidence">
            <a:extLst>
              <a:ext uri="{FF2B5EF4-FFF2-40B4-BE49-F238E27FC236}">
                <a16:creationId xmlns:a16="http://schemas.microsoft.com/office/drawing/2014/main" id="{358395EE-B50A-A1F9-99DD-BF9865CEF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190" y="4126296"/>
            <a:ext cx="2029267" cy="1367876"/>
          </a:xfrm>
          <a:prstGeom prst="rect">
            <a:avLst/>
          </a:prstGeom>
          <a:ln>
            <a:solidFill>
              <a:schemeClr val="accent1"/>
            </a:solidFill>
          </a:ln>
        </p:spPr>
      </p:pic>
      <p:pic>
        <p:nvPicPr>
          <p:cNvPr id="19" name="Picture 18" descr="A close up of text&#10;&#10;Description automatically generated">
            <a:extLst>
              <a:ext uri="{FF2B5EF4-FFF2-40B4-BE49-F238E27FC236}">
                <a16:creationId xmlns:a16="http://schemas.microsoft.com/office/drawing/2014/main" id="{B2E5C0F4-8146-532D-54C7-3AF67566F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3157" y="5727957"/>
            <a:ext cx="2654300" cy="889000"/>
          </a:xfrm>
          <a:prstGeom prst="rect">
            <a:avLst/>
          </a:prstGeom>
          <a:ln>
            <a:solidFill>
              <a:schemeClr val="accent1"/>
            </a:solidFill>
          </a:ln>
        </p:spPr>
      </p:pic>
      <p:pic>
        <p:nvPicPr>
          <p:cNvPr id="21" name="Picture 20" descr="A poster with text and people&#10;&#10;Description automatically generated with medium confidence">
            <a:extLst>
              <a:ext uri="{FF2B5EF4-FFF2-40B4-BE49-F238E27FC236}">
                <a16:creationId xmlns:a16="http://schemas.microsoft.com/office/drawing/2014/main" id="{0FD559D7-FE4A-FD52-F1A1-8AF5CDAF68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6208" y="4792502"/>
            <a:ext cx="1587500" cy="1955800"/>
          </a:xfrm>
          <a:prstGeom prst="rect">
            <a:avLst/>
          </a:prstGeom>
          <a:ln>
            <a:solidFill>
              <a:schemeClr val="accent1"/>
            </a:solidFill>
          </a:ln>
        </p:spPr>
      </p:pic>
      <p:pic>
        <p:nvPicPr>
          <p:cNvPr id="23" name="Picture 22" descr="A blue and grey text on a white background&#10;&#10;Description automatically generated">
            <a:extLst>
              <a:ext uri="{FF2B5EF4-FFF2-40B4-BE49-F238E27FC236}">
                <a16:creationId xmlns:a16="http://schemas.microsoft.com/office/drawing/2014/main" id="{1CC83B14-C52E-554A-E41D-2021150B07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0494" y="335179"/>
            <a:ext cx="1574800" cy="1511300"/>
          </a:xfrm>
          <a:prstGeom prst="rect">
            <a:avLst/>
          </a:prstGeom>
          <a:ln>
            <a:solidFill>
              <a:schemeClr val="accent1"/>
            </a:solidFill>
          </a:ln>
        </p:spPr>
      </p:pic>
      <p:pic>
        <p:nvPicPr>
          <p:cNvPr id="25" name="Picture 24" descr="A red and white sign&#10;&#10;Description automatically generated">
            <a:extLst>
              <a:ext uri="{FF2B5EF4-FFF2-40B4-BE49-F238E27FC236}">
                <a16:creationId xmlns:a16="http://schemas.microsoft.com/office/drawing/2014/main" id="{C7BDAB8F-8C7D-0297-477C-D953964FA4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110" y="5115313"/>
            <a:ext cx="2781300" cy="1130300"/>
          </a:xfrm>
          <a:prstGeom prst="rect">
            <a:avLst/>
          </a:prstGeom>
          <a:ln>
            <a:solidFill>
              <a:schemeClr val="accent1"/>
            </a:solidFill>
          </a:ln>
        </p:spPr>
      </p:pic>
      <p:pic>
        <p:nvPicPr>
          <p:cNvPr id="27" name="Picture 26" descr="A pregnant person's belly with text&#10;&#10;Description automatically generated">
            <a:extLst>
              <a:ext uri="{FF2B5EF4-FFF2-40B4-BE49-F238E27FC236}">
                <a16:creationId xmlns:a16="http://schemas.microsoft.com/office/drawing/2014/main" id="{75F66609-52BC-EED1-6D7D-418EAEDDE3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0372" y="1252405"/>
            <a:ext cx="2098308" cy="1751106"/>
          </a:xfrm>
          <a:prstGeom prst="rect">
            <a:avLst/>
          </a:prstGeom>
          <a:ln>
            <a:solidFill>
              <a:schemeClr val="accent1"/>
            </a:solidFill>
          </a:ln>
        </p:spPr>
      </p:pic>
      <p:pic>
        <p:nvPicPr>
          <p:cNvPr id="29" name="Picture 28" descr="A yellow and grey text&#10;&#10;Description automatically generated">
            <a:extLst>
              <a:ext uri="{FF2B5EF4-FFF2-40B4-BE49-F238E27FC236}">
                <a16:creationId xmlns:a16="http://schemas.microsoft.com/office/drawing/2014/main" id="{DF017817-B357-03AA-3553-BD15FCF339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90949" y="324754"/>
            <a:ext cx="3966089" cy="724574"/>
          </a:xfrm>
          <a:prstGeom prst="rect">
            <a:avLst/>
          </a:prstGeom>
          <a:ln>
            <a:solidFill>
              <a:schemeClr val="accent1"/>
            </a:solidFill>
          </a:ln>
        </p:spPr>
      </p:pic>
      <p:pic>
        <p:nvPicPr>
          <p:cNvPr id="33" name="Picture 32" descr="A close-up of a sign&#10;&#10;Description automatically generated">
            <a:extLst>
              <a:ext uri="{FF2B5EF4-FFF2-40B4-BE49-F238E27FC236}">
                <a16:creationId xmlns:a16="http://schemas.microsoft.com/office/drawing/2014/main" id="{675CBC13-9F78-F5F5-143F-73461A56813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1140" y="1954008"/>
            <a:ext cx="1739900" cy="2705100"/>
          </a:xfrm>
          <a:prstGeom prst="rect">
            <a:avLst/>
          </a:prstGeom>
          <a:ln>
            <a:solidFill>
              <a:schemeClr val="accent1"/>
            </a:solidFill>
          </a:ln>
        </p:spPr>
      </p:pic>
      <p:pic>
        <p:nvPicPr>
          <p:cNvPr id="35" name="Picture 34" descr="A white and orange text&#10;&#10;Description automatically generated">
            <a:extLst>
              <a:ext uri="{FF2B5EF4-FFF2-40B4-BE49-F238E27FC236}">
                <a16:creationId xmlns:a16="http://schemas.microsoft.com/office/drawing/2014/main" id="{D142336F-FD4E-0888-F5B9-7D4C2A71BC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2931" y="2294438"/>
            <a:ext cx="2171699" cy="1057275"/>
          </a:xfrm>
          <a:prstGeom prst="rect">
            <a:avLst/>
          </a:prstGeom>
          <a:ln>
            <a:solidFill>
              <a:schemeClr val="accent1"/>
            </a:solidFill>
          </a:ln>
        </p:spPr>
      </p:pic>
      <p:pic>
        <p:nvPicPr>
          <p:cNvPr id="37" name="Picture 36" descr="A graph showing a factory&#10;&#10;Description automatically generated with medium confidence">
            <a:extLst>
              <a:ext uri="{FF2B5EF4-FFF2-40B4-BE49-F238E27FC236}">
                <a16:creationId xmlns:a16="http://schemas.microsoft.com/office/drawing/2014/main" id="{36634C88-3322-48C0-F905-F3864DB919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90909" y="4891805"/>
            <a:ext cx="1955800" cy="1905000"/>
          </a:xfrm>
          <a:prstGeom prst="rect">
            <a:avLst/>
          </a:prstGeom>
          <a:ln>
            <a:solidFill>
              <a:schemeClr val="accent1"/>
            </a:solidFill>
          </a:ln>
        </p:spPr>
      </p:pic>
      <p:pic>
        <p:nvPicPr>
          <p:cNvPr id="39" name="Picture 38" descr="A pink and purple dots&#10;&#10;Description automatically generated">
            <a:extLst>
              <a:ext uri="{FF2B5EF4-FFF2-40B4-BE49-F238E27FC236}">
                <a16:creationId xmlns:a16="http://schemas.microsoft.com/office/drawing/2014/main" id="{4F800304-C187-F001-4B64-D6CA6424F94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73758" y="1312640"/>
            <a:ext cx="1844074" cy="2578705"/>
          </a:xfrm>
          <a:prstGeom prst="rect">
            <a:avLst/>
          </a:prstGeom>
          <a:ln>
            <a:solidFill>
              <a:schemeClr val="accent1"/>
            </a:solidFill>
          </a:ln>
        </p:spPr>
      </p:pic>
      <p:pic>
        <p:nvPicPr>
          <p:cNvPr id="41" name="Picture 40" descr="A white and pink text&#10;&#10;Description automatically generated with medium confidence">
            <a:extLst>
              <a:ext uri="{FF2B5EF4-FFF2-40B4-BE49-F238E27FC236}">
                <a16:creationId xmlns:a16="http://schemas.microsoft.com/office/drawing/2014/main" id="{958E9957-493B-026C-4FD2-3042A0F0DF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3540" y="324754"/>
            <a:ext cx="2781300" cy="1206500"/>
          </a:xfrm>
          <a:prstGeom prst="rect">
            <a:avLst/>
          </a:prstGeom>
          <a:ln>
            <a:solidFill>
              <a:schemeClr val="accent1"/>
            </a:solidFill>
          </a:ln>
        </p:spPr>
      </p:pic>
      <p:pic>
        <p:nvPicPr>
          <p:cNvPr id="43" name="Picture 42" descr="A comparison of a sign&#10;&#10;Description automatically generated with medium confidence">
            <a:extLst>
              <a:ext uri="{FF2B5EF4-FFF2-40B4-BE49-F238E27FC236}">
                <a16:creationId xmlns:a16="http://schemas.microsoft.com/office/drawing/2014/main" id="{09377F1E-8BA2-225C-09F3-5A90C2386DC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05324" y="3211896"/>
            <a:ext cx="2641600" cy="1828800"/>
          </a:xfrm>
          <a:prstGeom prst="rect">
            <a:avLst/>
          </a:prstGeom>
          <a:ln>
            <a:solidFill>
              <a:schemeClr val="accent1"/>
            </a:solidFill>
          </a:ln>
        </p:spPr>
      </p:pic>
      <p:pic>
        <p:nvPicPr>
          <p:cNvPr id="45" name="Picture 44" descr="A colorful circle with many rectangles&#10;&#10;Description automatically generated">
            <a:extLst>
              <a:ext uri="{FF2B5EF4-FFF2-40B4-BE49-F238E27FC236}">
                <a16:creationId xmlns:a16="http://schemas.microsoft.com/office/drawing/2014/main" id="{144E3E94-5D24-3966-B2D2-40C5F173B6A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9448" y="5131229"/>
            <a:ext cx="1869752" cy="1726771"/>
          </a:xfrm>
          <a:prstGeom prst="rect">
            <a:avLst/>
          </a:prstGeom>
        </p:spPr>
      </p:pic>
    </p:spTree>
    <p:extLst>
      <p:ext uri="{BB962C8B-B14F-4D97-AF65-F5344CB8AC3E}">
        <p14:creationId xmlns:p14="http://schemas.microsoft.com/office/powerpoint/2010/main" val="26382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DD1CD8-4736-1BF6-9D81-0F34191C6B02}"/>
              </a:ext>
            </a:extLst>
          </p:cNvPr>
          <p:cNvSpPr>
            <a:spLocks noGrp="1"/>
          </p:cNvSpPr>
          <p:nvPr>
            <p:ph type="sldNum" sz="quarter" idx="4"/>
          </p:nvPr>
        </p:nvSpPr>
        <p:spPr/>
        <p:txBody>
          <a:bodyPr/>
          <a:lstStyle/>
          <a:p>
            <a:fld id="{E1C3621B-6C8A-6941-9CAD-B981455913CB}" type="slidenum">
              <a:rPr lang="en-US" smtClean="0"/>
              <a:pPr/>
              <a:t>9</a:t>
            </a:fld>
            <a:endParaRPr lang="en-US"/>
          </a:p>
        </p:txBody>
      </p:sp>
      <p:pic>
        <p:nvPicPr>
          <p:cNvPr id="7" name="Picture 6">
            <a:extLst>
              <a:ext uri="{FF2B5EF4-FFF2-40B4-BE49-F238E27FC236}">
                <a16:creationId xmlns:a16="http://schemas.microsoft.com/office/drawing/2014/main" id="{89951683-0733-49A9-50C2-0E0CE4DE6969}"/>
              </a:ext>
            </a:extLst>
          </p:cNvPr>
          <p:cNvPicPr>
            <a:picLocks noChangeAspect="1"/>
          </p:cNvPicPr>
          <p:nvPr/>
        </p:nvPicPr>
        <p:blipFill rotWithShape="1">
          <a:blip r:embed="rId3"/>
          <a:srcRect l="20179" t="20087" r="21250" b="6786"/>
          <a:stretch/>
        </p:blipFill>
        <p:spPr>
          <a:xfrm>
            <a:off x="1977570" y="359844"/>
            <a:ext cx="8890001" cy="6243343"/>
          </a:xfrm>
          <a:prstGeom prst="rect">
            <a:avLst/>
          </a:prstGeom>
        </p:spPr>
      </p:pic>
    </p:spTree>
    <p:extLst>
      <p:ext uri="{BB962C8B-B14F-4D97-AF65-F5344CB8AC3E}">
        <p14:creationId xmlns:p14="http://schemas.microsoft.com/office/powerpoint/2010/main" val="154002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C Master">
  <a:themeElements>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fontScheme name="Custom 1">
      <a:majorFont>
        <a:latin typeface="Flama Extrabold"/>
        <a:ea typeface=""/>
        <a:cs typeface=""/>
      </a:majorFont>
      <a:minorFont>
        <a:latin typeface="Flama-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2.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3.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4.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ppt/theme/themeOverride5.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4585f4-404b-4af2-877f-8acffd54e859">
      <Terms xmlns="http://schemas.microsoft.com/office/infopath/2007/PartnerControls"/>
    </lcf76f155ced4ddcb4097134ff3c332f>
    <TaxCatchAll xmlns="3c254e67-c022-4782-a64f-63bdf42484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29A840E62A36439259FA13D9A452AE" ma:contentTypeVersion="18" ma:contentTypeDescription="Create a new document." ma:contentTypeScope="" ma:versionID="64732ebc3afd8af2d019d6b47e7678dc">
  <xsd:schema xmlns:xsd="http://www.w3.org/2001/XMLSchema" xmlns:xs="http://www.w3.org/2001/XMLSchema" xmlns:p="http://schemas.microsoft.com/office/2006/metadata/properties" xmlns:ns2="fe4585f4-404b-4af2-877f-8acffd54e859" xmlns:ns3="3c254e67-c022-4782-a64f-63bdf42484e5" targetNamespace="http://schemas.microsoft.com/office/2006/metadata/properties" ma:root="true" ma:fieldsID="cf809b69dec46ebd2bcbb36d3cc08459" ns2:_="" ns3:_="">
    <xsd:import namespace="fe4585f4-404b-4af2-877f-8acffd54e859"/>
    <xsd:import namespace="3c254e67-c022-4782-a64f-63bdf42484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585f4-404b-4af2-877f-8acffd54e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a54415d-475a-4fd3-8813-9ddc972431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254e67-c022-4782-a64f-63bdf42484e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d5dd14-577d-41c3-a543-4f7aed99c36e}" ma:internalName="TaxCatchAll" ma:showField="CatchAllData" ma:web="3c254e67-c022-4782-a64f-63bdf4248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B0B370-5AA9-4A0B-B66C-9A170332FEB0}">
  <ds:schemaRefs>
    <ds:schemaRef ds:uri="fe4585f4-404b-4af2-877f-8acffd54e859"/>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3c254e67-c022-4782-a64f-63bdf42484e5"/>
    <ds:schemaRef ds:uri="http://www.w3.org/XML/1998/namespace"/>
  </ds:schemaRefs>
</ds:datastoreItem>
</file>

<file path=customXml/itemProps2.xml><?xml version="1.0" encoding="utf-8"?>
<ds:datastoreItem xmlns:ds="http://schemas.openxmlformats.org/officeDocument/2006/customXml" ds:itemID="{3418A832-B589-4A64-BB8D-E532F8C6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585f4-404b-4af2-877f-8acffd54e859"/>
    <ds:schemaRef ds:uri="3c254e67-c022-4782-a64f-63bdf42484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32D72B-DF7C-4CD6-A2D0-6A197448A1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4305</TotalTime>
  <Words>3305</Words>
  <Application>Microsoft Macintosh PowerPoint</Application>
  <PresentationFormat>Widescreen</PresentationFormat>
  <Paragraphs>344</Paragraphs>
  <Slides>21</Slides>
  <Notes>20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Flama Bold</vt:lpstr>
      <vt:lpstr>Aptos</vt:lpstr>
      <vt:lpstr>Arial</vt:lpstr>
      <vt:lpstr>Calibri</vt:lpstr>
      <vt:lpstr>Flama Book</vt:lpstr>
      <vt:lpstr>Flama Extrabold</vt:lpstr>
      <vt:lpstr>Flama Extrabold Italic</vt:lpstr>
      <vt:lpstr>Flama Light Italic</vt:lpstr>
      <vt:lpstr>Flama-Book</vt:lpstr>
      <vt:lpstr>Flama-Extrabold</vt:lpstr>
      <vt:lpstr>Flama-Light</vt:lpstr>
      <vt:lpstr>Roboto</vt:lpstr>
      <vt:lpstr>Verdana</vt:lpstr>
      <vt:lpstr>GC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key pathways forward:</vt:lpstr>
      <vt:lpstr>Provide a Living Wage</vt:lpstr>
      <vt:lpstr>Promote Gender Equality</vt:lpstr>
      <vt:lpstr>Accelerate Climate Action</vt:lpstr>
      <vt:lpstr>Improve Water Resilience</vt:lpstr>
      <vt:lpstr>Commit to Sustainable Corporate Finance</vt:lpstr>
      <vt:lpstr>PowerPoint Presentation</vt:lpstr>
      <vt:lpstr>SDG Ambition Benchmarks</vt:lpstr>
      <vt:lpstr>SDG Playbook for SMEs</vt:lpstr>
      <vt:lpstr>PowerPoint Presentation</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Lily Venables</dc:creator>
  <cp:keywords/>
  <dc:description/>
  <cp:lastModifiedBy>Steve  Kenzie</cp:lastModifiedBy>
  <cp:revision>6</cp:revision>
  <dcterms:created xsi:type="dcterms:W3CDTF">2023-02-23T11:37:24Z</dcterms:created>
  <dcterms:modified xsi:type="dcterms:W3CDTF">2024-10-12T16:43:39Z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0x0101002F29A840E62A36439259FA13D9A452AE</vt:lpwstr>
  </property>
  <property fmtid="{D5CDD505-2E9C-101B-9397-08002B2CF9AE}" pid="3" name="MediaServiceImageTags">
    <vt:lpwstr/>
  </property>
</Properties>
</file>