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645D1_B1A9C20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2" r:id="rId4"/>
  </p:sldMasterIdLst>
  <p:notesMasterIdLst>
    <p:notesMasterId r:id="rId33"/>
  </p:notesMasterIdLst>
  <p:sldIdLst>
    <p:sldId id="256" r:id="rId5"/>
    <p:sldId id="263" r:id="rId6"/>
    <p:sldId id="2147378221" r:id="rId7"/>
    <p:sldId id="2147378219" r:id="rId8"/>
    <p:sldId id="264" r:id="rId9"/>
    <p:sldId id="265" r:id="rId10"/>
    <p:sldId id="276" r:id="rId11"/>
    <p:sldId id="266" r:id="rId12"/>
    <p:sldId id="267" r:id="rId13"/>
    <p:sldId id="268" r:id="rId14"/>
    <p:sldId id="269" r:id="rId15"/>
    <p:sldId id="271" r:id="rId16"/>
    <p:sldId id="270" r:id="rId17"/>
    <p:sldId id="272" r:id="rId18"/>
    <p:sldId id="274" r:id="rId19"/>
    <p:sldId id="261" r:id="rId20"/>
    <p:sldId id="2147378150" r:id="rId21"/>
    <p:sldId id="1017" r:id="rId22"/>
    <p:sldId id="2146846248" r:id="rId23"/>
    <p:sldId id="2147378199" r:id="rId24"/>
    <p:sldId id="2146846155" r:id="rId25"/>
    <p:sldId id="2146846244" r:id="rId26"/>
    <p:sldId id="2146846157" r:id="rId27"/>
    <p:sldId id="2146846245" r:id="rId28"/>
    <p:sldId id="2146846159" r:id="rId29"/>
    <p:sldId id="2146846246" r:id="rId30"/>
    <p:sldId id="2146846161" r:id="rId31"/>
    <p:sldId id="214737821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146855-6BB4-D963-3A8A-BDA9B2AEB25F}" name="Alexa Sellwood" initials="AS" userId="S::Alexa.Sellwood@cisl.cam.ac.uk::dc782af7-f3e8-4008-86ba-69bf48b524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8" autoAdjust="0"/>
    <p:restoredTop sz="94660"/>
  </p:normalViewPr>
  <p:slideViewPr>
    <p:cSldViewPr snapToGrid="0">
      <p:cViewPr varScale="1">
        <p:scale>
          <a:sx n="227" d="100"/>
          <a:sy n="227" d="100"/>
        </p:scale>
        <p:origin x="5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omments/modernComment_7FF645D1_B1A9C20C.xml><?xml version="1.0" encoding="utf-8"?>
<p188:cmLst xmlns:a="http://schemas.openxmlformats.org/drawingml/2006/main" xmlns:r="http://schemas.openxmlformats.org/officeDocument/2006/relationships" xmlns:p188="http://schemas.microsoft.com/office/powerpoint/2018/8/main">
  <p188:cm id="{98F79C24-BC82-4AF3-9AD8-C7239BF0C1A5}" authorId="{27146855-6BB4-D963-3A8A-BDA9B2AEB25F}" status="resolved" created="2023-07-05T09:55:48.912">
    <ac:deMkLst xmlns:ac="http://schemas.microsoft.com/office/drawing/2013/main/command">
      <pc:docMk xmlns:pc="http://schemas.microsoft.com/office/powerpoint/2013/main/command"/>
      <pc:sldMk xmlns:pc="http://schemas.microsoft.com/office/powerpoint/2013/main/command" cId="2980692492" sldId="2146846161"/>
      <ac:spMk id="5" creationId="{211209F7-86FA-B3EA-A312-4771BB19312C}"/>
    </ac:deMkLst>
    <p188:txBody>
      <a:bodyPr/>
      <a:lstStyle/>
      <a:p>
        <a:r>
          <a:rPr lang="en-GB"/>
          <a:t>Add copyright symbol to jpeg for fig 2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5B29E-F242-4A7F-9FCE-EAEBE2AF974E}" type="datetimeFigureOut">
              <a:rPr lang="en-GB" smtClean="0"/>
              <a:t>18/10/2024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4F1F2-0288-4D05-81BA-C8B08BD1CD64}" type="slidenum">
              <a:rPr lang="en-GB" smtClean="0"/>
              <a:t>‹#›</a:t>
            </a:fld>
            <a:endParaRPr lang="en-GB"/>
          </a:p>
        </p:txBody>
      </p:sp>
    </p:spTree>
    <p:extLst>
      <p:ext uri="{BB962C8B-B14F-4D97-AF65-F5344CB8AC3E}">
        <p14:creationId xmlns:p14="http://schemas.microsoft.com/office/powerpoint/2010/main" val="1618986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34F1F2-0288-4D05-81BA-C8B08BD1CD64}" type="slidenum">
              <a:rPr lang="en-GB" smtClean="0"/>
              <a:t>2</a:t>
            </a:fld>
            <a:endParaRPr lang="en-GB"/>
          </a:p>
        </p:txBody>
      </p:sp>
    </p:spTree>
    <p:extLst>
      <p:ext uri="{BB962C8B-B14F-4D97-AF65-F5344CB8AC3E}">
        <p14:creationId xmlns:p14="http://schemas.microsoft.com/office/powerpoint/2010/main" val="210195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34F1F2-0288-4D05-81BA-C8B08BD1CD64}" type="slidenum">
              <a:rPr lang="en-GB" smtClean="0"/>
              <a:t>4</a:t>
            </a:fld>
            <a:endParaRPr lang="en-GB"/>
          </a:p>
        </p:txBody>
      </p:sp>
    </p:spTree>
    <p:extLst>
      <p:ext uri="{BB962C8B-B14F-4D97-AF65-F5344CB8AC3E}">
        <p14:creationId xmlns:p14="http://schemas.microsoft.com/office/powerpoint/2010/main" val="41120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Delivering a sustainable future makes sound commercial sense </a:t>
            </a:r>
          </a:p>
          <a:p>
            <a:r>
              <a:rPr lang="en-GB"/>
              <a:t>With the right conditions there is a significant growth market for the long-term</a:t>
            </a:r>
          </a:p>
          <a:p>
            <a:r>
              <a:rPr lang="en-GB"/>
              <a:t>You can deliver business/organisational success in service of thriving societies- long term wellbeing for all</a:t>
            </a:r>
          </a:p>
          <a:p>
            <a:r>
              <a:rPr lang="en-GB"/>
              <a:t>We want this to become the norm – a new business as usual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7CDAB-E957-451A-A665-AA2977AFF2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54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a:ea typeface="+mj-lt"/>
                <a:cs typeface="+mj-lt"/>
              </a:rPr>
              <a:t>Leadership is not simply a set of capabilities possessed by an individual or a position held, but also:</a:t>
            </a:r>
          </a:p>
          <a:p>
            <a:pPr algn="just"/>
            <a:r>
              <a:rPr lang="en-GB">
                <a:ea typeface="+mj-lt"/>
                <a:cs typeface="+mj-lt"/>
              </a:rPr>
              <a:t>A purpose – a clear meaningful goal that inspires leaders and followers to operate in service of specific ends</a:t>
            </a:r>
            <a:endParaRPr lang="en-GB">
              <a:cs typeface="Calibri Light" panose="020F0302020204030204"/>
            </a:endParaRPr>
          </a:p>
          <a:p>
            <a:r>
              <a:rPr lang="en-GB">
                <a:ea typeface="+mj-lt"/>
                <a:cs typeface="+mj-lt"/>
              </a:rPr>
              <a:t>A process – a dynamic relational collective discursive and creative process of influence that shapes behaviour and organisational culture- generated in the interactions among people and emerging from the spaces between them – a relational, collective, discursive and creative process of influence. [Read more link]</a:t>
            </a:r>
            <a:endParaRPr lang="en-GB"/>
          </a:p>
          <a:p>
            <a:r>
              <a:rPr lang="en-GB">
                <a:ea typeface="+mj-lt"/>
                <a:cs typeface="+mj-lt"/>
              </a:rPr>
              <a:t>Context-specific – is embedded in and shaped by culture and place and more widely by economies and societies </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7CDAB-E957-451A-A665-AA2977AFF2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97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7CDAB-E957-451A-A665-AA2977AFF2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21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7CDAB-E957-451A-A665-AA2977AFF2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92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7CDAB-E957-451A-A665-AA2977AFF2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8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9DAB-4D46-B586-1004-FE72F550A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38E53A-7291-0036-C7BE-2C3846C34C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2E4A19-5CC3-7858-6295-6092986BAA18}"/>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5" name="Footer Placeholder 4">
            <a:extLst>
              <a:ext uri="{FF2B5EF4-FFF2-40B4-BE49-F238E27FC236}">
                <a16:creationId xmlns:a16="http://schemas.microsoft.com/office/drawing/2014/main" id="{875C1EEC-440C-5A46-E2FF-4CBCD527E3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A5A270-43DF-0FB5-650C-94E25146DEBE}"/>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268642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DC38-C184-2071-78F7-F1BEE80DFF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C0EEC0-B9C7-0D75-B56C-AA8900C4AF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295219-B8DC-A273-E04A-7A0DDC36AC4E}"/>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5" name="Footer Placeholder 4">
            <a:extLst>
              <a:ext uri="{FF2B5EF4-FFF2-40B4-BE49-F238E27FC236}">
                <a16:creationId xmlns:a16="http://schemas.microsoft.com/office/drawing/2014/main" id="{30758C9B-5540-BB75-850E-C991C14FCE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BD955D-B30B-F563-E3D6-54C77A838C13}"/>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36095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5D438-6ED7-B236-C97C-AC65EE4A4A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A92471-2E75-4216-C40B-23EDFFFA38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E13EF1-C4C1-FBBB-962B-CB1C5BAE88B5}"/>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5" name="Footer Placeholder 4">
            <a:extLst>
              <a:ext uri="{FF2B5EF4-FFF2-40B4-BE49-F238E27FC236}">
                <a16:creationId xmlns:a16="http://schemas.microsoft.com/office/drawing/2014/main" id="{5D49CA1C-02AA-2E16-C62E-62EAABC6F7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189503-7774-9100-49A4-145D7DD1185E}"/>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27102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0" i="0">
                <a:solidFill>
                  <a:srgbClr val="00AFEF"/>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4095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00AFEF"/>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4241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00AFEF"/>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092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00AFEF"/>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6276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505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152" y="571033"/>
            <a:ext cx="9144000" cy="316472"/>
          </a:xfrm>
        </p:spPr>
        <p:txBody>
          <a:bodyPr anchor="b">
            <a:noAutofit/>
          </a:bodyPr>
          <a:lstStyle>
            <a:lvl1pPr algn="l" defTabSz="914400" rtl="0" eaLnBrk="1" latinLnBrk="0" hangingPunct="1">
              <a:lnSpc>
                <a:spcPct val="90000"/>
              </a:lnSpc>
              <a:spcBef>
                <a:spcPct val="0"/>
              </a:spcBef>
              <a:buNone/>
              <a:defRPr lang="en-GB" sz="3400" b="1" kern="1200" spc="-60" baseline="0" dirty="0">
                <a:solidFill>
                  <a:schemeClr val="bg1"/>
                </a:solidFill>
                <a:latin typeface="+mn-lt"/>
                <a:ea typeface="+mj-ea"/>
                <a:cs typeface="+mj-cs"/>
              </a:defRPr>
            </a:lvl1pPr>
          </a:lstStyle>
          <a:p>
            <a:r>
              <a:rPr lang="en-US"/>
              <a:t>Click to edit Master title style</a:t>
            </a:r>
            <a:endParaRPr lang="en-GB"/>
          </a:p>
        </p:txBody>
      </p:sp>
      <p:sp>
        <p:nvSpPr>
          <p:cNvPr id="3" name="Subtitle 2"/>
          <p:cNvSpPr>
            <a:spLocks noGrp="1"/>
          </p:cNvSpPr>
          <p:nvPr>
            <p:ph type="subTitle" idx="1"/>
          </p:nvPr>
        </p:nvSpPr>
        <p:spPr>
          <a:xfrm>
            <a:off x="596152" y="756165"/>
            <a:ext cx="9144000" cy="447346"/>
          </a:xfrm>
        </p:spPr>
        <p:txBody>
          <a:bodyPr/>
          <a:lstStyle>
            <a:lvl1pPr marL="0" indent="0" algn="l">
              <a:buNone/>
              <a:defRPr sz="2400" spc="-6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4342646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153" y="251994"/>
            <a:ext cx="8594912" cy="1325563"/>
          </a:xfrm>
        </p:spPr>
        <p:txBody>
          <a:bodyPr/>
          <a:lstStyle/>
          <a:p>
            <a:r>
              <a:rPr lang="en-US"/>
              <a:t>Click to edit Master title style</a:t>
            </a:r>
            <a:endParaRPr lang="en-GB"/>
          </a:p>
        </p:txBody>
      </p:sp>
      <p:sp>
        <p:nvSpPr>
          <p:cNvPr id="3" name="Content Placeholder 2"/>
          <p:cNvSpPr>
            <a:spLocks noGrp="1"/>
          </p:cNvSpPr>
          <p:nvPr>
            <p:ph idx="1"/>
          </p:nvPr>
        </p:nvSpPr>
        <p:spPr>
          <a:xfrm>
            <a:off x="602877" y="1611922"/>
            <a:ext cx="110691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19048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s and image">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957690" y="1736725"/>
            <a:ext cx="4538985" cy="4537075"/>
          </a:xfrm>
          <a:prstGeom prst="rect">
            <a:avLst/>
          </a:prstGeom>
          <a:solidFill>
            <a:schemeClr val="bg1">
              <a:lumMod val="95000"/>
            </a:schemeClr>
          </a:solidFill>
        </p:spPr>
        <p:txBody>
          <a:bodyPr/>
          <a:lstStyle/>
          <a:p>
            <a:endParaRPr lang="en-GB"/>
          </a:p>
        </p:txBody>
      </p:sp>
      <p:sp>
        <p:nvSpPr>
          <p:cNvPr id="5" name="Text Placeholder 4"/>
          <p:cNvSpPr>
            <a:spLocks noGrp="1"/>
          </p:cNvSpPr>
          <p:nvPr>
            <p:ph type="body" sz="quarter" idx="14" hasCustomPrompt="1"/>
          </p:nvPr>
        </p:nvSpPr>
        <p:spPr>
          <a:xfrm>
            <a:off x="592134" y="1633076"/>
            <a:ext cx="5994400" cy="4956175"/>
          </a:xfrm>
          <a:prstGeom prst="rect">
            <a:avLst/>
          </a:prstGeom>
        </p:spPr>
        <p:txBody>
          <a:bodyPr/>
          <a:lstStyle>
            <a:lvl1pPr>
              <a:defRPr>
                <a:solidFill>
                  <a:srgbClr val="272726"/>
                </a:solidFill>
              </a:defRPr>
            </a:lvl1pPr>
          </a:lstStyle>
          <a:p>
            <a:pPr lvl="0"/>
            <a:r>
              <a:rPr lang="en-US"/>
              <a:t>Bullets</a:t>
            </a:r>
          </a:p>
        </p:txBody>
      </p:sp>
      <p:sp>
        <p:nvSpPr>
          <p:cNvPr id="6" name="Text Placeholder 9"/>
          <p:cNvSpPr>
            <a:spLocks noGrp="1"/>
          </p:cNvSpPr>
          <p:nvPr>
            <p:ph type="body" sz="quarter" idx="10" hasCustomPrompt="1"/>
          </p:nvPr>
        </p:nvSpPr>
        <p:spPr>
          <a:xfrm>
            <a:off x="592134" y="319205"/>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Bullets and image</a:t>
            </a:r>
          </a:p>
          <a:p>
            <a:pPr lvl="0"/>
            <a:r>
              <a:rPr lang="en-US"/>
              <a:t>second line if needed</a:t>
            </a:r>
            <a:endParaRPr lang="en-GB"/>
          </a:p>
        </p:txBody>
      </p:sp>
    </p:spTree>
    <p:extLst>
      <p:ext uri="{BB962C8B-B14F-4D97-AF65-F5344CB8AC3E}">
        <p14:creationId xmlns:p14="http://schemas.microsoft.com/office/powerpoint/2010/main" val="186106058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14A7-E7D7-C676-33B3-6C7C86C345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82DFF1-328F-1B82-FDEB-53428E7012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61054-EAEB-76EE-2891-7467D3206163}"/>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5" name="Footer Placeholder 4">
            <a:extLst>
              <a:ext uri="{FF2B5EF4-FFF2-40B4-BE49-F238E27FC236}">
                <a16:creationId xmlns:a16="http://schemas.microsoft.com/office/drawing/2014/main" id="{8D308BC4-DD56-C62C-62A1-03916E1E3C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EDD364-EBD6-5932-6582-3849050CE624}"/>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1129405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ingle text box">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76A692B4-5838-43FE-9A9E-364856C8BEC4}"/>
              </a:ext>
            </a:extLst>
          </p:cNvPr>
          <p:cNvSpPr>
            <a:spLocks noGrp="1"/>
          </p:cNvSpPr>
          <p:nvPr>
            <p:ph type="body" sz="quarter" idx="10" hasCustomPrompt="1"/>
          </p:nvPr>
        </p:nvSpPr>
        <p:spPr>
          <a:xfrm>
            <a:off x="592134" y="319205"/>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Single text box</a:t>
            </a:r>
          </a:p>
          <a:p>
            <a:pPr lvl="0"/>
            <a:r>
              <a:rPr lang="en-US"/>
              <a:t>second line if needed</a:t>
            </a:r>
            <a:endParaRPr lang="en-GB"/>
          </a:p>
        </p:txBody>
      </p:sp>
      <p:sp>
        <p:nvSpPr>
          <p:cNvPr id="6" name="Text Placeholder 12">
            <a:extLst>
              <a:ext uri="{FF2B5EF4-FFF2-40B4-BE49-F238E27FC236}">
                <a16:creationId xmlns:a16="http://schemas.microsoft.com/office/drawing/2014/main" id="{223A9D07-09AF-43BA-AE50-ED2B1D3E7416}"/>
              </a:ext>
            </a:extLst>
          </p:cNvPr>
          <p:cNvSpPr>
            <a:spLocks noGrp="1"/>
          </p:cNvSpPr>
          <p:nvPr>
            <p:ph type="body" sz="quarter" idx="12" hasCustomPrompt="1"/>
          </p:nvPr>
        </p:nvSpPr>
        <p:spPr>
          <a:xfrm>
            <a:off x="585410" y="1640168"/>
            <a:ext cx="11019400" cy="4861485"/>
          </a:xfrm>
          <a:prstGeom prst="rect">
            <a:avLst/>
          </a:prstGeom>
        </p:spPr>
        <p:txBody>
          <a:bodyPr/>
          <a:lstStyle>
            <a:lvl1pPr marL="0" indent="0">
              <a:buFontTx/>
              <a:buNone/>
              <a:defRPr>
                <a:solidFill>
                  <a:srgbClr val="262626"/>
                </a:solidFill>
              </a:defRPr>
            </a:lvl1pPr>
          </a:lstStyle>
          <a:p>
            <a:pPr lvl="0"/>
            <a:r>
              <a:rPr lang="en-US"/>
              <a:t>Type here</a:t>
            </a:r>
          </a:p>
        </p:txBody>
      </p:sp>
    </p:spTree>
    <p:extLst>
      <p:ext uri="{BB962C8B-B14F-4D97-AF65-F5344CB8AC3E}">
        <p14:creationId xmlns:p14="http://schemas.microsoft.com/office/powerpoint/2010/main" val="7046638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orporate blue">
    <p:bg>
      <p:bgPr>
        <a:solidFill>
          <a:srgbClr val="422E5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a:t>Section/chapter break</a:t>
            </a:r>
            <a:endParaRPr lang="en-GB"/>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endParaRPr lang="en-GB"/>
          </a:p>
        </p:txBody>
      </p:sp>
    </p:spTree>
    <p:extLst>
      <p:ext uri="{BB962C8B-B14F-4D97-AF65-F5344CB8AC3E}">
        <p14:creationId xmlns:p14="http://schemas.microsoft.com/office/powerpoint/2010/main" val="114086753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Education purple">
    <p:bg>
      <p:bgPr>
        <a:solidFill>
          <a:srgbClr val="703C8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a:t>Section/chapter break</a:t>
            </a:r>
            <a:endParaRPr lang="en-GB"/>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Education</a:t>
            </a:r>
            <a:endParaRPr lang="en-GB"/>
          </a:p>
        </p:txBody>
      </p:sp>
    </p:spTree>
    <p:extLst>
      <p:ext uri="{BB962C8B-B14F-4D97-AF65-F5344CB8AC3E}">
        <p14:creationId xmlns:p14="http://schemas.microsoft.com/office/powerpoint/2010/main" val="307404789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esearch mid blue">
    <p:bg>
      <p:bgPr>
        <a:solidFill>
          <a:srgbClr val="2A5CA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a:t>Section/chapter break</a:t>
            </a:r>
            <a:endParaRPr lang="en-GB"/>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Research</a:t>
            </a:r>
            <a:endParaRPr lang="en-GB"/>
          </a:p>
        </p:txBody>
      </p:sp>
    </p:spTree>
    <p:extLst>
      <p:ext uri="{BB962C8B-B14F-4D97-AF65-F5344CB8AC3E}">
        <p14:creationId xmlns:p14="http://schemas.microsoft.com/office/powerpoint/2010/main" val="85605316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onvening teal">
    <p:bg>
      <p:bgPr>
        <a:solidFill>
          <a:srgbClr val="03637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a:t>Section/chapter break</a:t>
            </a:r>
            <a:endParaRPr lang="en-GB"/>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Convening</a:t>
            </a:r>
            <a:endParaRPr lang="en-GB"/>
          </a:p>
        </p:txBody>
      </p:sp>
    </p:spTree>
    <p:extLst>
      <p:ext uri="{BB962C8B-B14F-4D97-AF65-F5344CB8AC3E}">
        <p14:creationId xmlns:p14="http://schemas.microsoft.com/office/powerpoint/2010/main" val="360640806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Acceleration magenta">
    <p:bg>
      <p:bgPr>
        <a:solidFill>
          <a:srgbClr val="B6407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a:t>Section/chapter break</a:t>
            </a:r>
            <a:endParaRPr lang="en-GB"/>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Acceleration</a:t>
            </a:r>
            <a:endParaRPr lang="en-GB"/>
          </a:p>
        </p:txBody>
      </p:sp>
    </p:spTree>
    <p:extLst>
      <p:ext uri="{BB962C8B-B14F-4D97-AF65-F5344CB8AC3E}">
        <p14:creationId xmlns:p14="http://schemas.microsoft.com/office/powerpoint/2010/main" val="40307240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ark blue">
    <p:bg>
      <p:bgPr>
        <a:solidFill>
          <a:srgbClr val="2924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a:t>Section/chapter break</a:t>
            </a:r>
            <a:endParaRPr lang="en-GB"/>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endParaRPr lang="en-GB"/>
          </a:p>
        </p:txBody>
      </p:sp>
    </p:spTree>
    <p:extLst>
      <p:ext uri="{BB962C8B-B14F-4D97-AF65-F5344CB8AC3E}">
        <p14:creationId xmlns:p14="http://schemas.microsoft.com/office/powerpoint/2010/main" val="333036280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EF26-34DC-75F4-9B1B-480D3CEA35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8B589E-10BA-EA8C-5437-B0167B4863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07A00A-C470-D1B8-0EB3-FFFF2243F51D}"/>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5" name="Footer Placeholder 4">
            <a:extLst>
              <a:ext uri="{FF2B5EF4-FFF2-40B4-BE49-F238E27FC236}">
                <a16:creationId xmlns:a16="http://schemas.microsoft.com/office/drawing/2014/main" id="{D299E874-855D-A3D0-1F60-9A155D9908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782CB3-A4A7-A4D5-E5B0-DAF9F1D817C7}"/>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404184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4300-0BFF-3DAE-B9DB-6469F09ECF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9ED017-31E6-EAD5-7F9F-3E5B64836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5C485A-ACE1-9E2D-CEF4-F95C1B530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4EB142B-AD8F-7D8B-1B13-503C600A71AE}"/>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6" name="Footer Placeholder 5">
            <a:extLst>
              <a:ext uri="{FF2B5EF4-FFF2-40B4-BE49-F238E27FC236}">
                <a16:creationId xmlns:a16="http://schemas.microsoft.com/office/drawing/2014/main" id="{E0C78399-A5C6-F0D7-C170-797935946C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795BD6-3E32-03C5-0762-2A78DB65B19A}"/>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1028543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CA17-EAC6-64CC-297D-649D6FF954D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4E693E-2C69-112F-DA35-40241D9A99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6801B4-0B91-2071-02F5-BD4AFA00E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A0AC1C-FB58-6BC4-3467-C0EF9A769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750E6-7897-0AF9-2797-4F2C5BF064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3D202C-9457-B40A-CAB7-B39823E79625}"/>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8" name="Footer Placeholder 7">
            <a:extLst>
              <a:ext uri="{FF2B5EF4-FFF2-40B4-BE49-F238E27FC236}">
                <a16:creationId xmlns:a16="http://schemas.microsoft.com/office/drawing/2014/main" id="{82B6C049-BE5D-4460-88C2-83CCD60CD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B57300-5A50-B3D9-8E48-7608F5C14BE6}"/>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843508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0092-21A9-0396-C2FB-B4DC0769E5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F5AF31-A20B-6518-E9B7-3BC8202057E5}"/>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4" name="Footer Placeholder 3">
            <a:extLst>
              <a:ext uri="{FF2B5EF4-FFF2-40B4-BE49-F238E27FC236}">
                <a16:creationId xmlns:a16="http://schemas.microsoft.com/office/drawing/2014/main" id="{F1277CD9-0171-126C-6F5F-B764557DFB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09498A-A05C-99D9-592C-81BE56BF084F}"/>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4197350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C824EF-1BDA-AAC9-E6F3-27CAD89BAC08}"/>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3" name="Footer Placeholder 2">
            <a:extLst>
              <a:ext uri="{FF2B5EF4-FFF2-40B4-BE49-F238E27FC236}">
                <a16:creationId xmlns:a16="http://schemas.microsoft.com/office/drawing/2014/main" id="{C90B3708-F8C5-77EB-4803-F2B137C9FB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748FB-395D-EBA1-D8D5-C0F264E9430F}"/>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335408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2D1B-7877-D8BF-5C3D-2D2224F53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A6A4C5-32B9-E93B-9CA6-D28D09A4B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2DB026-7988-9701-8E56-0136CFB6F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46F66-941C-2DAD-68EE-E18BC2678922}"/>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6" name="Footer Placeholder 5">
            <a:extLst>
              <a:ext uri="{FF2B5EF4-FFF2-40B4-BE49-F238E27FC236}">
                <a16:creationId xmlns:a16="http://schemas.microsoft.com/office/drawing/2014/main" id="{4AAF8D36-29FA-CA70-D6E4-84AB130E84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3F36FC-C75F-C0D6-EE58-B7CE47EC90A2}"/>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3857932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128B-B685-5D86-46BA-E3D2CFF7C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368C75-0788-7C80-9A81-6BCD1A142B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FC144A-4637-A6AC-CA8E-AF0F03F46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7AE94-4DE1-566D-806F-ADCF3AEDE5DF}"/>
              </a:ext>
            </a:extLst>
          </p:cNvPr>
          <p:cNvSpPr>
            <a:spLocks noGrp="1"/>
          </p:cNvSpPr>
          <p:nvPr>
            <p:ph type="dt" sz="half" idx="10"/>
          </p:nvPr>
        </p:nvSpPr>
        <p:spPr/>
        <p:txBody>
          <a:bodyPr/>
          <a:lstStyle/>
          <a:p>
            <a:fld id="{D9763C3B-723E-48D1-9CAA-AB1B7BA838C6}" type="datetimeFigureOut">
              <a:rPr lang="en-GB" smtClean="0"/>
              <a:t>18/10/2024</a:t>
            </a:fld>
            <a:endParaRPr lang="en-GB"/>
          </a:p>
        </p:txBody>
      </p:sp>
      <p:sp>
        <p:nvSpPr>
          <p:cNvPr id="6" name="Footer Placeholder 5">
            <a:extLst>
              <a:ext uri="{FF2B5EF4-FFF2-40B4-BE49-F238E27FC236}">
                <a16:creationId xmlns:a16="http://schemas.microsoft.com/office/drawing/2014/main" id="{283B152B-05D4-F8F1-3D43-7D08BBE5D8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A135BD-E35F-1CE4-8698-05D6C9522E29}"/>
              </a:ext>
            </a:extLst>
          </p:cNvPr>
          <p:cNvSpPr>
            <a:spLocks noGrp="1"/>
          </p:cNvSpPr>
          <p:nvPr>
            <p:ph type="sldNum" sz="quarter" idx="12"/>
          </p:nvPr>
        </p:nvSpPr>
        <p:spPr/>
        <p:txBody>
          <a:bodyPr/>
          <a:lstStyle/>
          <a:p>
            <a:fld id="{DD5509A5-646D-4718-A671-9153F4095EF3}" type="slidenum">
              <a:rPr lang="en-GB" smtClean="0"/>
              <a:t>‹#›</a:t>
            </a:fld>
            <a:endParaRPr lang="en-GB"/>
          </a:p>
        </p:txBody>
      </p:sp>
    </p:spTree>
    <p:extLst>
      <p:ext uri="{BB962C8B-B14F-4D97-AF65-F5344CB8AC3E}">
        <p14:creationId xmlns:p14="http://schemas.microsoft.com/office/powerpoint/2010/main" val="2578773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370CA-8DCF-541A-18E1-E6BBFFE386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BACD52-D294-D3C2-EE5E-08A91D4CE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5165DC-DF2F-4708-CA68-2E689F45CA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63C3B-723E-48D1-9CAA-AB1B7BA838C6}" type="datetimeFigureOut">
              <a:rPr lang="en-GB" smtClean="0"/>
              <a:t>18/10/2024</a:t>
            </a:fld>
            <a:endParaRPr lang="en-GB"/>
          </a:p>
        </p:txBody>
      </p:sp>
      <p:sp>
        <p:nvSpPr>
          <p:cNvPr id="5" name="Footer Placeholder 4">
            <a:extLst>
              <a:ext uri="{FF2B5EF4-FFF2-40B4-BE49-F238E27FC236}">
                <a16:creationId xmlns:a16="http://schemas.microsoft.com/office/drawing/2014/main" id="{0E636EB4-D761-5AE5-CCF4-FA83A56C5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8E1018-D162-EA30-E190-5CFB55AF9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509A5-646D-4718-A671-9153F4095EF3}" type="slidenum">
              <a:rPr lang="en-GB" smtClean="0"/>
              <a:t>‹#›</a:t>
            </a:fld>
            <a:endParaRPr lang="en-GB"/>
          </a:p>
        </p:txBody>
      </p:sp>
    </p:spTree>
    <p:extLst>
      <p:ext uri="{BB962C8B-B14F-4D97-AF65-F5344CB8AC3E}">
        <p14:creationId xmlns:p14="http://schemas.microsoft.com/office/powerpoint/2010/main" val="3506190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7949" y="277113"/>
            <a:ext cx="11576100" cy="917575"/>
          </a:xfrm>
          <a:prstGeom prst="rect">
            <a:avLst/>
          </a:prstGeom>
        </p:spPr>
        <p:txBody>
          <a:bodyPr wrap="square" lIns="0" tIns="0" rIns="0" bIns="0">
            <a:spAutoFit/>
          </a:bodyPr>
          <a:lstStyle>
            <a:lvl1pPr>
              <a:defRPr sz="4400" b="0" i="0">
                <a:solidFill>
                  <a:srgbClr val="00AFEF"/>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0546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6856"/>
            <a:ext cx="12192000" cy="1275429"/>
          </a:xfrm>
          <a:prstGeom prst="rect">
            <a:avLst/>
          </a:prstGeom>
        </p:spPr>
      </p:pic>
      <p:sp>
        <p:nvSpPr>
          <p:cNvPr id="2" name="Title Placeholder 1"/>
          <p:cNvSpPr>
            <a:spLocks noGrp="1"/>
          </p:cNvSpPr>
          <p:nvPr>
            <p:ph type="title"/>
          </p:nvPr>
        </p:nvSpPr>
        <p:spPr>
          <a:xfrm>
            <a:off x="596153" y="25871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2877" y="1611922"/>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336018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71" r:id="rId4"/>
  </p:sldLayoutIdLst>
  <p:transition spd="slow">
    <p:wipe/>
  </p:transition>
  <p:txStyles>
    <p:titleStyle>
      <a:lvl1pPr algn="l" defTabSz="914400" rtl="0" eaLnBrk="1" latinLnBrk="0" hangingPunct="1">
        <a:lnSpc>
          <a:spcPct val="90000"/>
        </a:lnSpc>
        <a:spcBef>
          <a:spcPct val="0"/>
        </a:spcBef>
        <a:buNone/>
        <a:defRPr sz="3400" b="1" kern="1200" spc="-50" baseline="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rgbClr val="58595B"/>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1179428"/>
          </a:xfrm>
          <a:prstGeom prst="rect">
            <a:avLst/>
          </a:prstGeom>
        </p:spPr>
      </p:pic>
    </p:spTree>
    <p:extLst>
      <p:ext uri="{BB962C8B-B14F-4D97-AF65-F5344CB8AC3E}">
        <p14:creationId xmlns:p14="http://schemas.microsoft.com/office/powerpoint/2010/main" val="32485484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ransition spd="slow">
    <p:wipe/>
  </p:transition>
  <p:txStyles>
    <p:titleStyle>
      <a:lvl1pPr algn="l" defTabSz="914400" rtl="0" eaLnBrk="1" latinLnBrk="0" hangingPunct="1">
        <a:lnSpc>
          <a:spcPct val="90000"/>
        </a:lnSpc>
        <a:spcBef>
          <a:spcPct val="0"/>
        </a:spcBef>
        <a:buNone/>
        <a:defRPr sz="4400" kern="1200" spc="-1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16.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jp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15.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isl.cam.ac.uk/news-and-resources/publications/leadership-sustainable-future"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microsoft.com/office/2018/10/relationships/comments" Target="../comments/modernComment_7FF645D1_B1A9C20C.xml"/><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1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13.xml"/><Relationship Id="rId6" Type="http://schemas.openxmlformats.org/officeDocument/2006/relationships/image" Target="../media/image29.jpg"/><Relationship Id="rId11" Type="http://schemas.openxmlformats.org/officeDocument/2006/relationships/image" Target="../media/image20.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1515F6-CEEC-3E5F-0960-548846D8FDA8}"/>
              </a:ext>
            </a:extLst>
          </p:cNvPr>
          <p:cNvSpPr>
            <a:spLocks noGrp="1"/>
          </p:cNvSpPr>
          <p:nvPr>
            <p:ph type="subTitle" idx="1"/>
          </p:nvPr>
        </p:nvSpPr>
        <p:spPr>
          <a:xfrm>
            <a:off x="1524000" y="1946833"/>
            <a:ext cx="9144000" cy="2737466"/>
          </a:xfrm>
        </p:spPr>
        <p:txBody>
          <a:bodyPr>
            <a:normAutofit fontScale="25000" lnSpcReduction="20000"/>
          </a:bodyPr>
          <a:lstStyle/>
          <a:p>
            <a:endParaRPr lang="en-GB" dirty="0"/>
          </a:p>
          <a:p>
            <a:pPr>
              <a:lnSpc>
                <a:spcPct val="170000"/>
              </a:lnSpc>
            </a:pPr>
            <a:r>
              <a:rPr lang="en-GB" sz="11200" dirty="0"/>
              <a:t>“Transforming Organizational Models to Embrace Sustainability: A call for new leadership."</a:t>
            </a:r>
          </a:p>
          <a:p>
            <a:endParaRPr lang="en-GB" sz="7300" dirty="0"/>
          </a:p>
          <a:p>
            <a:endParaRPr lang="en-GB" sz="7200" dirty="0"/>
          </a:p>
          <a:p>
            <a:r>
              <a:rPr lang="en-GB" sz="8000" b="1" dirty="0"/>
              <a:t>Dr Marc Kahn</a:t>
            </a:r>
          </a:p>
          <a:p>
            <a:r>
              <a:rPr lang="en-GB" sz="7200" dirty="0"/>
              <a:t>Chief Strategy and Sustainability Officer, Investec Plc, London</a:t>
            </a:r>
          </a:p>
          <a:p>
            <a:r>
              <a:rPr lang="en-GB" sz="7200" dirty="0"/>
              <a:t>Senior Associate, CISL, Cambridge University</a:t>
            </a:r>
          </a:p>
          <a:p>
            <a:endParaRPr lang="en-GB" sz="5500" dirty="0"/>
          </a:p>
          <a:p>
            <a:r>
              <a:rPr lang="en-GB" sz="5500" dirty="0"/>
              <a:t>2024</a:t>
            </a:r>
          </a:p>
        </p:txBody>
      </p:sp>
      <p:pic>
        <p:nvPicPr>
          <p:cNvPr id="6" name="Picture 5">
            <a:extLst>
              <a:ext uri="{FF2B5EF4-FFF2-40B4-BE49-F238E27FC236}">
                <a16:creationId xmlns:a16="http://schemas.microsoft.com/office/drawing/2014/main" id="{EF1B6FA2-1AC4-9E29-F61B-3BA6757A6063}"/>
              </a:ext>
            </a:extLst>
          </p:cNvPr>
          <p:cNvPicPr>
            <a:picLocks noChangeAspect="1"/>
          </p:cNvPicPr>
          <p:nvPr/>
        </p:nvPicPr>
        <p:blipFill>
          <a:blip r:embed="rId2"/>
          <a:stretch>
            <a:fillRect/>
          </a:stretch>
        </p:blipFill>
        <p:spPr>
          <a:xfrm>
            <a:off x="10414411" y="320060"/>
            <a:ext cx="1384050" cy="1384050"/>
          </a:xfrm>
          <a:prstGeom prst="rect">
            <a:avLst/>
          </a:prstGeom>
        </p:spPr>
      </p:pic>
      <p:pic>
        <p:nvPicPr>
          <p:cNvPr id="2" name="Picture 1">
            <a:extLst>
              <a:ext uri="{FF2B5EF4-FFF2-40B4-BE49-F238E27FC236}">
                <a16:creationId xmlns:a16="http://schemas.microsoft.com/office/drawing/2014/main" id="{42B47F68-64C4-A087-925C-41D68B01330F}"/>
              </a:ext>
            </a:extLst>
          </p:cNvPr>
          <p:cNvPicPr>
            <a:picLocks noChangeAspect="1"/>
          </p:cNvPicPr>
          <p:nvPr/>
        </p:nvPicPr>
        <p:blipFill>
          <a:blip r:embed="rId3"/>
          <a:stretch>
            <a:fillRect/>
          </a:stretch>
        </p:blipFill>
        <p:spPr>
          <a:xfrm>
            <a:off x="393539" y="0"/>
            <a:ext cx="1704109" cy="1704109"/>
          </a:xfrm>
          <a:prstGeom prst="rect">
            <a:avLst/>
          </a:prstGeom>
        </p:spPr>
      </p:pic>
    </p:spTree>
    <p:extLst>
      <p:ext uri="{BB962C8B-B14F-4D97-AF65-F5344CB8AC3E}">
        <p14:creationId xmlns:p14="http://schemas.microsoft.com/office/powerpoint/2010/main" val="41473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12387" y="4812791"/>
            <a:ext cx="5259985" cy="1303864"/>
          </a:xfrm>
          <a:prstGeom prst="rect">
            <a:avLst/>
          </a:prstGeom>
        </p:spPr>
      </p:pic>
      <p:sp>
        <p:nvSpPr>
          <p:cNvPr id="5" name="object 5"/>
          <p:cNvSpPr/>
          <p:nvPr/>
        </p:nvSpPr>
        <p:spPr>
          <a:xfrm>
            <a:off x="7221788" y="426682"/>
            <a:ext cx="4371975" cy="3676015"/>
          </a:xfrm>
          <a:custGeom>
            <a:avLst/>
            <a:gdLst/>
            <a:ahLst/>
            <a:cxnLst/>
            <a:rect l="l" t="t" r="r" b="b"/>
            <a:pathLst>
              <a:path w="4371975" h="3676015">
                <a:moveTo>
                  <a:pt x="397703" y="1210093"/>
                </a:moveTo>
                <a:lnTo>
                  <a:pt x="393094" y="1158946"/>
                </a:lnTo>
                <a:lnTo>
                  <a:pt x="391407" y="1108239"/>
                </a:lnTo>
                <a:lnTo>
                  <a:pt x="392565" y="1058089"/>
                </a:lnTo>
                <a:lnTo>
                  <a:pt x="396492" y="1008611"/>
                </a:lnTo>
                <a:lnTo>
                  <a:pt x="403109" y="959921"/>
                </a:lnTo>
                <a:lnTo>
                  <a:pt x="412341" y="912135"/>
                </a:lnTo>
                <a:lnTo>
                  <a:pt x="424110" y="865370"/>
                </a:lnTo>
                <a:lnTo>
                  <a:pt x="438340" y="819740"/>
                </a:lnTo>
                <a:lnTo>
                  <a:pt x="454952" y="775363"/>
                </a:lnTo>
                <a:lnTo>
                  <a:pt x="473871" y="732353"/>
                </a:lnTo>
                <a:lnTo>
                  <a:pt x="495018" y="690828"/>
                </a:lnTo>
                <a:lnTo>
                  <a:pt x="518319" y="650902"/>
                </a:lnTo>
                <a:lnTo>
                  <a:pt x="543694" y="612693"/>
                </a:lnTo>
                <a:lnTo>
                  <a:pt x="571067" y="576315"/>
                </a:lnTo>
                <a:lnTo>
                  <a:pt x="600362" y="541886"/>
                </a:lnTo>
                <a:lnTo>
                  <a:pt x="631500" y="509520"/>
                </a:lnTo>
                <a:lnTo>
                  <a:pt x="664406" y="479334"/>
                </a:lnTo>
                <a:lnTo>
                  <a:pt x="699002" y="451444"/>
                </a:lnTo>
                <a:lnTo>
                  <a:pt x="735211" y="425965"/>
                </a:lnTo>
                <a:lnTo>
                  <a:pt x="772957" y="403015"/>
                </a:lnTo>
                <a:lnTo>
                  <a:pt x="812161" y="382708"/>
                </a:lnTo>
                <a:lnTo>
                  <a:pt x="852748" y="365161"/>
                </a:lnTo>
                <a:lnTo>
                  <a:pt x="894639" y="350489"/>
                </a:lnTo>
                <a:lnTo>
                  <a:pt x="937759" y="338809"/>
                </a:lnTo>
                <a:lnTo>
                  <a:pt x="982030" y="330237"/>
                </a:lnTo>
                <a:lnTo>
                  <a:pt x="1032514" y="324537"/>
                </a:lnTo>
                <a:lnTo>
                  <a:pt x="1082992" y="323155"/>
                </a:lnTo>
                <a:lnTo>
                  <a:pt x="1133259" y="326041"/>
                </a:lnTo>
                <a:lnTo>
                  <a:pt x="1183112" y="333148"/>
                </a:lnTo>
                <a:lnTo>
                  <a:pt x="1232348" y="344428"/>
                </a:lnTo>
                <a:lnTo>
                  <a:pt x="1280762" y="359832"/>
                </a:lnTo>
                <a:lnTo>
                  <a:pt x="1328151" y="379313"/>
                </a:lnTo>
                <a:lnTo>
                  <a:pt x="1374311" y="402823"/>
                </a:lnTo>
                <a:lnTo>
                  <a:pt x="1419037" y="430313"/>
                </a:lnTo>
                <a:lnTo>
                  <a:pt x="1442591" y="384274"/>
                </a:lnTo>
                <a:lnTo>
                  <a:pt x="1469031" y="341419"/>
                </a:lnTo>
                <a:lnTo>
                  <a:pt x="1498138" y="301825"/>
                </a:lnTo>
                <a:lnTo>
                  <a:pt x="1529693" y="265569"/>
                </a:lnTo>
                <a:lnTo>
                  <a:pt x="1563477" y="232726"/>
                </a:lnTo>
                <a:lnTo>
                  <a:pt x="1599271" y="203374"/>
                </a:lnTo>
                <a:lnTo>
                  <a:pt x="1636857" y="177591"/>
                </a:lnTo>
                <a:lnTo>
                  <a:pt x="1676014" y="155451"/>
                </a:lnTo>
                <a:lnTo>
                  <a:pt x="1716525" y="137033"/>
                </a:lnTo>
                <a:lnTo>
                  <a:pt x="1758170" y="122413"/>
                </a:lnTo>
                <a:lnTo>
                  <a:pt x="1800731" y="111667"/>
                </a:lnTo>
                <a:lnTo>
                  <a:pt x="1843988" y="104873"/>
                </a:lnTo>
                <a:lnTo>
                  <a:pt x="1887722" y="102108"/>
                </a:lnTo>
                <a:lnTo>
                  <a:pt x="1931715" y="103447"/>
                </a:lnTo>
                <a:lnTo>
                  <a:pt x="1975747" y="108969"/>
                </a:lnTo>
                <a:lnTo>
                  <a:pt x="2019599" y="118749"/>
                </a:lnTo>
                <a:lnTo>
                  <a:pt x="2063053" y="132864"/>
                </a:lnTo>
                <a:lnTo>
                  <a:pt x="2105890" y="151391"/>
                </a:lnTo>
                <a:lnTo>
                  <a:pt x="2147890" y="174408"/>
                </a:lnTo>
                <a:lnTo>
                  <a:pt x="2181636" y="196772"/>
                </a:lnTo>
                <a:lnTo>
                  <a:pt x="2213835" y="221874"/>
                </a:lnTo>
                <a:lnTo>
                  <a:pt x="2244367" y="249596"/>
                </a:lnTo>
                <a:lnTo>
                  <a:pt x="2273112" y="279818"/>
                </a:lnTo>
                <a:lnTo>
                  <a:pt x="2295299" y="234712"/>
                </a:lnTo>
                <a:lnTo>
                  <a:pt x="2320847" y="193197"/>
                </a:lnTo>
                <a:lnTo>
                  <a:pt x="2349457" y="155387"/>
                </a:lnTo>
                <a:lnTo>
                  <a:pt x="2380834" y="121397"/>
                </a:lnTo>
                <a:lnTo>
                  <a:pt x="2414679" y="91340"/>
                </a:lnTo>
                <a:lnTo>
                  <a:pt x="2450695" y="65331"/>
                </a:lnTo>
                <a:lnTo>
                  <a:pt x="2488584" y="43484"/>
                </a:lnTo>
                <a:lnTo>
                  <a:pt x="2528049" y="25913"/>
                </a:lnTo>
                <a:lnTo>
                  <a:pt x="2568792" y="12732"/>
                </a:lnTo>
                <a:lnTo>
                  <a:pt x="2610517" y="4056"/>
                </a:lnTo>
                <a:lnTo>
                  <a:pt x="2652925" y="0"/>
                </a:lnTo>
                <a:lnTo>
                  <a:pt x="2695719" y="676"/>
                </a:lnTo>
                <a:lnTo>
                  <a:pt x="2738601" y="6199"/>
                </a:lnTo>
                <a:lnTo>
                  <a:pt x="2781275" y="16684"/>
                </a:lnTo>
                <a:lnTo>
                  <a:pt x="2823442" y="32245"/>
                </a:lnTo>
                <a:lnTo>
                  <a:pt x="2864805" y="52996"/>
                </a:lnTo>
                <a:lnTo>
                  <a:pt x="2908608" y="81723"/>
                </a:lnTo>
                <a:lnTo>
                  <a:pt x="2949101" y="115845"/>
                </a:lnTo>
                <a:lnTo>
                  <a:pt x="2985927" y="154991"/>
                </a:lnTo>
                <a:lnTo>
                  <a:pt x="3018729" y="198792"/>
                </a:lnTo>
                <a:lnTo>
                  <a:pt x="3049145" y="161342"/>
                </a:lnTo>
                <a:lnTo>
                  <a:pt x="3081809" y="127750"/>
                </a:lnTo>
                <a:lnTo>
                  <a:pt x="3116477" y="98037"/>
                </a:lnTo>
                <a:lnTo>
                  <a:pt x="3152904" y="72226"/>
                </a:lnTo>
                <a:lnTo>
                  <a:pt x="3190846" y="50342"/>
                </a:lnTo>
                <a:lnTo>
                  <a:pt x="3230057" y="32408"/>
                </a:lnTo>
                <a:lnTo>
                  <a:pt x="3270294" y="18445"/>
                </a:lnTo>
                <a:lnTo>
                  <a:pt x="3311312" y="8478"/>
                </a:lnTo>
                <a:lnTo>
                  <a:pt x="3352866" y="2529"/>
                </a:lnTo>
                <a:lnTo>
                  <a:pt x="3394712" y="622"/>
                </a:lnTo>
                <a:lnTo>
                  <a:pt x="3436605" y="2780"/>
                </a:lnTo>
                <a:lnTo>
                  <a:pt x="3478300" y="9025"/>
                </a:lnTo>
                <a:lnTo>
                  <a:pt x="3519553" y="19382"/>
                </a:lnTo>
                <a:lnTo>
                  <a:pt x="3560119" y="33873"/>
                </a:lnTo>
                <a:lnTo>
                  <a:pt x="3599754" y="52521"/>
                </a:lnTo>
                <a:lnTo>
                  <a:pt x="3638213" y="75350"/>
                </a:lnTo>
                <a:lnTo>
                  <a:pt x="3675252" y="102382"/>
                </a:lnTo>
                <a:lnTo>
                  <a:pt x="3710625" y="133641"/>
                </a:lnTo>
                <a:lnTo>
                  <a:pt x="3746098" y="171621"/>
                </a:lnTo>
                <a:lnTo>
                  <a:pt x="3777939" y="213157"/>
                </a:lnTo>
                <a:lnTo>
                  <a:pt x="3805967" y="257904"/>
                </a:lnTo>
                <a:lnTo>
                  <a:pt x="3830004" y="305515"/>
                </a:lnTo>
                <a:lnTo>
                  <a:pt x="3849868" y="355643"/>
                </a:lnTo>
                <a:lnTo>
                  <a:pt x="3865380" y="407941"/>
                </a:lnTo>
                <a:lnTo>
                  <a:pt x="3876360" y="462063"/>
                </a:lnTo>
                <a:lnTo>
                  <a:pt x="3918534" y="477375"/>
                </a:lnTo>
                <a:lnTo>
                  <a:pt x="3958846" y="496245"/>
                </a:lnTo>
                <a:lnTo>
                  <a:pt x="3997199" y="518476"/>
                </a:lnTo>
                <a:lnTo>
                  <a:pt x="4033495" y="543875"/>
                </a:lnTo>
                <a:lnTo>
                  <a:pt x="4067636" y="572245"/>
                </a:lnTo>
                <a:lnTo>
                  <a:pt x="4099525" y="603391"/>
                </a:lnTo>
                <a:lnTo>
                  <a:pt x="4129065" y="637118"/>
                </a:lnTo>
                <a:lnTo>
                  <a:pt x="4156156" y="673230"/>
                </a:lnTo>
                <a:lnTo>
                  <a:pt x="4180703" y="711532"/>
                </a:lnTo>
                <a:lnTo>
                  <a:pt x="4202607" y="751829"/>
                </a:lnTo>
                <a:lnTo>
                  <a:pt x="4221771" y="793925"/>
                </a:lnTo>
                <a:lnTo>
                  <a:pt x="4238097" y="837625"/>
                </a:lnTo>
                <a:lnTo>
                  <a:pt x="4251487" y="882734"/>
                </a:lnTo>
                <a:lnTo>
                  <a:pt x="4261844" y="929055"/>
                </a:lnTo>
                <a:lnTo>
                  <a:pt x="4269070" y="976395"/>
                </a:lnTo>
                <a:lnTo>
                  <a:pt x="4273068" y="1024557"/>
                </a:lnTo>
                <a:lnTo>
                  <a:pt x="4273739" y="1073346"/>
                </a:lnTo>
                <a:lnTo>
                  <a:pt x="4270987" y="1122567"/>
                </a:lnTo>
                <a:lnTo>
                  <a:pt x="4264713" y="1172024"/>
                </a:lnTo>
                <a:lnTo>
                  <a:pt x="4254820" y="1221523"/>
                </a:lnTo>
                <a:lnTo>
                  <a:pt x="4243676" y="1262639"/>
                </a:lnTo>
                <a:lnTo>
                  <a:pt x="4230055" y="1302803"/>
                </a:lnTo>
                <a:lnTo>
                  <a:pt x="4255367" y="1343066"/>
                </a:lnTo>
                <a:lnTo>
                  <a:pt x="4278149" y="1384523"/>
                </a:lnTo>
                <a:lnTo>
                  <a:pt x="4298414" y="1427045"/>
                </a:lnTo>
                <a:lnTo>
                  <a:pt x="4316179" y="1470502"/>
                </a:lnTo>
                <a:lnTo>
                  <a:pt x="4331458" y="1514765"/>
                </a:lnTo>
                <a:lnTo>
                  <a:pt x="4344265" y="1559707"/>
                </a:lnTo>
                <a:lnTo>
                  <a:pt x="4354616" y="1605197"/>
                </a:lnTo>
                <a:lnTo>
                  <a:pt x="4362525" y="1651107"/>
                </a:lnTo>
                <a:lnTo>
                  <a:pt x="4368007" y="1697308"/>
                </a:lnTo>
                <a:lnTo>
                  <a:pt x="4371077" y="1743672"/>
                </a:lnTo>
                <a:lnTo>
                  <a:pt x="4371749" y="1790069"/>
                </a:lnTo>
                <a:lnTo>
                  <a:pt x="4370039" y="1836370"/>
                </a:lnTo>
                <a:lnTo>
                  <a:pt x="4365961" y="1882447"/>
                </a:lnTo>
                <a:lnTo>
                  <a:pt x="4359530" y="1928170"/>
                </a:lnTo>
                <a:lnTo>
                  <a:pt x="4350760" y="1973411"/>
                </a:lnTo>
                <a:lnTo>
                  <a:pt x="4339668" y="2018041"/>
                </a:lnTo>
                <a:lnTo>
                  <a:pt x="4326266" y="2061931"/>
                </a:lnTo>
                <a:lnTo>
                  <a:pt x="4310570" y="2104951"/>
                </a:lnTo>
                <a:lnTo>
                  <a:pt x="4292596" y="2146974"/>
                </a:lnTo>
                <a:lnTo>
                  <a:pt x="4272357" y="2187871"/>
                </a:lnTo>
                <a:lnTo>
                  <a:pt x="4249868" y="2227511"/>
                </a:lnTo>
                <a:lnTo>
                  <a:pt x="4225144" y="2265767"/>
                </a:lnTo>
                <a:lnTo>
                  <a:pt x="4198201" y="2302510"/>
                </a:lnTo>
                <a:lnTo>
                  <a:pt x="4169052" y="2337610"/>
                </a:lnTo>
                <a:lnTo>
                  <a:pt x="4137713" y="2370940"/>
                </a:lnTo>
                <a:lnTo>
                  <a:pt x="4104198" y="2402369"/>
                </a:lnTo>
                <a:lnTo>
                  <a:pt x="4063183" y="2435789"/>
                </a:lnTo>
                <a:lnTo>
                  <a:pt x="4020275" y="2465564"/>
                </a:lnTo>
                <a:lnTo>
                  <a:pt x="3975666" y="2491609"/>
                </a:lnTo>
                <a:lnTo>
                  <a:pt x="3929545" y="2513840"/>
                </a:lnTo>
                <a:lnTo>
                  <a:pt x="3882106" y="2532172"/>
                </a:lnTo>
                <a:lnTo>
                  <a:pt x="3833537" y="2546520"/>
                </a:lnTo>
                <a:lnTo>
                  <a:pt x="3784031" y="2556801"/>
                </a:lnTo>
                <a:lnTo>
                  <a:pt x="3781896" y="2609062"/>
                </a:lnTo>
                <a:lnTo>
                  <a:pt x="3776339" y="2660193"/>
                </a:lnTo>
                <a:lnTo>
                  <a:pt x="3767490" y="2710045"/>
                </a:lnTo>
                <a:lnTo>
                  <a:pt x="3755482" y="2758471"/>
                </a:lnTo>
                <a:lnTo>
                  <a:pt x="3740445" y="2805324"/>
                </a:lnTo>
                <a:lnTo>
                  <a:pt x="3722509" y="2850455"/>
                </a:lnTo>
                <a:lnTo>
                  <a:pt x="3701806" y="2893718"/>
                </a:lnTo>
                <a:lnTo>
                  <a:pt x="3678466" y="2934964"/>
                </a:lnTo>
                <a:lnTo>
                  <a:pt x="3652619" y="2974046"/>
                </a:lnTo>
                <a:lnTo>
                  <a:pt x="3624398" y="3010816"/>
                </a:lnTo>
                <a:lnTo>
                  <a:pt x="3593933" y="3045127"/>
                </a:lnTo>
                <a:lnTo>
                  <a:pt x="3561354" y="3076831"/>
                </a:lnTo>
                <a:lnTo>
                  <a:pt x="3526792" y="3105781"/>
                </a:lnTo>
                <a:lnTo>
                  <a:pt x="3490379" y="3131828"/>
                </a:lnTo>
                <a:lnTo>
                  <a:pt x="3452245" y="3154826"/>
                </a:lnTo>
                <a:lnTo>
                  <a:pt x="3412520" y="3174627"/>
                </a:lnTo>
                <a:lnTo>
                  <a:pt x="3371336" y="3191082"/>
                </a:lnTo>
                <a:lnTo>
                  <a:pt x="3328824" y="3204045"/>
                </a:lnTo>
                <a:lnTo>
                  <a:pt x="3285114" y="3213368"/>
                </a:lnTo>
                <a:lnTo>
                  <a:pt x="3240337" y="3218903"/>
                </a:lnTo>
                <a:lnTo>
                  <a:pt x="3194624" y="3220503"/>
                </a:lnTo>
                <a:lnTo>
                  <a:pt x="3148542" y="3217994"/>
                </a:lnTo>
                <a:lnTo>
                  <a:pt x="3102959" y="3211382"/>
                </a:lnTo>
                <a:lnTo>
                  <a:pt x="3058081" y="3200732"/>
                </a:lnTo>
                <a:lnTo>
                  <a:pt x="3014111" y="3186107"/>
                </a:lnTo>
                <a:lnTo>
                  <a:pt x="2971254" y="3167572"/>
                </a:lnTo>
                <a:lnTo>
                  <a:pt x="2929715" y="3145191"/>
                </a:lnTo>
                <a:lnTo>
                  <a:pt x="2889697" y="3119030"/>
                </a:lnTo>
                <a:lnTo>
                  <a:pt x="2875305" y="3167867"/>
                </a:lnTo>
                <a:lnTo>
                  <a:pt x="2858416" y="3214906"/>
                </a:lnTo>
                <a:lnTo>
                  <a:pt x="2839142" y="3260078"/>
                </a:lnTo>
                <a:lnTo>
                  <a:pt x="2817595" y="3303315"/>
                </a:lnTo>
                <a:lnTo>
                  <a:pt x="2793888" y="3344547"/>
                </a:lnTo>
                <a:lnTo>
                  <a:pt x="2768133" y="3383706"/>
                </a:lnTo>
                <a:lnTo>
                  <a:pt x="2740442" y="3420721"/>
                </a:lnTo>
                <a:lnTo>
                  <a:pt x="2710927" y="3455526"/>
                </a:lnTo>
                <a:lnTo>
                  <a:pt x="2679700" y="3488050"/>
                </a:lnTo>
                <a:lnTo>
                  <a:pt x="2646873" y="3518224"/>
                </a:lnTo>
                <a:lnTo>
                  <a:pt x="2612559" y="3545980"/>
                </a:lnTo>
                <a:lnTo>
                  <a:pt x="2576870" y="3571249"/>
                </a:lnTo>
                <a:lnTo>
                  <a:pt x="2539918" y="3593961"/>
                </a:lnTo>
                <a:lnTo>
                  <a:pt x="2501814" y="3614048"/>
                </a:lnTo>
                <a:lnTo>
                  <a:pt x="2462672" y="3631441"/>
                </a:lnTo>
                <a:lnTo>
                  <a:pt x="2422604" y="3646071"/>
                </a:lnTo>
                <a:lnTo>
                  <a:pt x="2381721" y="3657868"/>
                </a:lnTo>
                <a:lnTo>
                  <a:pt x="2340135" y="3666765"/>
                </a:lnTo>
                <a:lnTo>
                  <a:pt x="2297960" y="3672691"/>
                </a:lnTo>
                <a:lnTo>
                  <a:pt x="2255307" y="3675578"/>
                </a:lnTo>
                <a:lnTo>
                  <a:pt x="2212288" y="3675357"/>
                </a:lnTo>
                <a:lnTo>
                  <a:pt x="2169015" y="3671960"/>
                </a:lnTo>
                <a:lnTo>
                  <a:pt x="2125601" y="3665316"/>
                </a:lnTo>
                <a:lnTo>
                  <a:pt x="2082158" y="3655358"/>
                </a:lnTo>
                <a:lnTo>
                  <a:pt x="2038797" y="3642016"/>
                </a:lnTo>
                <a:lnTo>
                  <a:pt x="1994063" y="3624505"/>
                </a:lnTo>
                <a:lnTo>
                  <a:pt x="1950704" y="3603594"/>
                </a:lnTo>
                <a:lnTo>
                  <a:pt x="1908852" y="3579395"/>
                </a:lnTo>
                <a:lnTo>
                  <a:pt x="1868640" y="3552022"/>
                </a:lnTo>
                <a:lnTo>
                  <a:pt x="1830200" y="3521588"/>
                </a:lnTo>
                <a:lnTo>
                  <a:pt x="1793665" y="3488204"/>
                </a:lnTo>
                <a:lnTo>
                  <a:pt x="1759168" y="3451985"/>
                </a:lnTo>
                <a:lnTo>
                  <a:pt x="1726840" y="3413042"/>
                </a:lnTo>
                <a:lnTo>
                  <a:pt x="1696816" y="3371488"/>
                </a:lnTo>
                <a:lnTo>
                  <a:pt x="1669227" y="3327437"/>
                </a:lnTo>
                <a:lnTo>
                  <a:pt x="1629253" y="3353277"/>
                </a:lnTo>
                <a:lnTo>
                  <a:pt x="1588537" y="3376142"/>
                </a:lnTo>
                <a:lnTo>
                  <a:pt x="1547178" y="3396062"/>
                </a:lnTo>
                <a:lnTo>
                  <a:pt x="1505279" y="3413064"/>
                </a:lnTo>
                <a:lnTo>
                  <a:pt x="1462939" y="3427179"/>
                </a:lnTo>
                <a:lnTo>
                  <a:pt x="1420258" y="3438434"/>
                </a:lnTo>
                <a:lnTo>
                  <a:pt x="1377338" y="3446858"/>
                </a:lnTo>
                <a:lnTo>
                  <a:pt x="1334277" y="3452481"/>
                </a:lnTo>
                <a:lnTo>
                  <a:pt x="1291178" y="3455330"/>
                </a:lnTo>
                <a:lnTo>
                  <a:pt x="1248141" y="3455436"/>
                </a:lnTo>
                <a:lnTo>
                  <a:pt x="1205265" y="3452825"/>
                </a:lnTo>
                <a:lnTo>
                  <a:pt x="1162652" y="3447528"/>
                </a:lnTo>
                <a:lnTo>
                  <a:pt x="1120401" y="3439573"/>
                </a:lnTo>
                <a:lnTo>
                  <a:pt x="1078614" y="3428989"/>
                </a:lnTo>
                <a:lnTo>
                  <a:pt x="1037390" y="3415804"/>
                </a:lnTo>
                <a:lnTo>
                  <a:pt x="996831" y="3400048"/>
                </a:lnTo>
                <a:lnTo>
                  <a:pt x="957036" y="3381749"/>
                </a:lnTo>
                <a:lnTo>
                  <a:pt x="918106" y="3360936"/>
                </a:lnTo>
                <a:lnTo>
                  <a:pt x="880142" y="3337637"/>
                </a:lnTo>
                <a:lnTo>
                  <a:pt x="843244" y="3311882"/>
                </a:lnTo>
                <a:lnTo>
                  <a:pt x="807512" y="3283699"/>
                </a:lnTo>
                <a:lnTo>
                  <a:pt x="773048" y="3253117"/>
                </a:lnTo>
                <a:lnTo>
                  <a:pt x="739950" y="3220165"/>
                </a:lnTo>
                <a:lnTo>
                  <a:pt x="708321" y="3184872"/>
                </a:lnTo>
                <a:lnTo>
                  <a:pt x="678260" y="3147265"/>
                </a:lnTo>
                <a:lnTo>
                  <a:pt x="649867" y="3107375"/>
                </a:lnTo>
                <a:lnTo>
                  <a:pt x="623244" y="3065230"/>
                </a:lnTo>
                <a:lnTo>
                  <a:pt x="598490" y="3020859"/>
                </a:lnTo>
                <a:lnTo>
                  <a:pt x="590235" y="3004730"/>
                </a:lnTo>
                <a:lnTo>
                  <a:pt x="545205" y="3008145"/>
                </a:lnTo>
                <a:lnTo>
                  <a:pt x="500956" y="3006394"/>
                </a:lnTo>
                <a:lnTo>
                  <a:pt x="457735" y="2999699"/>
                </a:lnTo>
                <a:lnTo>
                  <a:pt x="415787" y="2988281"/>
                </a:lnTo>
                <a:lnTo>
                  <a:pt x="375357" y="2972362"/>
                </a:lnTo>
                <a:lnTo>
                  <a:pt x="336692" y="2952163"/>
                </a:lnTo>
                <a:lnTo>
                  <a:pt x="300038" y="2927906"/>
                </a:lnTo>
                <a:lnTo>
                  <a:pt x="265639" y="2899812"/>
                </a:lnTo>
                <a:lnTo>
                  <a:pt x="233742" y="2868103"/>
                </a:lnTo>
                <a:lnTo>
                  <a:pt x="204593" y="2833001"/>
                </a:lnTo>
                <a:lnTo>
                  <a:pt x="178437" y="2794726"/>
                </a:lnTo>
                <a:lnTo>
                  <a:pt x="155520" y="2753502"/>
                </a:lnTo>
                <a:lnTo>
                  <a:pt x="136088" y="2709548"/>
                </a:lnTo>
                <a:lnTo>
                  <a:pt x="120387" y="2663088"/>
                </a:lnTo>
                <a:lnTo>
                  <a:pt x="108661" y="2614342"/>
                </a:lnTo>
                <a:lnTo>
                  <a:pt x="101158" y="2563532"/>
                </a:lnTo>
                <a:lnTo>
                  <a:pt x="98236" y="2514516"/>
                </a:lnTo>
                <a:lnTo>
                  <a:pt x="99482" y="2465815"/>
                </a:lnTo>
                <a:lnTo>
                  <a:pt x="104804" y="2417750"/>
                </a:lnTo>
                <a:lnTo>
                  <a:pt x="114108" y="2370644"/>
                </a:lnTo>
                <a:lnTo>
                  <a:pt x="127301" y="2324821"/>
                </a:lnTo>
                <a:lnTo>
                  <a:pt x="144291" y="2280604"/>
                </a:lnTo>
                <a:lnTo>
                  <a:pt x="164984" y="2238315"/>
                </a:lnTo>
                <a:lnTo>
                  <a:pt x="189288" y="2198278"/>
                </a:lnTo>
                <a:lnTo>
                  <a:pt x="217109" y="2160815"/>
                </a:lnTo>
                <a:lnTo>
                  <a:pt x="181628" y="2134213"/>
                </a:lnTo>
                <a:lnTo>
                  <a:pt x="149097" y="2104399"/>
                </a:lnTo>
                <a:lnTo>
                  <a:pt x="119583" y="2071664"/>
                </a:lnTo>
                <a:lnTo>
                  <a:pt x="93152" y="2036297"/>
                </a:lnTo>
                <a:lnTo>
                  <a:pt x="69869" y="1998588"/>
                </a:lnTo>
                <a:lnTo>
                  <a:pt x="49802" y="1958826"/>
                </a:lnTo>
                <a:lnTo>
                  <a:pt x="33015" y="1917303"/>
                </a:lnTo>
                <a:lnTo>
                  <a:pt x="19575" y="1874307"/>
                </a:lnTo>
                <a:lnTo>
                  <a:pt x="9549" y="1830129"/>
                </a:lnTo>
                <a:lnTo>
                  <a:pt x="3002" y="1785058"/>
                </a:lnTo>
                <a:lnTo>
                  <a:pt x="0" y="1739384"/>
                </a:lnTo>
                <a:lnTo>
                  <a:pt x="609" y="1693398"/>
                </a:lnTo>
                <a:lnTo>
                  <a:pt x="4895" y="1647388"/>
                </a:lnTo>
                <a:lnTo>
                  <a:pt x="12925" y="1601646"/>
                </a:lnTo>
                <a:lnTo>
                  <a:pt x="24765" y="1556460"/>
                </a:lnTo>
                <a:lnTo>
                  <a:pt x="40480" y="1512121"/>
                </a:lnTo>
                <a:lnTo>
                  <a:pt x="60137" y="1468919"/>
                </a:lnTo>
                <a:lnTo>
                  <a:pt x="85602" y="1424385"/>
                </a:lnTo>
                <a:lnTo>
                  <a:pt x="114712" y="1383567"/>
                </a:lnTo>
                <a:lnTo>
                  <a:pt x="147151" y="1346698"/>
                </a:lnTo>
                <a:lnTo>
                  <a:pt x="182603" y="1314011"/>
                </a:lnTo>
                <a:lnTo>
                  <a:pt x="220754" y="1285742"/>
                </a:lnTo>
                <a:lnTo>
                  <a:pt x="261286" y="1262125"/>
                </a:lnTo>
                <a:lnTo>
                  <a:pt x="303885" y="1243393"/>
                </a:lnTo>
                <a:lnTo>
                  <a:pt x="348235" y="1229781"/>
                </a:lnTo>
                <a:lnTo>
                  <a:pt x="394020" y="1221523"/>
                </a:lnTo>
                <a:lnTo>
                  <a:pt x="397703" y="1210093"/>
                </a:lnTo>
                <a:close/>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object 6"/>
          <p:cNvGrpSpPr/>
          <p:nvPr/>
        </p:nvGrpSpPr>
        <p:grpSpPr>
          <a:xfrm>
            <a:off x="8336533" y="3803650"/>
            <a:ext cx="645795" cy="852805"/>
            <a:chOff x="8336533" y="3803650"/>
            <a:chExt cx="645795" cy="852805"/>
          </a:xfrm>
        </p:grpSpPr>
        <p:pic>
          <p:nvPicPr>
            <p:cNvPr id="7" name="object 7"/>
            <p:cNvPicPr/>
            <p:nvPr/>
          </p:nvPicPr>
          <p:blipFill>
            <a:blip r:embed="rId3" cstate="print"/>
            <a:stretch>
              <a:fillRect/>
            </a:stretch>
          </p:blipFill>
          <p:spPr>
            <a:xfrm>
              <a:off x="8390635" y="4440047"/>
              <a:ext cx="216281" cy="216280"/>
            </a:xfrm>
            <a:prstGeom prst="rect">
              <a:avLst/>
            </a:prstGeom>
          </p:spPr>
        </p:pic>
        <p:sp>
          <p:nvSpPr>
            <p:cNvPr id="8" name="object 8"/>
            <p:cNvSpPr/>
            <p:nvPr/>
          </p:nvSpPr>
          <p:spPr>
            <a:xfrm>
              <a:off x="8342629" y="3809745"/>
              <a:ext cx="633730" cy="821690"/>
            </a:xfrm>
            <a:custGeom>
              <a:avLst/>
              <a:gdLst/>
              <a:ahLst/>
              <a:cxnLst/>
              <a:rect l="l" t="t" r="r" b="b"/>
              <a:pathLst>
                <a:path w="633729" h="821689">
                  <a:moveTo>
                    <a:pt x="408304" y="617219"/>
                  </a:moveTo>
                  <a:lnTo>
                    <a:pt x="402918" y="663994"/>
                  </a:lnTo>
                  <a:lnTo>
                    <a:pt x="387571" y="706944"/>
                  </a:lnTo>
                  <a:lnTo>
                    <a:pt x="363488" y="744839"/>
                  </a:lnTo>
                  <a:lnTo>
                    <a:pt x="331888" y="776452"/>
                  </a:lnTo>
                  <a:lnTo>
                    <a:pt x="293995" y="800553"/>
                  </a:lnTo>
                  <a:lnTo>
                    <a:pt x="251030" y="815915"/>
                  </a:lnTo>
                  <a:lnTo>
                    <a:pt x="204216" y="821308"/>
                  </a:lnTo>
                  <a:lnTo>
                    <a:pt x="157394" y="815915"/>
                  </a:lnTo>
                  <a:lnTo>
                    <a:pt x="114411" y="800553"/>
                  </a:lnTo>
                  <a:lnTo>
                    <a:pt x="76493" y="776452"/>
                  </a:lnTo>
                  <a:lnTo>
                    <a:pt x="44866" y="744839"/>
                  </a:lnTo>
                  <a:lnTo>
                    <a:pt x="20758" y="706944"/>
                  </a:lnTo>
                  <a:lnTo>
                    <a:pt x="5393" y="663994"/>
                  </a:lnTo>
                  <a:lnTo>
                    <a:pt x="0" y="617219"/>
                  </a:lnTo>
                  <a:lnTo>
                    <a:pt x="5393" y="570398"/>
                  </a:lnTo>
                  <a:lnTo>
                    <a:pt x="20758" y="527415"/>
                  </a:lnTo>
                  <a:lnTo>
                    <a:pt x="44866" y="489497"/>
                  </a:lnTo>
                  <a:lnTo>
                    <a:pt x="76493" y="457870"/>
                  </a:lnTo>
                  <a:lnTo>
                    <a:pt x="114411" y="433762"/>
                  </a:lnTo>
                  <a:lnTo>
                    <a:pt x="157394" y="418397"/>
                  </a:lnTo>
                  <a:lnTo>
                    <a:pt x="204216" y="413003"/>
                  </a:lnTo>
                  <a:lnTo>
                    <a:pt x="251030" y="418397"/>
                  </a:lnTo>
                  <a:lnTo>
                    <a:pt x="293995" y="433762"/>
                  </a:lnTo>
                  <a:lnTo>
                    <a:pt x="331888" y="457870"/>
                  </a:lnTo>
                  <a:lnTo>
                    <a:pt x="363488" y="489497"/>
                  </a:lnTo>
                  <a:lnTo>
                    <a:pt x="387571" y="527415"/>
                  </a:lnTo>
                  <a:lnTo>
                    <a:pt x="402918" y="570398"/>
                  </a:lnTo>
                  <a:lnTo>
                    <a:pt x="408304" y="617219"/>
                  </a:lnTo>
                  <a:close/>
                </a:path>
                <a:path w="633729" h="821689">
                  <a:moveTo>
                    <a:pt x="633602" y="306196"/>
                  </a:moveTo>
                  <a:lnTo>
                    <a:pt x="629593" y="355846"/>
                  </a:lnTo>
                  <a:lnTo>
                    <a:pt x="617986" y="402951"/>
                  </a:lnTo>
                  <a:lnTo>
                    <a:pt x="599412" y="446880"/>
                  </a:lnTo>
                  <a:lnTo>
                    <a:pt x="574504" y="487002"/>
                  </a:lnTo>
                  <a:lnTo>
                    <a:pt x="543893" y="522684"/>
                  </a:lnTo>
                  <a:lnTo>
                    <a:pt x="508211" y="553295"/>
                  </a:lnTo>
                  <a:lnTo>
                    <a:pt x="468089" y="578203"/>
                  </a:lnTo>
                  <a:lnTo>
                    <a:pt x="424160" y="596777"/>
                  </a:lnTo>
                  <a:lnTo>
                    <a:pt x="377055" y="608384"/>
                  </a:lnTo>
                  <a:lnTo>
                    <a:pt x="327405" y="612393"/>
                  </a:lnTo>
                  <a:lnTo>
                    <a:pt x="277725" y="608384"/>
                  </a:lnTo>
                  <a:lnTo>
                    <a:pt x="230602" y="596777"/>
                  </a:lnTo>
                  <a:lnTo>
                    <a:pt x="186666" y="578203"/>
                  </a:lnTo>
                  <a:lnTo>
                    <a:pt x="146545" y="553295"/>
                  </a:lnTo>
                  <a:lnTo>
                    <a:pt x="110871" y="522684"/>
                  </a:lnTo>
                  <a:lnTo>
                    <a:pt x="80271" y="487002"/>
                  </a:lnTo>
                  <a:lnTo>
                    <a:pt x="55375" y="446880"/>
                  </a:lnTo>
                  <a:lnTo>
                    <a:pt x="36813" y="402951"/>
                  </a:lnTo>
                  <a:lnTo>
                    <a:pt x="25215" y="355846"/>
                  </a:lnTo>
                  <a:lnTo>
                    <a:pt x="21209" y="306196"/>
                  </a:lnTo>
                  <a:lnTo>
                    <a:pt x="25215" y="256516"/>
                  </a:lnTo>
                  <a:lnTo>
                    <a:pt x="36813" y="209393"/>
                  </a:lnTo>
                  <a:lnTo>
                    <a:pt x="55375" y="165457"/>
                  </a:lnTo>
                  <a:lnTo>
                    <a:pt x="80271" y="125336"/>
                  </a:lnTo>
                  <a:lnTo>
                    <a:pt x="110871" y="89661"/>
                  </a:lnTo>
                  <a:lnTo>
                    <a:pt x="146545" y="59062"/>
                  </a:lnTo>
                  <a:lnTo>
                    <a:pt x="186666" y="34166"/>
                  </a:lnTo>
                  <a:lnTo>
                    <a:pt x="230602" y="15604"/>
                  </a:lnTo>
                  <a:lnTo>
                    <a:pt x="277725" y="4006"/>
                  </a:lnTo>
                  <a:lnTo>
                    <a:pt x="327405" y="0"/>
                  </a:lnTo>
                  <a:lnTo>
                    <a:pt x="377055" y="4006"/>
                  </a:lnTo>
                  <a:lnTo>
                    <a:pt x="424160" y="15604"/>
                  </a:lnTo>
                  <a:lnTo>
                    <a:pt x="468089" y="34166"/>
                  </a:lnTo>
                  <a:lnTo>
                    <a:pt x="508211" y="59062"/>
                  </a:lnTo>
                  <a:lnTo>
                    <a:pt x="543893" y="89661"/>
                  </a:lnTo>
                  <a:lnTo>
                    <a:pt x="574504" y="125336"/>
                  </a:lnTo>
                  <a:lnTo>
                    <a:pt x="599412" y="165457"/>
                  </a:lnTo>
                  <a:lnTo>
                    <a:pt x="617986" y="209393"/>
                  </a:lnTo>
                  <a:lnTo>
                    <a:pt x="629593" y="256516"/>
                  </a:lnTo>
                  <a:lnTo>
                    <a:pt x="633602" y="306196"/>
                  </a:lnTo>
                  <a:close/>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p:nvPr/>
        </p:nvSpPr>
        <p:spPr>
          <a:xfrm>
            <a:off x="7443596" y="2573273"/>
            <a:ext cx="256540" cy="69215"/>
          </a:xfrm>
          <a:custGeom>
            <a:avLst/>
            <a:gdLst/>
            <a:ahLst/>
            <a:cxnLst/>
            <a:rect l="l" t="t" r="r" b="b"/>
            <a:pathLst>
              <a:path w="256540" h="69214">
                <a:moveTo>
                  <a:pt x="256031" y="67690"/>
                </a:moveTo>
                <a:lnTo>
                  <a:pt x="202496" y="68722"/>
                </a:lnTo>
                <a:lnTo>
                  <a:pt x="149559" y="62316"/>
                </a:lnTo>
                <a:lnTo>
                  <a:pt x="97785" y="48625"/>
                </a:lnTo>
                <a:lnTo>
                  <a:pt x="47743" y="27802"/>
                </a:lnTo>
                <a:lnTo>
                  <a:pt x="0"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7813547" y="3382898"/>
            <a:ext cx="112395" cy="32384"/>
          </a:xfrm>
          <a:custGeom>
            <a:avLst/>
            <a:gdLst/>
            <a:ahLst/>
            <a:cxnLst/>
            <a:rect l="l" t="t" r="r" b="b"/>
            <a:pathLst>
              <a:path w="112395" h="32385">
                <a:moveTo>
                  <a:pt x="112013" y="0"/>
                </a:moveTo>
                <a:lnTo>
                  <a:pt x="84742" y="11257"/>
                </a:lnTo>
                <a:lnTo>
                  <a:pt x="56911" y="20431"/>
                </a:lnTo>
                <a:lnTo>
                  <a:pt x="28628" y="27485"/>
                </a:lnTo>
                <a:lnTo>
                  <a:pt x="0" y="32385"/>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8823197" y="3591305"/>
            <a:ext cx="67945" cy="147955"/>
          </a:xfrm>
          <a:custGeom>
            <a:avLst/>
            <a:gdLst/>
            <a:ahLst/>
            <a:cxnLst/>
            <a:rect l="l" t="t" r="r" b="b"/>
            <a:pathLst>
              <a:path w="67945" h="147954">
                <a:moveTo>
                  <a:pt x="67563" y="147955"/>
                </a:moveTo>
                <a:lnTo>
                  <a:pt x="48113" y="112585"/>
                </a:lnTo>
                <a:lnTo>
                  <a:pt x="30352" y="76073"/>
                </a:lnTo>
                <a:lnTo>
                  <a:pt x="14307" y="38512"/>
                </a:lnTo>
                <a:lnTo>
                  <a:pt x="0"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0111867" y="3370326"/>
            <a:ext cx="27305" cy="162560"/>
          </a:xfrm>
          <a:custGeom>
            <a:avLst/>
            <a:gdLst/>
            <a:ahLst/>
            <a:cxnLst/>
            <a:rect l="l" t="t" r="r" b="b"/>
            <a:pathLst>
              <a:path w="27304" h="162560">
                <a:moveTo>
                  <a:pt x="26924" y="0"/>
                </a:moveTo>
                <a:lnTo>
                  <a:pt x="23020" y="41130"/>
                </a:lnTo>
                <a:lnTo>
                  <a:pt x="17224" y="81962"/>
                </a:lnTo>
                <a:lnTo>
                  <a:pt x="9546" y="122390"/>
                </a:lnTo>
                <a:lnTo>
                  <a:pt x="0" y="162306"/>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10674731" y="2366898"/>
            <a:ext cx="328930" cy="607060"/>
          </a:xfrm>
          <a:custGeom>
            <a:avLst/>
            <a:gdLst/>
            <a:ahLst/>
            <a:cxnLst/>
            <a:rect l="l" t="t" r="r" b="b"/>
            <a:pathLst>
              <a:path w="328929" h="607060">
                <a:moveTo>
                  <a:pt x="0" y="0"/>
                </a:moveTo>
                <a:lnTo>
                  <a:pt x="39501" y="24193"/>
                </a:lnTo>
                <a:lnTo>
                  <a:pt x="76912" y="51491"/>
                </a:lnTo>
                <a:lnTo>
                  <a:pt x="112137" y="81713"/>
                </a:lnTo>
                <a:lnTo>
                  <a:pt x="145078" y="114681"/>
                </a:lnTo>
                <a:lnTo>
                  <a:pt x="175636" y="150212"/>
                </a:lnTo>
                <a:lnTo>
                  <a:pt x="203714" y="188128"/>
                </a:lnTo>
                <a:lnTo>
                  <a:pt x="229213" y="228248"/>
                </a:lnTo>
                <a:lnTo>
                  <a:pt x="252038" y="270392"/>
                </a:lnTo>
                <a:lnTo>
                  <a:pt x="272088" y="314379"/>
                </a:lnTo>
                <a:lnTo>
                  <a:pt x="289268" y="360030"/>
                </a:lnTo>
                <a:lnTo>
                  <a:pt x="303478" y="407165"/>
                </a:lnTo>
                <a:lnTo>
                  <a:pt x="314622" y="455602"/>
                </a:lnTo>
                <a:lnTo>
                  <a:pt x="322601" y="505163"/>
                </a:lnTo>
                <a:lnTo>
                  <a:pt x="327319" y="555666"/>
                </a:lnTo>
                <a:lnTo>
                  <a:pt x="328675" y="606933"/>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1303507" y="1720469"/>
            <a:ext cx="146685" cy="227965"/>
          </a:xfrm>
          <a:custGeom>
            <a:avLst/>
            <a:gdLst/>
            <a:ahLst/>
            <a:cxnLst/>
            <a:rect l="l" t="t" r="r" b="b"/>
            <a:pathLst>
              <a:path w="146684" h="227964">
                <a:moveTo>
                  <a:pt x="146303" y="0"/>
                </a:moveTo>
                <a:lnTo>
                  <a:pt x="124602" y="51429"/>
                </a:lnTo>
                <a:lnTo>
                  <a:pt x="98938" y="100208"/>
                </a:lnTo>
                <a:lnTo>
                  <a:pt x="69494" y="146029"/>
                </a:lnTo>
                <a:lnTo>
                  <a:pt x="36454" y="188589"/>
                </a:lnTo>
                <a:lnTo>
                  <a:pt x="0" y="227583"/>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11098783" y="876046"/>
            <a:ext cx="7620" cy="107950"/>
          </a:xfrm>
          <a:custGeom>
            <a:avLst/>
            <a:gdLst/>
            <a:ahLst/>
            <a:cxnLst/>
            <a:rect l="l" t="t" r="r" b="b"/>
            <a:pathLst>
              <a:path w="7620" h="107950">
                <a:moveTo>
                  <a:pt x="0" y="0"/>
                </a:moveTo>
                <a:lnTo>
                  <a:pt x="3619" y="26681"/>
                </a:lnTo>
                <a:lnTo>
                  <a:pt x="6096" y="53530"/>
                </a:lnTo>
                <a:lnTo>
                  <a:pt x="7429" y="80474"/>
                </a:lnTo>
                <a:lnTo>
                  <a:pt x="7620" y="107441"/>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10164191" y="613537"/>
            <a:ext cx="74930" cy="137160"/>
          </a:xfrm>
          <a:custGeom>
            <a:avLst/>
            <a:gdLst/>
            <a:ahLst/>
            <a:cxnLst/>
            <a:rect l="l" t="t" r="r" b="b"/>
            <a:pathLst>
              <a:path w="74929" h="137159">
                <a:moveTo>
                  <a:pt x="0" y="137160"/>
                </a:moveTo>
                <a:lnTo>
                  <a:pt x="15440" y="100601"/>
                </a:lnTo>
                <a:lnTo>
                  <a:pt x="33131" y="65484"/>
                </a:lnTo>
                <a:lnTo>
                  <a:pt x="52988" y="31914"/>
                </a:lnTo>
                <a:lnTo>
                  <a:pt x="74929" y="0"/>
                </a:lnTo>
              </a:path>
            </a:pathLst>
          </a:custGeom>
          <a:ln w="12191">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9463151" y="697737"/>
            <a:ext cx="36195" cy="118745"/>
          </a:xfrm>
          <a:custGeom>
            <a:avLst/>
            <a:gdLst/>
            <a:ahLst/>
            <a:cxnLst/>
            <a:rect l="l" t="t" r="r" b="b"/>
            <a:pathLst>
              <a:path w="36195" h="118744">
                <a:moveTo>
                  <a:pt x="0" y="118237"/>
                </a:moveTo>
                <a:lnTo>
                  <a:pt x="6637" y="87743"/>
                </a:lnTo>
                <a:lnTo>
                  <a:pt x="14906" y="57832"/>
                </a:lnTo>
                <a:lnTo>
                  <a:pt x="24770" y="28565"/>
                </a:lnTo>
                <a:lnTo>
                  <a:pt x="36195"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8640318" y="856107"/>
            <a:ext cx="131445" cy="114935"/>
          </a:xfrm>
          <a:custGeom>
            <a:avLst/>
            <a:gdLst/>
            <a:ahLst/>
            <a:cxnLst/>
            <a:rect l="l" t="t" r="r" b="b"/>
            <a:pathLst>
              <a:path w="131445" h="114934">
                <a:moveTo>
                  <a:pt x="0" y="0"/>
                </a:moveTo>
                <a:lnTo>
                  <a:pt x="35055" y="25205"/>
                </a:lnTo>
                <a:lnTo>
                  <a:pt x="68707" y="52768"/>
                </a:lnTo>
                <a:lnTo>
                  <a:pt x="100834" y="82617"/>
                </a:lnTo>
                <a:lnTo>
                  <a:pt x="131317" y="11468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7619492" y="1636776"/>
            <a:ext cx="22860" cy="120650"/>
          </a:xfrm>
          <a:custGeom>
            <a:avLst/>
            <a:gdLst/>
            <a:ahLst/>
            <a:cxnLst/>
            <a:rect l="l" t="t" r="r" b="b"/>
            <a:pathLst>
              <a:path w="22859" h="120650">
                <a:moveTo>
                  <a:pt x="22859" y="120650"/>
                </a:moveTo>
                <a:lnTo>
                  <a:pt x="15573" y="90886"/>
                </a:lnTo>
                <a:lnTo>
                  <a:pt x="9334" y="60848"/>
                </a:lnTo>
                <a:lnTo>
                  <a:pt x="4143" y="30549"/>
                </a:lnTo>
                <a:lnTo>
                  <a:pt x="0"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4" cstate="print"/>
          <a:stretch>
            <a:fillRect/>
          </a:stretch>
        </p:blipFill>
        <p:spPr>
          <a:xfrm>
            <a:off x="7958328" y="1319783"/>
            <a:ext cx="2758439" cy="1423415"/>
          </a:xfrm>
          <a:prstGeom prst="rect">
            <a:avLst/>
          </a:prstGeom>
        </p:spPr>
      </p:pic>
      <p:pic>
        <p:nvPicPr>
          <p:cNvPr id="21" name="Picture 20">
            <a:extLst>
              <a:ext uri="{FF2B5EF4-FFF2-40B4-BE49-F238E27FC236}">
                <a16:creationId xmlns:a16="http://schemas.microsoft.com/office/drawing/2014/main" id="{C39D304E-D9AB-F827-14D2-8FFE3499CA84}"/>
              </a:ext>
            </a:extLst>
          </p:cNvPr>
          <p:cNvPicPr>
            <a:picLocks noChangeAspect="1"/>
          </p:cNvPicPr>
          <p:nvPr/>
        </p:nvPicPr>
        <p:blipFill>
          <a:blip r:embed="rId5"/>
          <a:stretch>
            <a:fillRect/>
          </a:stretch>
        </p:blipFill>
        <p:spPr>
          <a:xfrm>
            <a:off x="6306385" y="4631435"/>
            <a:ext cx="3345931" cy="2226565"/>
          </a:xfrm>
          <a:prstGeom prst="rect">
            <a:avLst/>
          </a:prstGeom>
        </p:spPr>
      </p:pic>
      <p:pic>
        <p:nvPicPr>
          <p:cNvPr id="22" name="Picture 21">
            <a:extLst>
              <a:ext uri="{FF2B5EF4-FFF2-40B4-BE49-F238E27FC236}">
                <a16:creationId xmlns:a16="http://schemas.microsoft.com/office/drawing/2014/main" id="{0BDF5625-A58A-4A02-BFBE-FE3A5ECAAC70}"/>
              </a:ext>
            </a:extLst>
          </p:cNvPr>
          <p:cNvPicPr>
            <a:picLocks noChangeAspect="1"/>
          </p:cNvPicPr>
          <p:nvPr/>
        </p:nvPicPr>
        <p:blipFill>
          <a:blip r:embed="rId6"/>
          <a:stretch>
            <a:fillRect/>
          </a:stretch>
        </p:blipFill>
        <p:spPr>
          <a:xfrm>
            <a:off x="665092" y="543155"/>
            <a:ext cx="6090354" cy="40602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object 12"/>
          <p:cNvPicPr/>
          <p:nvPr/>
        </p:nvPicPr>
        <p:blipFill>
          <a:blip r:embed="rId2" cstate="print"/>
          <a:stretch>
            <a:fillRect/>
          </a:stretch>
        </p:blipFill>
        <p:spPr>
          <a:xfrm>
            <a:off x="7728635" y="1846237"/>
            <a:ext cx="2010255" cy="981160"/>
          </a:xfrm>
          <a:prstGeom prst="rect">
            <a:avLst/>
          </a:prstGeom>
        </p:spPr>
      </p:pic>
      <p:pic>
        <p:nvPicPr>
          <p:cNvPr id="2" name="object 2"/>
          <p:cNvPicPr/>
          <p:nvPr/>
        </p:nvPicPr>
        <p:blipFill>
          <a:blip r:embed="rId3" cstate="print"/>
          <a:stretch>
            <a:fillRect/>
          </a:stretch>
        </p:blipFill>
        <p:spPr>
          <a:xfrm>
            <a:off x="3531569" y="4803873"/>
            <a:ext cx="3130132" cy="603083"/>
          </a:xfrm>
          <a:prstGeom prst="rect">
            <a:avLst/>
          </a:prstGeom>
        </p:spPr>
      </p:pic>
      <p:pic>
        <p:nvPicPr>
          <p:cNvPr id="3" name="object 3"/>
          <p:cNvPicPr/>
          <p:nvPr/>
        </p:nvPicPr>
        <p:blipFill>
          <a:blip r:embed="rId4" cstate="print"/>
          <a:stretch>
            <a:fillRect/>
          </a:stretch>
        </p:blipFill>
        <p:spPr>
          <a:xfrm>
            <a:off x="1320749" y="1910314"/>
            <a:ext cx="2162433" cy="2196052"/>
          </a:xfrm>
          <a:prstGeom prst="rect">
            <a:avLst/>
          </a:prstGeom>
        </p:spPr>
      </p:pic>
      <p:pic>
        <p:nvPicPr>
          <p:cNvPr id="4" name="object 4"/>
          <p:cNvPicPr/>
          <p:nvPr/>
        </p:nvPicPr>
        <p:blipFill>
          <a:blip r:embed="rId5" cstate="print"/>
          <a:stretch>
            <a:fillRect/>
          </a:stretch>
        </p:blipFill>
        <p:spPr>
          <a:xfrm>
            <a:off x="6840747" y="2293653"/>
            <a:ext cx="4121072" cy="2196051"/>
          </a:xfrm>
          <a:prstGeom prst="rect">
            <a:avLst/>
          </a:prstGeom>
        </p:spPr>
      </p:pic>
      <p:pic>
        <p:nvPicPr>
          <p:cNvPr id="5" name="object 5"/>
          <p:cNvPicPr/>
          <p:nvPr/>
        </p:nvPicPr>
        <p:blipFill>
          <a:blip r:embed="rId6" cstate="print"/>
          <a:stretch>
            <a:fillRect/>
          </a:stretch>
        </p:blipFill>
        <p:spPr>
          <a:xfrm>
            <a:off x="3513646" y="1910315"/>
            <a:ext cx="1005581" cy="2196051"/>
          </a:xfrm>
          <a:prstGeom prst="rect">
            <a:avLst/>
          </a:prstGeom>
        </p:spPr>
      </p:pic>
      <p:pic>
        <p:nvPicPr>
          <p:cNvPr id="14" name="Picture 13">
            <a:extLst>
              <a:ext uri="{FF2B5EF4-FFF2-40B4-BE49-F238E27FC236}">
                <a16:creationId xmlns:a16="http://schemas.microsoft.com/office/drawing/2014/main" id="{DFAB32EE-3076-C8A0-9CE7-FAF49491E2B2}"/>
              </a:ext>
            </a:extLst>
          </p:cNvPr>
          <p:cNvPicPr>
            <a:picLocks noChangeAspect="1"/>
          </p:cNvPicPr>
          <p:nvPr/>
        </p:nvPicPr>
        <p:blipFill>
          <a:blip r:embed="rId7"/>
          <a:stretch>
            <a:fillRect/>
          </a:stretch>
        </p:blipFill>
        <p:spPr>
          <a:xfrm>
            <a:off x="6583304" y="3125206"/>
            <a:ext cx="1471740" cy="981160"/>
          </a:xfrm>
          <a:prstGeom prst="rect">
            <a:avLst/>
          </a:prstGeom>
        </p:spPr>
      </p:pic>
      <p:pic>
        <p:nvPicPr>
          <p:cNvPr id="6" name="Picture 5">
            <a:extLst>
              <a:ext uri="{FF2B5EF4-FFF2-40B4-BE49-F238E27FC236}">
                <a16:creationId xmlns:a16="http://schemas.microsoft.com/office/drawing/2014/main" id="{1CD0563E-6795-0628-2795-32F77CAD84F7}"/>
              </a:ext>
            </a:extLst>
          </p:cNvPr>
          <p:cNvPicPr>
            <a:picLocks noChangeAspect="1"/>
          </p:cNvPicPr>
          <p:nvPr/>
        </p:nvPicPr>
        <p:blipFill>
          <a:blip r:embed="rId8"/>
          <a:stretch>
            <a:fillRect/>
          </a:stretch>
        </p:blipFill>
        <p:spPr>
          <a:xfrm>
            <a:off x="7625807" y="3914312"/>
            <a:ext cx="2046749" cy="1380714"/>
          </a:xfrm>
          <a:prstGeom prst="rect">
            <a:avLst/>
          </a:prstGeom>
        </p:spPr>
      </p:pic>
      <p:sp>
        <p:nvSpPr>
          <p:cNvPr id="15" name="object 3">
            <a:extLst>
              <a:ext uri="{FF2B5EF4-FFF2-40B4-BE49-F238E27FC236}">
                <a16:creationId xmlns:a16="http://schemas.microsoft.com/office/drawing/2014/main" id="{CA1B3B68-5583-09AB-15D7-17757FF083A8}"/>
              </a:ext>
            </a:extLst>
          </p:cNvPr>
          <p:cNvSpPr txBox="1">
            <a:spLocks/>
          </p:cNvSpPr>
          <p:nvPr/>
        </p:nvSpPr>
        <p:spPr>
          <a:xfrm>
            <a:off x="657862" y="650596"/>
            <a:ext cx="10674954" cy="319959"/>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en-GB" sz="2000" b="1" kern="0" dirty="0">
                <a:solidFill>
                  <a:srgbClr val="000000"/>
                </a:solidFill>
                <a:latin typeface="Calibri"/>
                <a:cs typeface="Calibri"/>
              </a:rPr>
              <a:t>From </a:t>
            </a:r>
            <a:r>
              <a:rPr lang="en-GB" sz="2000" b="1" kern="0" dirty="0">
                <a:solidFill>
                  <a:schemeClr val="tx2">
                    <a:lumMod val="60000"/>
                    <a:lumOff val="40000"/>
                  </a:schemeClr>
                </a:solidFill>
                <a:latin typeface="Calibri"/>
                <a:cs typeface="Calibri"/>
              </a:rPr>
              <a:t>20</a:t>
            </a:r>
            <a:r>
              <a:rPr lang="en-GB" sz="2000" b="1" kern="0" baseline="30000" dirty="0">
                <a:solidFill>
                  <a:schemeClr val="tx2">
                    <a:lumMod val="60000"/>
                    <a:lumOff val="40000"/>
                  </a:schemeClr>
                </a:solidFill>
                <a:latin typeface="Calibri"/>
                <a:cs typeface="Calibri"/>
              </a:rPr>
              <a:t>th</a:t>
            </a:r>
            <a:r>
              <a:rPr lang="en-GB" sz="2000" b="1" kern="0" dirty="0">
                <a:solidFill>
                  <a:schemeClr val="tx2">
                    <a:lumMod val="60000"/>
                    <a:lumOff val="40000"/>
                  </a:schemeClr>
                </a:solidFill>
                <a:latin typeface="Calibri"/>
                <a:cs typeface="Calibri"/>
              </a:rPr>
              <a:t> century industrial leadership </a:t>
            </a:r>
            <a:r>
              <a:rPr lang="en-GB" sz="2000" b="1" kern="0" dirty="0">
                <a:solidFill>
                  <a:srgbClr val="000000"/>
                </a:solidFill>
                <a:latin typeface="Calibri"/>
                <a:cs typeface="Calibri"/>
              </a:rPr>
              <a:t>to </a:t>
            </a:r>
            <a:r>
              <a:rPr lang="en-GB" sz="2000" b="1" kern="0" dirty="0">
                <a:solidFill>
                  <a:schemeClr val="accent3">
                    <a:lumMod val="75000"/>
                  </a:schemeClr>
                </a:solidFill>
                <a:latin typeface="Calibri"/>
                <a:cs typeface="Calibri"/>
              </a:rPr>
              <a:t>21</a:t>
            </a:r>
            <a:r>
              <a:rPr lang="en-GB" sz="2000" b="1" kern="0" baseline="30000" dirty="0">
                <a:solidFill>
                  <a:schemeClr val="accent3">
                    <a:lumMod val="75000"/>
                  </a:schemeClr>
                </a:solidFill>
                <a:latin typeface="Calibri"/>
                <a:cs typeface="Calibri"/>
              </a:rPr>
              <a:t>st</a:t>
            </a:r>
            <a:r>
              <a:rPr lang="en-GB" sz="2000" b="1" kern="0" dirty="0">
                <a:solidFill>
                  <a:schemeClr val="accent3">
                    <a:lumMod val="75000"/>
                  </a:schemeClr>
                </a:solidFill>
                <a:latin typeface="Calibri"/>
                <a:cs typeface="Calibri"/>
              </a:rPr>
              <a:t> century sustainability leadership</a:t>
            </a:r>
            <a:endParaRPr lang="en-GB" sz="2000" kern="0" dirty="0">
              <a:solidFill>
                <a:schemeClr val="accent3">
                  <a:lumMod val="75000"/>
                </a:schemeClr>
              </a:solidFill>
              <a:latin typeface="Calibri"/>
              <a:cs typeface="Calibri"/>
            </a:endParaRPr>
          </a:p>
        </p:txBody>
      </p:sp>
      <p:cxnSp>
        <p:nvCxnSpPr>
          <p:cNvPr id="17" name="Straight Arrow Connector 16">
            <a:extLst>
              <a:ext uri="{FF2B5EF4-FFF2-40B4-BE49-F238E27FC236}">
                <a16:creationId xmlns:a16="http://schemas.microsoft.com/office/drawing/2014/main" id="{9A3DC3D4-6030-BFF9-49D3-5A9964B7AE12}"/>
              </a:ext>
            </a:extLst>
          </p:cNvPr>
          <p:cNvCxnSpPr>
            <a:cxnSpLocks/>
          </p:cNvCxnSpPr>
          <p:nvPr/>
        </p:nvCxnSpPr>
        <p:spPr>
          <a:xfrm>
            <a:off x="4802909" y="2924355"/>
            <a:ext cx="1634836"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31842" y="5255547"/>
            <a:ext cx="2085339" cy="848994"/>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400" b="0" i="0" u="none" strike="noStrike" kern="0" cap="none" spc="-20" normalizeH="0" baseline="0" noProof="0" dirty="0">
                <a:ln>
                  <a:noFill/>
                </a:ln>
                <a:solidFill>
                  <a:srgbClr val="C00000"/>
                </a:solidFill>
                <a:effectLst/>
                <a:uLnTx/>
                <a:uFillTx/>
                <a:latin typeface="Calibri"/>
                <a:cs typeface="Calibri"/>
              </a:rPr>
              <a:t>Control</a:t>
            </a:r>
            <a:endParaRPr kumimoji="0" sz="5400" b="0" i="0" u="none" strike="noStrike" kern="0" cap="none" spc="0" normalizeH="0" baseline="0" noProof="0" dirty="0">
              <a:ln>
                <a:noFill/>
              </a:ln>
              <a:solidFill>
                <a:srgbClr val="C00000"/>
              </a:solidFill>
              <a:effectLst/>
              <a:uLnTx/>
              <a:uFillTx/>
              <a:latin typeface="Calibri"/>
              <a:cs typeface="Calibri"/>
            </a:endParaRPr>
          </a:p>
        </p:txBody>
      </p:sp>
      <p:grpSp>
        <p:nvGrpSpPr>
          <p:cNvPr id="3" name="object 3"/>
          <p:cNvGrpSpPr/>
          <p:nvPr/>
        </p:nvGrpSpPr>
        <p:grpSpPr>
          <a:xfrm>
            <a:off x="1686121" y="2052293"/>
            <a:ext cx="1176655" cy="2954020"/>
            <a:chOff x="2563367" y="1769364"/>
            <a:chExt cx="1176655" cy="2954020"/>
          </a:xfrm>
        </p:grpSpPr>
        <p:sp>
          <p:nvSpPr>
            <p:cNvPr id="4" name="object 4"/>
            <p:cNvSpPr/>
            <p:nvPr/>
          </p:nvSpPr>
          <p:spPr>
            <a:xfrm>
              <a:off x="2569463" y="1775460"/>
              <a:ext cx="1164590" cy="2941320"/>
            </a:xfrm>
            <a:custGeom>
              <a:avLst/>
              <a:gdLst/>
              <a:ahLst/>
              <a:cxnLst/>
              <a:rect l="l" t="t" r="r" b="b"/>
              <a:pathLst>
                <a:path w="1164589" h="2941320">
                  <a:moveTo>
                    <a:pt x="582168" y="0"/>
                  </a:moveTo>
                  <a:lnTo>
                    <a:pt x="0" y="582167"/>
                  </a:lnTo>
                  <a:lnTo>
                    <a:pt x="291084" y="582167"/>
                  </a:lnTo>
                  <a:lnTo>
                    <a:pt x="291084" y="2941320"/>
                  </a:lnTo>
                  <a:lnTo>
                    <a:pt x="873251" y="2941320"/>
                  </a:lnTo>
                  <a:lnTo>
                    <a:pt x="873251" y="582167"/>
                  </a:lnTo>
                  <a:lnTo>
                    <a:pt x="1164336" y="582167"/>
                  </a:lnTo>
                  <a:lnTo>
                    <a:pt x="582168" y="0"/>
                  </a:lnTo>
                  <a:close/>
                </a:path>
              </a:pathLst>
            </a:custGeom>
            <a:solidFill>
              <a:srgbClr val="A4A4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C00000"/>
                </a:solidFill>
                <a:effectLst/>
                <a:uLnTx/>
                <a:uFillTx/>
              </a:endParaRPr>
            </a:p>
          </p:txBody>
        </p:sp>
        <p:sp>
          <p:nvSpPr>
            <p:cNvPr id="5" name="object 5"/>
            <p:cNvSpPr/>
            <p:nvPr/>
          </p:nvSpPr>
          <p:spPr>
            <a:xfrm>
              <a:off x="2569463" y="1775460"/>
              <a:ext cx="1164590" cy="2941320"/>
            </a:xfrm>
            <a:custGeom>
              <a:avLst/>
              <a:gdLst/>
              <a:ahLst/>
              <a:cxnLst/>
              <a:rect l="l" t="t" r="r" b="b"/>
              <a:pathLst>
                <a:path w="1164589" h="2941320">
                  <a:moveTo>
                    <a:pt x="0" y="582167"/>
                  </a:moveTo>
                  <a:lnTo>
                    <a:pt x="582168" y="0"/>
                  </a:lnTo>
                  <a:lnTo>
                    <a:pt x="1164336" y="582167"/>
                  </a:lnTo>
                  <a:lnTo>
                    <a:pt x="873251" y="582167"/>
                  </a:lnTo>
                  <a:lnTo>
                    <a:pt x="873251" y="2941320"/>
                  </a:lnTo>
                  <a:lnTo>
                    <a:pt x="291084" y="2941320"/>
                  </a:lnTo>
                  <a:lnTo>
                    <a:pt x="291084" y="582167"/>
                  </a:lnTo>
                  <a:lnTo>
                    <a:pt x="0" y="582167"/>
                  </a:lnTo>
                  <a:close/>
                </a:path>
              </a:pathLst>
            </a:custGeom>
            <a:ln w="12192">
              <a:solidFill>
                <a:srgbClr val="78787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C00000"/>
                </a:solidFill>
                <a:effectLst/>
                <a:uLnTx/>
                <a:uFillTx/>
              </a:endParaRPr>
            </a:p>
          </p:txBody>
        </p:sp>
      </p:grpSp>
      <p:grpSp>
        <p:nvGrpSpPr>
          <p:cNvPr id="6" name="object 6"/>
          <p:cNvGrpSpPr/>
          <p:nvPr/>
        </p:nvGrpSpPr>
        <p:grpSpPr>
          <a:xfrm>
            <a:off x="7642671" y="2159671"/>
            <a:ext cx="1176655" cy="2840038"/>
            <a:chOff x="7167371" y="2200655"/>
            <a:chExt cx="1176655" cy="2738755"/>
          </a:xfrm>
        </p:grpSpPr>
        <p:sp>
          <p:nvSpPr>
            <p:cNvPr id="7" name="object 7"/>
            <p:cNvSpPr/>
            <p:nvPr/>
          </p:nvSpPr>
          <p:spPr>
            <a:xfrm>
              <a:off x="7173467" y="2206751"/>
              <a:ext cx="1164590" cy="2726690"/>
            </a:xfrm>
            <a:custGeom>
              <a:avLst/>
              <a:gdLst/>
              <a:ahLst/>
              <a:cxnLst/>
              <a:rect l="l" t="t" r="r" b="b"/>
              <a:pathLst>
                <a:path w="1164590" h="2726690">
                  <a:moveTo>
                    <a:pt x="873251" y="0"/>
                  </a:moveTo>
                  <a:lnTo>
                    <a:pt x="291083" y="0"/>
                  </a:lnTo>
                  <a:lnTo>
                    <a:pt x="291083" y="2144268"/>
                  </a:lnTo>
                  <a:lnTo>
                    <a:pt x="0" y="2144268"/>
                  </a:lnTo>
                  <a:lnTo>
                    <a:pt x="582167" y="2726436"/>
                  </a:lnTo>
                  <a:lnTo>
                    <a:pt x="1164335" y="2144268"/>
                  </a:lnTo>
                  <a:lnTo>
                    <a:pt x="873251" y="2144268"/>
                  </a:lnTo>
                  <a:lnTo>
                    <a:pt x="873251" y="0"/>
                  </a:lnTo>
                  <a:close/>
                </a:path>
              </a:pathLst>
            </a:custGeom>
            <a:solidFill>
              <a:srgbClr val="6FAC4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173467" y="2206751"/>
              <a:ext cx="1164590" cy="2726690"/>
            </a:xfrm>
            <a:custGeom>
              <a:avLst/>
              <a:gdLst/>
              <a:ahLst/>
              <a:cxnLst/>
              <a:rect l="l" t="t" r="r" b="b"/>
              <a:pathLst>
                <a:path w="1164590" h="2726690">
                  <a:moveTo>
                    <a:pt x="1164335" y="2144268"/>
                  </a:moveTo>
                  <a:lnTo>
                    <a:pt x="582167" y="2726436"/>
                  </a:lnTo>
                  <a:lnTo>
                    <a:pt x="0" y="2144268"/>
                  </a:lnTo>
                  <a:lnTo>
                    <a:pt x="291083" y="2144268"/>
                  </a:lnTo>
                  <a:lnTo>
                    <a:pt x="291083" y="0"/>
                  </a:lnTo>
                  <a:lnTo>
                    <a:pt x="873251" y="0"/>
                  </a:lnTo>
                  <a:lnTo>
                    <a:pt x="873251" y="2144268"/>
                  </a:lnTo>
                  <a:lnTo>
                    <a:pt x="1164335" y="2144268"/>
                  </a:lnTo>
                  <a:close/>
                </a:path>
              </a:pathLst>
            </a:custGeom>
            <a:ln w="12192">
              <a:solidFill>
                <a:srgbClr val="507D3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7057449" y="5255547"/>
            <a:ext cx="2525395" cy="848994"/>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400" b="0" i="0" u="none" strike="noStrike" kern="0" cap="none" spc="-10" normalizeH="0" baseline="0" noProof="0" dirty="0">
                <a:ln>
                  <a:noFill/>
                </a:ln>
                <a:solidFill>
                  <a:srgbClr val="00AFEF"/>
                </a:solidFill>
                <a:effectLst/>
                <a:uLnTx/>
                <a:uFillTx/>
                <a:latin typeface="Calibri"/>
                <a:cs typeface="Calibri"/>
              </a:rPr>
              <a:t>Freedom</a:t>
            </a:r>
            <a:endParaRPr kumimoji="0" sz="5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0" name="object 10"/>
          <p:cNvSpPr txBox="1"/>
          <p:nvPr/>
        </p:nvSpPr>
        <p:spPr>
          <a:xfrm>
            <a:off x="9701181" y="3825958"/>
            <a:ext cx="1667279" cy="843821"/>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1800" i="0" u="none" strike="noStrike" kern="0" cap="none" spc="0" normalizeH="0" baseline="0" noProof="0" dirty="0">
                <a:ln>
                  <a:noFill/>
                </a:ln>
                <a:solidFill>
                  <a:sysClr val="windowText" lastClr="000000"/>
                </a:solidFill>
                <a:effectLst/>
                <a:uLnTx/>
                <a:uFillTx/>
                <a:latin typeface="Calibri"/>
                <a:cs typeface="Calibri"/>
              </a:rPr>
              <a:t>Consider</a:t>
            </a:r>
            <a:r>
              <a:rPr kumimoji="0" sz="1800" i="0" u="none" strike="noStrike" kern="0" cap="none" spc="-45" normalizeH="0" baseline="0" noProof="0" dirty="0">
                <a:ln>
                  <a:noFill/>
                </a:ln>
                <a:solidFill>
                  <a:sysClr val="windowText" lastClr="000000"/>
                </a:solidFill>
                <a:effectLst/>
                <a:uLnTx/>
                <a:uFillTx/>
                <a:latin typeface="Calibri"/>
                <a:cs typeface="Calibri"/>
              </a:rPr>
              <a:t> </a:t>
            </a:r>
            <a:r>
              <a:rPr kumimoji="0" sz="1800" i="0" u="none" strike="noStrike" kern="0" cap="none" spc="0" normalizeH="0" baseline="0" noProof="0" dirty="0">
                <a:ln>
                  <a:noFill/>
                </a:ln>
                <a:solidFill>
                  <a:sysClr val="windowText" lastClr="000000"/>
                </a:solidFill>
                <a:effectLst/>
                <a:uLnTx/>
                <a:uFillTx/>
                <a:latin typeface="Calibri"/>
                <a:cs typeface="Calibri"/>
              </a:rPr>
              <a:t>how</a:t>
            </a:r>
            <a:r>
              <a:rPr kumimoji="0" sz="1800" i="0" u="none" strike="noStrike" kern="0" cap="none" spc="-25" normalizeH="0" baseline="0" noProof="0" dirty="0">
                <a:ln>
                  <a:noFill/>
                </a:ln>
                <a:solidFill>
                  <a:sysClr val="windowText" lastClr="000000"/>
                </a:solidFill>
                <a:effectLst/>
                <a:uLnTx/>
                <a:uFillTx/>
                <a:latin typeface="Calibri"/>
                <a:cs typeface="Calibri"/>
              </a:rPr>
              <a:t> </a:t>
            </a:r>
            <a:r>
              <a:rPr kumimoji="0" sz="1800" i="0" u="none" strike="noStrike" kern="0" cap="none" spc="0" normalizeH="0" baseline="0" noProof="0" dirty="0">
                <a:ln>
                  <a:noFill/>
                </a:ln>
                <a:solidFill>
                  <a:sysClr val="windowText" lastClr="000000"/>
                </a:solidFill>
                <a:effectLst/>
                <a:uLnTx/>
                <a:uFillTx/>
                <a:latin typeface="Calibri"/>
                <a:cs typeface="Calibri"/>
              </a:rPr>
              <a:t>this</a:t>
            </a:r>
            <a:r>
              <a:rPr kumimoji="0" sz="1800" i="0" u="none" strike="noStrike" kern="0" cap="none" spc="-15" normalizeH="0" baseline="0" noProof="0" dirty="0">
                <a:ln>
                  <a:noFill/>
                </a:ln>
                <a:solidFill>
                  <a:sysClr val="windowText" lastClr="000000"/>
                </a:solidFill>
                <a:effectLst/>
                <a:uLnTx/>
                <a:uFillTx/>
                <a:latin typeface="Calibri"/>
                <a:cs typeface="Calibri"/>
              </a:rPr>
              <a:t> </a:t>
            </a:r>
            <a:r>
              <a:rPr kumimoji="0" sz="1800" i="0" u="none" strike="noStrike" kern="0" cap="none" spc="0" normalizeH="0" baseline="0" noProof="0" dirty="0">
                <a:ln>
                  <a:noFill/>
                </a:ln>
                <a:solidFill>
                  <a:sysClr val="windowText" lastClr="000000"/>
                </a:solidFill>
                <a:effectLst/>
                <a:uLnTx/>
                <a:uFillTx/>
                <a:latin typeface="Calibri"/>
                <a:cs typeface="Calibri"/>
              </a:rPr>
              <a:t>law</a:t>
            </a:r>
            <a:r>
              <a:rPr kumimoji="0" sz="1800" i="0" u="none" strike="noStrike" kern="0" cap="none" spc="-15" normalizeH="0" baseline="0" noProof="0" dirty="0">
                <a:ln>
                  <a:noFill/>
                </a:ln>
                <a:solidFill>
                  <a:sysClr val="windowText" lastClr="000000"/>
                </a:solidFill>
                <a:effectLst/>
                <a:uLnTx/>
                <a:uFillTx/>
                <a:latin typeface="Calibri"/>
                <a:cs typeface="Calibri"/>
              </a:rPr>
              <a:t> </a:t>
            </a:r>
            <a:r>
              <a:rPr kumimoji="0" sz="1800" i="0" u="none" strike="noStrike" kern="0" cap="none" spc="-25" normalizeH="0" baseline="0" noProof="0" dirty="0">
                <a:ln>
                  <a:noFill/>
                </a:ln>
                <a:solidFill>
                  <a:sysClr val="windowText" lastClr="000000"/>
                </a:solidFill>
                <a:effectLst/>
                <a:uLnTx/>
                <a:uFillTx/>
                <a:latin typeface="Calibri"/>
                <a:cs typeface="Calibri"/>
              </a:rPr>
              <a:t>is</a:t>
            </a:r>
            <a:r>
              <a:rPr kumimoji="0" lang="en-GB" sz="1800" i="0" u="none" strike="noStrike" kern="0" cap="none" spc="-25" normalizeH="0" baseline="0" noProof="0" dirty="0">
                <a:ln>
                  <a:noFill/>
                </a:ln>
                <a:solidFill>
                  <a:sysClr val="windowText" lastClr="000000"/>
                </a:solidFill>
                <a:effectLst/>
                <a:uLnTx/>
                <a:uFillTx/>
                <a:latin typeface="Calibri"/>
                <a:cs typeface="Calibri"/>
              </a:rPr>
              <a:t> false</a:t>
            </a:r>
            <a:endParaRPr kumimoji="0" sz="1800" i="0" u="none" strike="noStrike" kern="0" cap="none" spc="0" normalizeH="0" baseline="0" noProof="0" dirty="0">
              <a:ln>
                <a:noFill/>
              </a:ln>
              <a:solidFill>
                <a:sysClr val="windowText" lastClr="000000"/>
              </a:solidFill>
              <a:effectLst/>
              <a:uLnTx/>
              <a:uFillTx/>
              <a:latin typeface="Calibri"/>
              <a:cs typeface="Calibri"/>
            </a:endParaRPr>
          </a:p>
          <a:p>
            <a:pPr marL="12700" marR="0" lvl="0" indent="0" algn="ctr" defTabSz="914400" eaLnBrk="1" fontAlgn="auto" latinLnBrk="0" hangingPunct="1">
              <a:lnSpc>
                <a:spcPct val="100000"/>
              </a:lnSpc>
              <a:spcBef>
                <a:spcPts val="0"/>
              </a:spcBef>
              <a:spcAft>
                <a:spcPts val="0"/>
              </a:spcAft>
              <a:buClrTx/>
              <a:buSzTx/>
              <a:buFontTx/>
              <a:buNone/>
              <a:tabLst/>
              <a:defRPr/>
            </a:pPr>
            <a:r>
              <a:rPr kumimoji="0" sz="1800" i="1" u="none" strike="noStrike" kern="0" cap="none" spc="-25" normalizeH="0" baseline="0" noProof="0" dirty="0">
                <a:ln>
                  <a:noFill/>
                </a:ln>
                <a:solidFill>
                  <a:sysClr val="windowText" lastClr="000000"/>
                </a:solidFill>
                <a:effectLst/>
                <a:uLnTx/>
                <a:uFillTx/>
                <a:latin typeface="Calibri"/>
                <a:cs typeface="Calibri"/>
              </a:rPr>
              <a:t> </a:t>
            </a:r>
            <a:r>
              <a:rPr kumimoji="0" sz="1800" i="0" u="none" strike="noStrike" kern="0" cap="none" spc="0" normalizeH="0" baseline="0" noProof="0" dirty="0">
                <a:ln>
                  <a:noFill/>
                </a:ln>
                <a:solidFill>
                  <a:sysClr val="windowText" lastClr="000000"/>
                </a:solidFill>
                <a:effectLst/>
                <a:uLnTx/>
                <a:uFillTx/>
                <a:latin typeface="Calibri"/>
                <a:cs typeface="Calibri"/>
              </a:rPr>
              <a:t>for</a:t>
            </a:r>
            <a:r>
              <a:rPr kumimoji="0" sz="1800" i="0" u="none" strike="noStrike" kern="0" cap="none" spc="-15" normalizeH="0" baseline="0" noProof="0" dirty="0">
                <a:ln>
                  <a:noFill/>
                </a:ln>
                <a:solidFill>
                  <a:sysClr val="windowText" lastClr="000000"/>
                </a:solidFill>
                <a:effectLst/>
                <a:uLnTx/>
                <a:uFillTx/>
                <a:latin typeface="Calibri"/>
                <a:cs typeface="Calibri"/>
              </a:rPr>
              <a:t> </a:t>
            </a:r>
            <a:r>
              <a:rPr kumimoji="0" sz="1800" i="0" u="none" strike="noStrike" kern="0" cap="none" spc="0" normalizeH="0" baseline="0" noProof="0" dirty="0">
                <a:ln>
                  <a:noFill/>
                </a:ln>
                <a:solidFill>
                  <a:sysClr val="windowText" lastClr="000000"/>
                </a:solidFill>
                <a:effectLst/>
                <a:uLnTx/>
                <a:uFillTx/>
                <a:latin typeface="Calibri"/>
                <a:cs typeface="Calibri"/>
              </a:rPr>
              <a:t>a</a:t>
            </a:r>
            <a:r>
              <a:rPr kumimoji="0" sz="1800" i="0" u="none" strike="noStrike" kern="0" cap="none" spc="-30" normalizeH="0" baseline="0" noProof="0" dirty="0">
                <a:ln>
                  <a:noFill/>
                </a:ln>
                <a:solidFill>
                  <a:sysClr val="windowText" lastClr="000000"/>
                </a:solidFill>
                <a:effectLst/>
                <a:uLnTx/>
                <a:uFillTx/>
                <a:latin typeface="Calibri"/>
                <a:cs typeface="Calibri"/>
              </a:rPr>
              <a:t> </a:t>
            </a:r>
            <a:r>
              <a:rPr kumimoji="0" sz="1800" i="0" u="none" strike="noStrike" kern="0" cap="none" spc="-10" normalizeH="0" baseline="0" noProof="0" dirty="0">
                <a:ln>
                  <a:noFill/>
                </a:ln>
                <a:solidFill>
                  <a:sysClr val="windowText" lastClr="000000"/>
                </a:solidFill>
                <a:effectLst/>
                <a:uLnTx/>
                <a:uFillTx/>
                <a:latin typeface="Calibri"/>
                <a:cs typeface="Calibri"/>
              </a:rPr>
              <a:t>machine</a:t>
            </a:r>
            <a:r>
              <a:rPr kumimoji="0" lang="en-GB" sz="1800" i="0" u="none" strike="noStrike" kern="0" cap="none" spc="-10" normalizeH="0" baseline="0" noProof="0" dirty="0">
                <a:ln>
                  <a:noFill/>
                </a:ln>
                <a:solidFill>
                  <a:sysClr val="windowText" lastClr="000000"/>
                </a:solidFill>
                <a:effectLst/>
                <a:uLnTx/>
                <a:uFillTx/>
                <a:latin typeface="Calibri"/>
                <a:cs typeface="Calibri"/>
              </a:rPr>
              <a:t>.</a:t>
            </a:r>
            <a:endParaRPr kumimoji="0" sz="1800" i="0" u="none" strike="noStrike" kern="0" cap="none" spc="0" normalizeH="0" baseline="0" noProof="0" dirty="0">
              <a:ln>
                <a:noFill/>
              </a:ln>
              <a:solidFill>
                <a:sysClr val="windowText" lastClr="000000"/>
              </a:solidFill>
              <a:effectLst/>
              <a:uLnTx/>
              <a:uFillTx/>
              <a:latin typeface="Calibri"/>
              <a:cs typeface="Calibri"/>
            </a:endParaRPr>
          </a:p>
        </p:txBody>
      </p:sp>
      <p:sp>
        <p:nvSpPr>
          <p:cNvPr id="12" name="object 12"/>
          <p:cNvSpPr txBox="1">
            <a:spLocks noGrp="1"/>
          </p:cNvSpPr>
          <p:nvPr>
            <p:ph type="title"/>
          </p:nvPr>
        </p:nvSpPr>
        <p:spPr>
          <a:xfrm>
            <a:off x="-535263" y="617440"/>
            <a:ext cx="11576100" cy="729302"/>
          </a:xfrm>
          <a:prstGeom prst="rect">
            <a:avLst/>
          </a:prstGeom>
        </p:spPr>
        <p:txBody>
          <a:bodyPr vert="horz" wrap="square" lIns="0" tIns="112649" rIns="0" bIns="0" rtlCol="0">
            <a:spAutoFit/>
          </a:bodyPr>
          <a:lstStyle/>
          <a:p>
            <a:pPr marL="2449195">
              <a:lnSpc>
                <a:spcPct val="100000"/>
              </a:lnSpc>
              <a:spcBef>
                <a:spcPts val="95"/>
              </a:spcBef>
            </a:pPr>
            <a:r>
              <a:rPr lang="en-GB" sz="4000" spc="-10" dirty="0">
                <a:solidFill>
                  <a:srgbClr val="000000"/>
                </a:solidFill>
                <a:latin typeface="Calibri"/>
                <a:cs typeface="Calibri"/>
              </a:rPr>
              <a:t>The control/freedom </a:t>
            </a:r>
            <a:r>
              <a:rPr sz="4000" spc="-10" dirty="0">
                <a:solidFill>
                  <a:srgbClr val="000000"/>
                </a:solidFill>
                <a:latin typeface="Calibri"/>
                <a:cs typeface="Calibri"/>
              </a:rPr>
              <a:t>relationship</a:t>
            </a:r>
            <a:endParaRPr sz="4000" dirty="0">
              <a:latin typeface="Calibri"/>
              <a:cs typeface="Calibri"/>
            </a:endParaRPr>
          </a:p>
        </p:txBody>
      </p:sp>
      <p:pic>
        <p:nvPicPr>
          <p:cNvPr id="13" name="object 13"/>
          <p:cNvPicPr/>
          <p:nvPr/>
        </p:nvPicPr>
        <p:blipFill>
          <a:blip r:embed="rId2" cstate="print"/>
          <a:stretch>
            <a:fillRect/>
          </a:stretch>
        </p:blipFill>
        <p:spPr>
          <a:xfrm>
            <a:off x="9882963" y="2244849"/>
            <a:ext cx="1303716" cy="1370533"/>
          </a:xfrm>
          <a:prstGeom prst="rect">
            <a:avLst/>
          </a:prstGeom>
        </p:spPr>
      </p:pic>
      <p:pic>
        <p:nvPicPr>
          <p:cNvPr id="14" name="Picture 13">
            <a:extLst>
              <a:ext uri="{FF2B5EF4-FFF2-40B4-BE49-F238E27FC236}">
                <a16:creationId xmlns:a16="http://schemas.microsoft.com/office/drawing/2014/main" id="{851FC944-4965-A48A-8075-CF266E247683}"/>
              </a:ext>
            </a:extLst>
          </p:cNvPr>
          <p:cNvPicPr>
            <a:picLocks noChangeAspect="1"/>
          </p:cNvPicPr>
          <p:nvPr/>
        </p:nvPicPr>
        <p:blipFill>
          <a:blip r:embed="rId3"/>
          <a:stretch>
            <a:fillRect/>
          </a:stretch>
        </p:blipFill>
        <p:spPr>
          <a:xfrm>
            <a:off x="3926413" y="2555762"/>
            <a:ext cx="2555954" cy="17929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64919" y="0"/>
            <a:ext cx="9753600" cy="4876800"/>
          </a:xfrm>
          <a:prstGeom prst="rect">
            <a:avLst/>
          </a:prstGeom>
        </p:spPr>
      </p:pic>
      <p:sp>
        <p:nvSpPr>
          <p:cNvPr id="3" name="object 3"/>
          <p:cNvSpPr txBox="1">
            <a:spLocks noGrp="1"/>
          </p:cNvSpPr>
          <p:nvPr>
            <p:ph type="title"/>
          </p:nvPr>
        </p:nvSpPr>
        <p:spPr>
          <a:xfrm>
            <a:off x="2909061" y="5569711"/>
            <a:ext cx="6376670" cy="635000"/>
          </a:xfrm>
          <a:prstGeom prst="rect">
            <a:avLst/>
          </a:prstGeom>
        </p:spPr>
        <p:txBody>
          <a:bodyPr vert="horz" wrap="square" lIns="0" tIns="12065" rIns="0" bIns="0" rtlCol="0">
            <a:spAutoFit/>
          </a:bodyPr>
          <a:lstStyle/>
          <a:p>
            <a:pPr marL="12700">
              <a:lnSpc>
                <a:spcPct val="100000"/>
              </a:lnSpc>
              <a:spcBef>
                <a:spcPts val="95"/>
              </a:spcBef>
            </a:pPr>
            <a:r>
              <a:rPr sz="4000" b="1" dirty="0">
                <a:solidFill>
                  <a:srgbClr val="000000"/>
                </a:solidFill>
                <a:latin typeface="Calibri"/>
                <a:cs typeface="Calibri"/>
              </a:rPr>
              <a:t>The</a:t>
            </a:r>
            <a:r>
              <a:rPr sz="4000" b="1" spc="-195" dirty="0">
                <a:solidFill>
                  <a:srgbClr val="000000"/>
                </a:solidFill>
                <a:latin typeface="Calibri"/>
                <a:cs typeface="Calibri"/>
              </a:rPr>
              <a:t> </a:t>
            </a:r>
            <a:r>
              <a:rPr sz="4000" b="1" dirty="0">
                <a:solidFill>
                  <a:srgbClr val="000000"/>
                </a:solidFill>
                <a:latin typeface="Calibri"/>
                <a:cs typeface="Calibri"/>
              </a:rPr>
              <a:t>leadership</a:t>
            </a:r>
            <a:r>
              <a:rPr sz="4000" b="1" spc="-155" dirty="0">
                <a:solidFill>
                  <a:srgbClr val="000000"/>
                </a:solidFill>
                <a:latin typeface="Calibri"/>
                <a:cs typeface="Calibri"/>
              </a:rPr>
              <a:t> </a:t>
            </a:r>
            <a:r>
              <a:rPr sz="4000" b="1" dirty="0">
                <a:solidFill>
                  <a:srgbClr val="000000"/>
                </a:solidFill>
                <a:latin typeface="Calibri"/>
                <a:cs typeface="Calibri"/>
              </a:rPr>
              <a:t>control</a:t>
            </a:r>
            <a:r>
              <a:rPr sz="4000" b="1" spc="-170" dirty="0">
                <a:solidFill>
                  <a:srgbClr val="000000"/>
                </a:solidFill>
                <a:latin typeface="Calibri"/>
                <a:cs typeface="Calibri"/>
              </a:rPr>
              <a:t> </a:t>
            </a:r>
            <a:r>
              <a:rPr sz="4000" b="1" spc="-10" dirty="0">
                <a:solidFill>
                  <a:srgbClr val="000000"/>
                </a:solidFill>
                <a:latin typeface="Calibri"/>
                <a:cs typeface="Calibri"/>
              </a:rPr>
              <a:t>illusion</a:t>
            </a:r>
            <a:endParaRPr sz="40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7"/>
          </a:xfrm>
          <a:prstGeom prst="rect">
            <a:avLst/>
          </a:prstGeom>
        </p:spPr>
      </p:pic>
      <p:sp>
        <p:nvSpPr>
          <p:cNvPr id="3" name="object 3"/>
          <p:cNvSpPr txBox="1">
            <a:spLocks noGrp="1"/>
          </p:cNvSpPr>
          <p:nvPr>
            <p:ph type="title"/>
          </p:nvPr>
        </p:nvSpPr>
        <p:spPr>
          <a:xfrm>
            <a:off x="-223896" y="573595"/>
            <a:ext cx="11576100" cy="784189"/>
          </a:xfrm>
          <a:prstGeom prst="rect">
            <a:avLst/>
          </a:prstGeom>
        </p:spPr>
        <p:txBody>
          <a:bodyPr vert="horz" wrap="square" lIns="0" tIns="106045" rIns="0" bIns="0" rtlCol="0">
            <a:spAutoFit/>
          </a:bodyPr>
          <a:lstStyle/>
          <a:p>
            <a:pPr marL="1000760">
              <a:lnSpc>
                <a:spcPct val="100000"/>
              </a:lnSpc>
              <a:spcBef>
                <a:spcPts val="105"/>
              </a:spcBef>
            </a:pPr>
            <a:r>
              <a:rPr lang="en-GB" b="1" dirty="0">
                <a:solidFill>
                  <a:srgbClr val="FFFFFF"/>
                </a:solidFill>
                <a:latin typeface="Calibri"/>
                <a:cs typeface="Calibri"/>
              </a:rPr>
              <a:t>H</a:t>
            </a:r>
            <a:r>
              <a:rPr b="1" dirty="0" err="1">
                <a:solidFill>
                  <a:srgbClr val="FFFFFF"/>
                </a:solidFill>
                <a:latin typeface="Calibri"/>
                <a:cs typeface="Calibri"/>
              </a:rPr>
              <a:t>eroic</a:t>
            </a:r>
            <a:r>
              <a:rPr b="1" spc="-65" dirty="0">
                <a:solidFill>
                  <a:srgbClr val="FFFFFF"/>
                </a:solidFill>
                <a:latin typeface="Calibri"/>
                <a:cs typeface="Calibri"/>
              </a:rPr>
              <a:t> </a:t>
            </a:r>
            <a:r>
              <a:rPr b="1" dirty="0">
                <a:solidFill>
                  <a:srgbClr val="FFFFFF"/>
                </a:solidFill>
                <a:latin typeface="Calibri"/>
                <a:cs typeface="Calibri"/>
              </a:rPr>
              <a:t>leader</a:t>
            </a:r>
            <a:r>
              <a:rPr lang="en-GB" b="1" dirty="0">
                <a:solidFill>
                  <a:srgbClr val="FFFFFF"/>
                </a:solidFill>
                <a:latin typeface="Calibri"/>
                <a:cs typeface="Calibri"/>
              </a:rPr>
              <a:t>ship</a:t>
            </a:r>
            <a:r>
              <a:rPr b="1" spc="-40" dirty="0">
                <a:solidFill>
                  <a:srgbClr val="FFFFFF"/>
                </a:solidFill>
                <a:latin typeface="Calibri"/>
                <a:cs typeface="Calibri"/>
              </a:rPr>
              <a:t> </a:t>
            </a:r>
            <a:r>
              <a:rPr lang="en-GB" b="1" spc="-40" dirty="0">
                <a:solidFill>
                  <a:srgbClr val="FFFFFF"/>
                </a:solidFill>
                <a:latin typeface="Calibri"/>
                <a:cs typeface="Calibri"/>
              </a:rPr>
              <a:t>traps</a:t>
            </a:r>
            <a:endParaRPr b="1" spc="-10" dirty="0">
              <a:solidFill>
                <a:srgbClr val="FFFFFF"/>
              </a:solidFill>
              <a:latin typeface="Calibri"/>
              <a:cs typeface="Calibri"/>
            </a:endParaRPr>
          </a:p>
        </p:txBody>
      </p:sp>
      <p:pic>
        <p:nvPicPr>
          <p:cNvPr id="5" name="Picture 4">
            <a:extLst>
              <a:ext uri="{FF2B5EF4-FFF2-40B4-BE49-F238E27FC236}">
                <a16:creationId xmlns:a16="http://schemas.microsoft.com/office/drawing/2014/main" id="{6B4B0652-AD1C-CB7B-8E12-93DF51A767D4}"/>
              </a:ext>
            </a:extLst>
          </p:cNvPr>
          <p:cNvPicPr>
            <a:picLocks noChangeAspect="1"/>
          </p:cNvPicPr>
          <p:nvPr/>
        </p:nvPicPr>
        <p:blipFill>
          <a:blip r:embed="rId3"/>
          <a:stretch>
            <a:fillRect/>
          </a:stretch>
        </p:blipFill>
        <p:spPr>
          <a:xfrm>
            <a:off x="838511" y="2064761"/>
            <a:ext cx="4302656" cy="2151328"/>
          </a:xfrm>
          <a:prstGeom prst="rect">
            <a:avLst/>
          </a:prstGeom>
        </p:spPr>
      </p:pic>
      <p:sp>
        <p:nvSpPr>
          <p:cNvPr id="4" name="Speech Bubble: Oval 3">
            <a:extLst>
              <a:ext uri="{FF2B5EF4-FFF2-40B4-BE49-F238E27FC236}">
                <a16:creationId xmlns:a16="http://schemas.microsoft.com/office/drawing/2014/main" id="{8381F41F-6DE0-97BF-EA50-6924379BF16E}"/>
              </a:ext>
            </a:extLst>
          </p:cNvPr>
          <p:cNvSpPr/>
          <p:nvPr/>
        </p:nvSpPr>
        <p:spPr>
          <a:xfrm>
            <a:off x="8238227" y="332055"/>
            <a:ext cx="3657599" cy="1992702"/>
          </a:xfrm>
          <a:prstGeom prst="wedgeEllipseCallout">
            <a:avLst>
              <a:gd name="adj1" fmla="val -51021"/>
              <a:gd name="adj2" fmla="val 72457"/>
            </a:avLst>
          </a:prstGeom>
        </p:spPr>
        <p:style>
          <a:lnRef idx="0">
            <a:schemeClr val="accent2"/>
          </a:lnRef>
          <a:fillRef idx="3">
            <a:schemeClr val="accent2"/>
          </a:fillRef>
          <a:effectRef idx="3">
            <a:schemeClr val="accent2"/>
          </a:effectRef>
          <a:fontRef idx="minor">
            <a:schemeClr val="lt1"/>
          </a:fontRef>
        </p:style>
        <p:txBody>
          <a:bodyPr rtlCol="0" anchor="ctr"/>
          <a:lstStyle/>
          <a:p>
            <a:pPr marL="342900" indent="-342900">
              <a:buAutoNum type="arabicPeriod"/>
            </a:pPr>
            <a:r>
              <a:rPr lang="en-GB" sz="1400" i="1" dirty="0"/>
              <a:t>I know the answer.</a:t>
            </a:r>
          </a:p>
          <a:p>
            <a:pPr marL="342900" indent="-342900">
              <a:buAutoNum type="arabicPeriod"/>
            </a:pPr>
            <a:r>
              <a:rPr lang="en-GB" sz="1400" i="1" dirty="0"/>
              <a:t>I am smarter than my team.</a:t>
            </a:r>
          </a:p>
          <a:p>
            <a:pPr marL="342900" indent="-342900">
              <a:buAutoNum type="arabicPeriod"/>
            </a:pPr>
            <a:r>
              <a:rPr lang="en-GB" sz="1400" i="1" dirty="0"/>
              <a:t>I know what to do.</a:t>
            </a:r>
          </a:p>
          <a:p>
            <a:pPr marL="342900" indent="-342900">
              <a:buAutoNum type="arabicPeriod"/>
            </a:pPr>
            <a:r>
              <a:rPr lang="en-GB" sz="1400" i="1" dirty="0"/>
              <a:t>I am not vulnerable.</a:t>
            </a:r>
          </a:p>
          <a:p>
            <a:pPr marL="342900" indent="-342900">
              <a:buAutoNum type="arabicPeriod"/>
            </a:pPr>
            <a:r>
              <a:rPr lang="en-GB" sz="1400" i="1" dirty="0"/>
              <a:t>I don’t need support.</a:t>
            </a:r>
            <a:endParaRPr lang="en-GB" sz="1400" dirty="0"/>
          </a:p>
        </p:txBody>
      </p:sp>
      <p:pic>
        <p:nvPicPr>
          <p:cNvPr id="6" name="Picture 5">
            <a:extLst>
              <a:ext uri="{FF2B5EF4-FFF2-40B4-BE49-F238E27FC236}">
                <a16:creationId xmlns:a16="http://schemas.microsoft.com/office/drawing/2014/main" id="{8925ACD3-DB4C-CA54-4601-B8C1F200CD88}"/>
              </a:ext>
            </a:extLst>
          </p:cNvPr>
          <p:cNvPicPr>
            <a:picLocks noChangeAspect="1"/>
          </p:cNvPicPr>
          <p:nvPr/>
        </p:nvPicPr>
        <p:blipFill>
          <a:blip r:embed="rId4"/>
          <a:stretch>
            <a:fillRect/>
          </a:stretch>
        </p:blipFill>
        <p:spPr>
          <a:xfrm>
            <a:off x="7060269" y="4442690"/>
            <a:ext cx="1049065" cy="70254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5900" y="448206"/>
            <a:ext cx="11576100" cy="627736"/>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000000"/>
                </a:solidFill>
                <a:latin typeface="Calibri"/>
                <a:cs typeface="Calibri"/>
              </a:rPr>
              <a:t>From</a:t>
            </a:r>
            <a:r>
              <a:rPr sz="4000" spc="-130" dirty="0">
                <a:solidFill>
                  <a:srgbClr val="000000"/>
                </a:solidFill>
                <a:latin typeface="Calibri"/>
                <a:cs typeface="Calibri"/>
              </a:rPr>
              <a:t> </a:t>
            </a:r>
            <a:r>
              <a:rPr sz="4000" dirty="0">
                <a:solidFill>
                  <a:srgbClr val="000000"/>
                </a:solidFill>
                <a:latin typeface="Calibri"/>
                <a:cs typeface="Calibri"/>
              </a:rPr>
              <a:t>individual</a:t>
            </a:r>
            <a:r>
              <a:rPr sz="4000" spc="-110" dirty="0">
                <a:solidFill>
                  <a:srgbClr val="000000"/>
                </a:solidFill>
                <a:latin typeface="Calibri"/>
                <a:cs typeface="Calibri"/>
              </a:rPr>
              <a:t> </a:t>
            </a:r>
            <a:r>
              <a:rPr sz="4000" dirty="0">
                <a:solidFill>
                  <a:srgbClr val="000000"/>
                </a:solidFill>
                <a:latin typeface="Calibri"/>
                <a:cs typeface="Calibri"/>
              </a:rPr>
              <a:t>(part)</a:t>
            </a:r>
            <a:r>
              <a:rPr sz="4000" spc="-125" dirty="0">
                <a:solidFill>
                  <a:srgbClr val="000000"/>
                </a:solidFill>
                <a:latin typeface="Calibri"/>
                <a:cs typeface="Calibri"/>
              </a:rPr>
              <a:t> </a:t>
            </a:r>
            <a:r>
              <a:rPr sz="4000" dirty="0">
                <a:solidFill>
                  <a:srgbClr val="000000"/>
                </a:solidFill>
                <a:latin typeface="Calibri"/>
                <a:cs typeface="Calibri"/>
              </a:rPr>
              <a:t>to</a:t>
            </a:r>
            <a:r>
              <a:rPr sz="4000" spc="-125" dirty="0">
                <a:solidFill>
                  <a:srgbClr val="000000"/>
                </a:solidFill>
                <a:latin typeface="Calibri"/>
                <a:cs typeface="Calibri"/>
              </a:rPr>
              <a:t> </a:t>
            </a:r>
            <a:r>
              <a:rPr sz="4000" spc="-10" dirty="0">
                <a:solidFill>
                  <a:srgbClr val="000000"/>
                </a:solidFill>
                <a:latin typeface="Calibri"/>
                <a:cs typeface="Calibri"/>
              </a:rPr>
              <a:t>collective</a:t>
            </a:r>
            <a:r>
              <a:rPr sz="4000" spc="-120" dirty="0">
                <a:solidFill>
                  <a:srgbClr val="000000"/>
                </a:solidFill>
                <a:latin typeface="Calibri"/>
                <a:cs typeface="Calibri"/>
              </a:rPr>
              <a:t> </a:t>
            </a:r>
            <a:r>
              <a:rPr sz="4000" dirty="0">
                <a:solidFill>
                  <a:srgbClr val="000000"/>
                </a:solidFill>
                <a:latin typeface="Calibri"/>
                <a:cs typeface="Calibri"/>
              </a:rPr>
              <a:t>(whole)</a:t>
            </a:r>
            <a:r>
              <a:rPr sz="4000" spc="-114" dirty="0">
                <a:solidFill>
                  <a:srgbClr val="000000"/>
                </a:solidFill>
                <a:latin typeface="Calibri"/>
                <a:cs typeface="Calibri"/>
              </a:rPr>
              <a:t> </a:t>
            </a:r>
            <a:r>
              <a:rPr sz="4000" spc="-10" dirty="0">
                <a:solidFill>
                  <a:srgbClr val="000000"/>
                </a:solidFill>
                <a:latin typeface="Calibri"/>
                <a:cs typeface="Calibri"/>
              </a:rPr>
              <a:t>intelligence</a:t>
            </a:r>
            <a:endParaRPr sz="4000" dirty="0">
              <a:latin typeface="Calibri"/>
              <a:cs typeface="Calibri"/>
            </a:endParaRPr>
          </a:p>
        </p:txBody>
      </p:sp>
      <p:pic>
        <p:nvPicPr>
          <p:cNvPr id="3" name="object 3"/>
          <p:cNvPicPr/>
          <p:nvPr/>
        </p:nvPicPr>
        <p:blipFill>
          <a:blip r:embed="rId2" cstate="print"/>
          <a:stretch>
            <a:fillRect/>
          </a:stretch>
        </p:blipFill>
        <p:spPr>
          <a:xfrm>
            <a:off x="3557944" y="3789684"/>
            <a:ext cx="1743456" cy="2100072"/>
          </a:xfrm>
          <a:prstGeom prst="rect">
            <a:avLst/>
          </a:prstGeom>
        </p:spPr>
      </p:pic>
      <p:pic>
        <p:nvPicPr>
          <p:cNvPr id="4" name="object 4"/>
          <p:cNvPicPr/>
          <p:nvPr/>
        </p:nvPicPr>
        <p:blipFill>
          <a:blip r:embed="rId3" cstate="print"/>
          <a:stretch>
            <a:fillRect/>
          </a:stretch>
        </p:blipFill>
        <p:spPr>
          <a:xfrm>
            <a:off x="835765" y="3701796"/>
            <a:ext cx="2722179" cy="1711411"/>
          </a:xfrm>
          <a:prstGeom prst="rect">
            <a:avLst/>
          </a:prstGeom>
        </p:spPr>
      </p:pic>
      <p:pic>
        <p:nvPicPr>
          <p:cNvPr id="5" name="object 5"/>
          <p:cNvPicPr/>
          <p:nvPr/>
        </p:nvPicPr>
        <p:blipFill>
          <a:blip r:embed="rId4" cstate="print"/>
          <a:stretch>
            <a:fillRect/>
          </a:stretch>
        </p:blipFill>
        <p:spPr>
          <a:xfrm>
            <a:off x="6096000" y="5212108"/>
            <a:ext cx="5343217" cy="980286"/>
          </a:xfrm>
          <a:prstGeom prst="rect">
            <a:avLst/>
          </a:prstGeom>
        </p:spPr>
      </p:pic>
      <p:grpSp>
        <p:nvGrpSpPr>
          <p:cNvPr id="7" name="object 7"/>
          <p:cNvGrpSpPr/>
          <p:nvPr/>
        </p:nvGrpSpPr>
        <p:grpSpPr>
          <a:xfrm>
            <a:off x="1240283" y="1941072"/>
            <a:ext cx="3351529" cy="1849120"/>
            <a:chOff x="1240536" y="1464563"/>
            <a:chExt cx="3351529" cy="1849120"/>
          </a:xfrm>
        </p:grpSpPr>
        <p:pic>
          <p:nvPicPr>
            <p:cNvPr id="8" name="object 8"/>
            <p:cNvPicPr/>
            <p:nvPr/>
          </p:nvPicPr>
          <p:blipFill>
            <a:blip r:embed="rId5" cstate="print"/>
            <a:stretch>
              <a:fillRect/>
            </a:stretch>
          </p:blipFill>
          <p:spPr>
            <a:xfrm>
              <a:off x="1240536" y="1464563"/>
              <a:ext cx="3351276" cy="1848612"/>
            </a:xfrm>
            <a:prstGeom prst="rect">
              <a:avLst/>
            </a:prstGeom>
          </p:spPr>
        </p:pic>
        <p:pic>
          <p:nvPicPr>
            <p:cNvPr id="9" name="object 9"/>
            <p:cNvPicPr/>
            <p:nvPr/>
          </p:nvPicPr>
          <p:blipFill>
            <a:blip r:embed="rId6" cstate="print"/>
            <a:stretch>
              <a:fillRect/>
            </a:stretch>
          </p:blipFill>
          <p:spPr>
            <a:xfrm>
              <a:off x="3145536" y="2135123"/>
              <a:ext cx="1353312" cy="1010412"/>
            </a:xfrm>
            <a:prstGeom prst="rect">
              <a:avLst/>
            </a:prstGeom>
          </p:spPr>
        </p:pic>
      </p:grpSp>
      <p:grpSp>
        <p:nvGrpSpPr>
          <p:cNvPr id="11" name="object 3">
            <a:extLst>
              <a:ext uri="{FF2B5EF4-FFF2-40B4-BE49-F238E27FC236}">
                <a16:creationId xmlns:a16="http://schemas.microsoft.com/office/drawing/2014/main" id="{CE49F4D8-3FAE-1835-EBA8-4194306C7923}"/>
              </a:ext>
            </a:extLst>
          </p:cNvPr>
          <p:cNvGrpSpPr/>
          <p:nvPr/>
        </p:nvGrpSpPr>
        <p:grpSpPr>
          <a:xfrm>
            <a:off x="5953125" y="1529212"/>
            <a:ext cx="5178464" cy="3310508"/>
            <a:chOff x="142216" y="1131522"/>
            <a:chExt cx="6897370" cy="4441825"/>
          </a:xfrm>
        </p:grpSpPr>
        <p:pic>
          <p:nvPicPr>
            <p:cNvPr id="12" name="object 4">
              <a:extLst>
                <a:ext uri="{FF2B5EF4-FFF2-40B4-BE49-F238E27FC236}">
                  <a16:creationId xmlns:a16="http://schemas.microsoft.com/office/drawing/2014/main" id="{DA7D68BC-64CF-0FED-3FD6-B81D7E7535A4}"/>
                </a:ext>
              </a:extLst>
            </p:cNvPr>
            <p:cNvPicPr/>
            <p:nvPr/>
          </p:nvPicPr>
          <p:blipFill>
            <a:blip r:embed="rId7" cstate="print"/>
            <a:stretch>
              <a:fillRect/>
            </a:stretch>
          </p:blipFill>
          <p:spPr>
            <a:xfrm>
              <a:off x="1421000" y="2100072"/>
              <a:ext cx="4962161" cy="2183009"/>
            </a:xfrm>
            <a:prstGeom prst="rect">
              <a:avLst/>
            </a:prstGeom>
          </p:spPr>
        </p:pic>
        <p:sp>
          <p:nvSpPr>
            <p:cNvPr id="13" name="object 5">
              <a:extLst>
                <a:ext uri="{FF2B5EF4-FFF2-40B4-BE49-F238E27FC236}">
                  <a16:creationId xmlns:a16="http://schemas.microsoft.com/office/drawing/2014/main" id="{4B4A5289-DE45-1D4F-3EFB-141E95EFAABA}"/>
                </a:ext>
              </a:extLst>
            </p:cNvPr>
            <p:cNvSpPr/>
            <p:nvPr/>
          </p:nvSpPr>
          <p:spPr>
            <a:xfrm>
              <a:off x="148312" y="1137618"/>
              <a:ext cx="6885305" cy="4429125"/>
            </a:xfrm>
            <a:custGeom>
              <a:avLst/>
              <a:gdLst/>
              <a:ahLst/>
              <a:cxnLst/>
              <a:rect l="l" t="t" r="r" b="b"/>
              <a:pathLst>
                <a:path w="6885305" h="4429125">
                  <a:moveTo>
                    <a:pt x="626387" y="1458261"/>
                  </a:moveTo>
                  <a:lnTo>
                    <a:pt x="620596" y="1412903"/>
                  </a:lnTo>
                  <a:lnTo>
                    <a:pt x="617311" y="1367810"/>
                  </a:lnTo>
                  <a:lnTo>
                    <a:pt x="616483" y="1323040"/>
                  </a:lnTo>
                  <a:lnTo>
                    <a:pt x="618063" y="1278648"/>
                  </a:lnTo>
                  <a:lnTo>
                    <a:pt x="622005" y="1234688"/>
                  </a:lnTo>
                  <a:lnTo>
                    <a:pt x="628259" y="1191218"/>
                  </a:lnTo>
                  <a:lnTo>
                    <a:pt x="636778" y="1148291"/>
                  </a:lnTo>
                  <a:lnTo>
                    <a:pt x="647513" y="1105965"/>
                  </a:lnTo>
                  <a:lnTo>
                    <a:pt x="660416" y="1064294"/>
                  </a:lnTo>
                  <a:lnTo>
                    <a:pt x="675439" y="1023334"/>
                  </a:lnTo>
                  <a:lnTo>
                    <a:pt x="692533" y="983141"/>
                  </a:lnTo>
                  <a:lnTo>
                    <a:pt x="711651" y="943770"/>
                  </a:lnTo>
                  <a:lnTo>
                    <a:pt x="732744" y="905276"/>
                  </a:lnTo>
                  <a:lnTo>
                    <a:pt x="755764" y="867716"/>
                  </a:lnTo>
                  <a:lnTo>
                    <a:pt x="780663" y="831144"/>
                  </a:lnTo>
                  <a:lnTo>
                    <a:pt x="807393" y="795617"/>
                  </a:lnTo>
                  <a:lnTo>
                    <a:pt x="835906" y="761190"/>
                  </a:lnTo>
                  <a:lnTo>
                    <a:pt x="866152" y="727919"/>
                  </a:lnTo>
                  <a:lnTo>
                    <a:pt x="898085" y="695858"/>
                  </a:lnTo>
                  <a:lnTo>
                    <a:pt x="931655" y="665064"/>
                  </a:lnTo>
                  <a:lnTo>
                    <a:pt x="966815" y="635593"/>
                  </a:lnTo>
                  <a:lnTo>
                    <a:pt x="1003517" y="607499"/>
                  </a:lnTo>
                  <a:lnTo>
                    <a:pt x="1041712" y="580838"/>
                  </a:lnTo>
                  <a:lnTo>
                    <a:pt x="1081352" y="555667"/>
                  </a:lnTo>
                  <a:lnTo>
                    <a:pt x="1122389" y="532040"/>
                  </a:lnTo>
                  <a:lnTo>
                    <a:pt x="1164775" y="510013"/>
                  </a:lnTo>
                  <a:lnTo>
                    <a:pt x="1208461" y="489641"/>
                  </a:lnTo>
                  <a:lnTo>
                    <a:pt x="1253399" y="470981"/>
                  </a:lnTo>
                  <a:lnTo>
                    <a:pt x="1299542" y="454088"/>
                  </a:lnTo>
                  <a:lnTo>
                    <a:pt x="1346840" y="439016"/>
                  </a:lnTo>
                  <a:lnTo>
                    <a:pt x="1395246" y="425823"/>
                  </a:lnTo>
                  <a:lnTo>
                    <a:pt x="1444712" y="414563"/>
                  </a:lnTo>
                  <a:lnTo>
                    <a:pt x="1495189" y="405292"/>
                  </a:lnTo>
                  <a:lnTo>
                    <a:pt x="1546629" y="398065"/>
                  </a:lnTo>
                  <a:lnTo>
                    <a:pt x="1597757" y="393054"/>
                  </a:lnTo>
                  <a:lnTo>
                    <a:pt x="1648920" y="390200"/>
                  </a:lnTo>
                  <a:lnTo>
                    <a:pt x="1700034" y="389488"/>
                  </a:lnTo>
                  <a:lnTo>
                    <a:pt x="1751015" y="390905"/>
                  </a:lnTo>
                  <a:lnTo>
                    <a:pt x="1801777" y="394433"/>
                  </a:lnTo>
                  <a:lnTo>
                    <a:pt x="1852237" y="400058"/>
                  </a:lnTo>
                  <a:lnTo>
                    <a:pt x="1902309" y="407765"/>
                  </a:lnTo>
                  <a:lnTo>
                    <a:pt x="1951908" y="417538"/>
                  </a:lnTo>
                  <a:lnTo>
                    <a:pt x="2000951" y="429363"/>
                  </a:lnTo>
                  <a:lnTo>
                    <a:pt x="2049351" y="443223"/>
                  </a:lnTo>
                  <a:lnTo>
                    <a:pt x="2097025" y="459103"/>
                  </a:lnTo>
                  <a:lnTo>
                    <a:pt x="2143888" y="476989"/>
                  </a:lnTo>
                  <a:lnTo>
                    <a:pt x="2189856" y="496865"/>
                  </a:lnTo>
                  <a:lnTo>
                    <a:pt x="2234842" y="518715"/>
                  </a:lnTo>
                  <a:lnTo>
                    <a:pt x="2259516" y="480665"/>
                  </a:lnTo>
                  <a:lnTo>
                    <a:pt x="2286332" y="444368"/>
                  </a:lnTo>
                  <a:lnTo>
                    <a:pt x="2315182" y="409851"/>
                  </a:lnTo>
                  <a:lnTo>
                    <a:pt x="2345958" y="377144"/>
                  </a:lnTo>
                  <a:lnTo>
                    <a:pt x="2378552" y="346276"/>
                  </a:lnTo>
                  <a:lnTo>
                    <a:pt x="2412858" y="317276"/>
                  </a:lnTo>
                  <a:lnTo>
                    <a:pt x="2448768" y="290173"/>
                  </a:lnTo>
                  <a:lnTo>
                    <a:pt x="2486173" y="264995"/>
                  </a:lnTo>
                  <a:lnTo>
                    <a:pt x="2524968" y="241772"/>
                  </a:lnTo>
                  <a:lnTo>
                    <a:pt x="2565043" y="220533"/>
                  </a:lnTo>
                  <a:lnTo>
                    <a:pt x="2606291" y="201306"/>
                  </a:lnTo>
                  <a:lnTo>
                    <a:pt x="2648605" y="184120"/>
                  </a:lnTo>
                  <a:lnTo>
                    <a:pt x="2691877" y="169004"/>
                  </a:lnTo>
                  <a:lnTo>
                    <a:pt x="2736000" y="155988"/>
                  </a:lnTo>
                  <a:lnTo>
                    <a:pt x="2780866" y="145099"/>
                  </a:lnTo>
                  <a:lnTo>
                    <a:pt x="2826368" y="136368"/>
                  </a:lnTo>
                  <a:lnTo>
                    <a:pt x="2872397" y="129822"/>
                  </a:lnTo>
                  <a:lnTo>
                    <a:pt x="2918847" y="125491"/>
                  </a:lnTo>
                  <a:lnTo>
                    <a:pt x="2965609" y="123404"/>
                  </a:lnTo>
                  <a:lnTo>
                    <a:pt x="3012577" y="123590"/>
                  </a:lnTo>
                  <a:lnTo>
                    <a:pt x="3059642" y="126077"/>
                  </a:lnTo>
                  <a:lnTo>
                    <a:pt x="3106697" y="130895"/>
                  </a:lnTo>
                  <a:lnTo>
                    <a:pt x="3153635" y="138072"/>
                  </a:lnTo>
                  <a:lnTo>
                    <a:pt x="3200347" y="147637"/>
                  </a:lnTo>
                  <a:lnTo>
                    <a:pt x="3246727" y="159619"/>
                  </a:lnTo>
                  <a:lnTo>
                    <a:pt x="3292667" y="174048"/>
                  </a:lnTo>
                  <a:lnTo>
                    <a:pt x="3338059" y="190952"/>
                  </a:lnTo>
                  <a:lnTo>
                    <a:pt x="3382795" y="210359"/>
                  </a:lnTo>
                  <a:lnTo>
                    <a:pt x="3425497" y="231687"/>
                  </a:lnTo>
                  <a:lnTo>
                    <a:pt x="3466668" y="255100"/>
                  </a:lnTo>
                  <a:lnTo>
                    <a:pt x="3506212" y="280549"/>
                  </a:lnTo>
                  <a:lnTo>
                    <a:pt x="3544030" y="307985"/>
                  </a:lnTo>
                  <a:lnTo>
                    <a:pt x="3580026" y="337359"/>
                  </a:lnTo>
                  <a:lnTo>
                    <a:pt x="3603741" y="299104"/>
                  </a:lnTo>
                  <a:lnTo>
                    <a:pt x="3630086" y="262922"/>
                  </a:lnTo>
                  <a:lnTo>
                    <a:pt x="3658905" y="228860"/>
                  </a:lnTo>
                  <a:lnTo>
                    <a:pt x="3690040" y="196963"/>
                  </a:lnTo>
                  <a:lnTo>
                    <a:pt x="3723332" y="167278"/>
                  </a:lnTo>
                  <a:lnTo>
                    <a:pt x="3758625" y="139852"/>
                  </a:lnTo>
                  <a:lnTo>
                    <a:pt x="3795760" y="114731"/>
                  </a:lnTo>
                  <a:lnTo>
                    <a:pt x="3834580" y="91960"/>
                  </a:lnTo>
                  <a:lnTo>
                    <a:pt x="3874927" y="71587"/>
                  </a:lnTo>
                  <a:lnTo>
                    <a:pt x="3916644" y="53658"/>
                  </a:lnTo>
                  <a:lnTo>
                    <a:pt x="3959572" y="38219"/>
                  </a:lnTo>
                  <a:lnTo>
                    <a:pt x="4003555" y="25317"/>
                  </a:lnTo>
                  <a:lnTo>
                    <a:pt x="4048433" y="14997"/>
                  </a:lnTo>
                  <a:lnTo>
                    <a:pt x="4094051" y="7307"/>
                  </a:lnTo>
                  <a:lnTo>
                    <a:pt x="4140249" y="2292"/>
                  </a:lnTo>
                  <a:lnTo>
                    <a:pt x="4186870" y="0"/>
                  </a:lnTo>
                  <a:lnTo>
                    <a:pt x="4233758" y="475"/>
                  </a:lnTo>
                  <a:lnTo>
                    <a:pt x="4280752" y="3765"/>
                  </a:lnTo>
                  <a:lnTo>
                    <a:pt x="4327698" y="9916"/>
                  </a:lnTo>
                  <a:lnTo>
                    <a:pt x="4374435" y="18974"/>
                  </a:lnTo>
                  <a:lnTo>
                    <a:pt x="4420807" y="30986"/>
                  </a:lnTo>
                  <a:lnTo>
                    <a:pt x="4466657" y="45997"/>
                  </a:lnTo>
                  <a:lnTo>
                    <a:pt x="4511825" y="64055"/>
                  </a:lnTo>
                  <a:lnTo>
                    <a:pt x="4558341" y="86353"/>
                  </a:lnTo>
                  <a:lnTo>
                    <a:pt x="4602649" y="111629"/>
                  </a:lnTo>
                  <a:lnTo>
                    <a:pt x="4644572" y="139747"/>
                  </a:lnTo>
                  <a:lnTo>
                    <a:pt x="4683934" y="170576"/>
                  </a:lnTo>
                  <a:lnTo>
                    <a:pt x="4720558" y="203979"/>
                  </a:lnTo>
                  <a:lnTo>
                    <a:pt x="4754268" y="239823"/>
                  </a:lnTo>
                  <a:lnTo>
                    <a:pt x="4788378" y="206855"/>
                  </a:lnTo>
                  <a:lnTo>
                    <a:pt x="4824379" y="176293"/>
                  </a:lnTo>
                  <a:lnTo>
                    <a:pt x="4862128" y="148146"/>
                  </a:lnTo>
                  <a:lnTo>
                    <a:pt x="4901480" y="122427"/>
                  </a:lnTo>
                  <a:lnTo>
                    <a:pt x="4942292" y="99145"/>
                  </a:lnTo>
                  <a:lnTo>
                    <a:pt x="4984421" y="78310"/>
                  </a:lnTo>
                  <a:lnTo>
                    <a:pt x="5027722" y="59933"/>
                  </a:lnTo>
                  <a:lnTo>
                    <a:pt x="5072051" y="44024"/>
                  </a:lnTo>
                  <a:lnTo>
                    <a:pt x="5117266" y="30594"/>
                  </a:lnTo>
                  <a:lnTo>
                    <a:pt x="5163223" y="19652"/>
                  </a:lnTo>
                  <a:lnTo>
                    <a:pt x="5209776" y="11210"/>
                  </a:lnTo>
                  <a:lnTo>
                    <a:pt x="5256784" y="5276"/>
                  </a:lnTo>
                  <a:lnTo>
                    <a:pt x="5304102" y="1863"/>
                  </a:lnTo>
                  <a:lnTo>
                    <a:pt x="5351587" y="980"/>
                  </a:lnTo>
                  <a:lnTo>
                    <a:pt x="5399094" y="2637"/>
                  </a:lnTo>
                  <a:lnTo>
                    <a:pt x="5446480" y="6845"/>
                  </a:lnTo>
                  <a:lnTo>
                    <a:pt x="5493602" y="13615"/>
                  </a:lnTo>
                  <a:lnTo>
                    <a:pt x="5540315" y="22955"/>
                  </a:lnTo>
                  <a:lnTo>
                    <a:pt x="5586477" y="34878"/>
                  </a:lnTo>
                  <a:lnTo>
                    <a:pt x="5631942" y="49393"/>
                  </a:lnTo>
                  <a:lnTo>
                    <a:pt x="5676568" y="66510"/>
                  </a:lnTo>
                  <a:lnTo>
                    <a:pt x="5720210" y="86240"/>
                  </a:lnTo>
                  <a:lnTo>
                    <a:pt x="5762726" y="108593"/>
                  </a:lnTo>
                  <a:lnTo>
                    <a:pt x="5803971" y="133580"/>
                  </a:lnTo>
                  <a:lnTo>
                    <a:pt x="5843801" y="161210"/>
                  </a:lnTo>
                  <a:lnTo>
                    <a:pt x="5883520" y="192783"/>
                  </a:lnTo>
                  <a:lnTo>
                    <a:pt x="5920468" y="226520"/>
                  </a:lnTo>
                  <a:lnTo>
                    <a:pt x="5954549" y="262278"/>
                  </a:lnTo>
                  <a:lnTo>
                    <a:pt x="5985667" y="299913"/>
                  </a:lnTo>
                  <a:lnTo>
                    <a:pt x="6013727" y="339280"/>
                  </a:lnTo>
                  <a:lnTo>
                    <a:pt x="6038632" y="380237"/>
                  </a:lnTo>
                  <a:lnTo>
                    <a:pt x="6060287" y="422638"/>
                  </a:lnTo>
                  <a:lnTo>
                    <a:pt x="6078595" y="466340"/>
                  </a:lnTo>
                  <a:lnTo>
                    <a:pt x="6093460" y="511198"/>
                  </a:lnTo>
                  <a:lnTo>
                    <a:pt x="6104786" y="557069"/>
                  </a:lnTo>
                  <a:lnTo>
                    <a:pt x="6154276" y="570303"/>
                  </a:lnTo>
                  <a:lnTo>
                    <a:pt x="6202176" y="585924"/>
                  </a:lnTo>
                  <a:lnTo>
                    <a:pt x="6248425" y="603835"/>
                  </a:lnTo>
                  <a:lnTo>
                    <a:pt x="6292959" y="623942"/>
                  </a:lnTo>
                  <a:lnTo>
                    <a:pt x="6335717" y="646148"/>
                  </a:lnTo>
                  <a:lnTo>
                    <a:pt x="6376637" y="670358"/>
                  </a:lnTo>
                  <a:lnTo>
                    <a:pt x="6415655" y="696476"/>
                  </a:lnTo>
                  <a:lnTo>
                    <a:pt x="6452709" y="724405"/>
                  </a:lnTo>
                  <a:lnTo>
                    <a:pt x="6487738" y="754051"/>
                  </a:lnTo>
                  <a:lnTo>
                    <a:pt x="6520679" y="785318"/>
                  </a:lnTo>
                  <a:lnTo>
                    <a:pt x="6551469" y="818109"/>
                  </a:lnTo>
                  <a:lnTo>
                    <a:pt x="6580047" y="852329"/>
                  </a:lnTo>
                  <a:lnTo>
                    <a:pt x="6606350" y="887882"/>
                  </a:lnTo>
                  <a:lnTo>
                    <a:pt x="6630315" y="924673"/>
                  </a:lnTo>
                  <a:lnTo>
                    <a:pt x="6651880" y="962605"/>
                  </a:lnTo>
                  <a:lnTo>
                    <a:pt x="6670983" y="1001584"/>
                  </a:lnTo>
                  <a:lnTo>
                    <a:pt x="6687562" y="1041512"/>
                  </a:lnTo>
                  <a:lnTo>
                    <a:pt x="6701555" y="1082294"/>
                  </a:lnTo>
                  <a:lnTo>
                    <a:pt x="6712898" y="1123835"/>
                  </a:lnTo>
                  <a:lnTo>
                    <a:pt x="6721529" y="1166039"/>
                  </a:lnTo>
                  <a:lnTo>
                    <a:pt x="6727387" y="1208810"/>
                  </a:lnTo>
                  <a:lnTo>
                    <a:pt x="6730409" y="1252052"/>
                  </a:lnTo>
                  <a:lnTo>
                    <a:pt x="6730533" y="1295669"/>
                  </a:lnTo>
                  <a:lnTo>
                    <a:pt x="6727696" y="1339566"/>
                  </a:lnTo>
                  <a:lnTo>
                    <a:pt x="6721836" y="1383647"/>
                  </a:lnTo>
                  <a:lnTo>
                    <a:pt x="6712890" y="1427816"/>
                  </a:lnTo>
                  <a:lnTo>
                    <a:pt x="6700797" y="1471977"/>
                  </a:lnTo>
                  <a:lnTo>
                    <a:pt x="6683367" y="1521555"/>
                  </a:lnTo>
                  <a:lnTo>
                    <a:pt x="6661935" y="1569894"/>
                  </a:lnTo>
                  <a:lnTo>
                    <a:pt x="6692780" y="1606868"/>
                  </a:lnTo>
                  <a:lnTo>
                    <a:pt x="6721292" y="1644703"/>
                  </a:lnTo>
                  <a:lnTo>
                    <a:pt x="6747480" y="1683330"/>
                  </a:lnTo>
                  <a:lnTo>
                    <a:pt x="6771355" y="1722680"/>
                  </a:lnTo>
                  <a:lnTo>
                    <a:pt x="6792927" y="1762683"/>
                  </a:lnTo>
                  <a:lnTo>
                    <a:pt x="6812208" y="1803269"/>
                  </a:lnTo>
                  <a:lnTo>
                    <a:pt x="6829206" y="1844370"/>
                  </a:lnTo>
                  <a:lnTo>
                    <a:pt x="6843934" y="1885915"/>
                  </a:lnTo>
                  <a:lnTo>
                    <a:pt x="6856400" y="1927837"/>
                  </a:lnTo>
                  <a:lnTo>
                    <a:pt x="6866616" y="1970064"/>
                  </a:lnTo>
                  <a:lnTo>
                    <a:pt x="6874591" y="2012528"/>
                  </a:lnTo>
                  <a:lnTo>
                    <a:pt x="6880336" y="2055159"/>
                  </a:lnTo>
                  <a:lnTo>
                    <a:pt x="6883862" y="2097888"/>
                  </a:lnTo>
                  <a:lnTo>
                    <a:pt x="6885179" y="2140645"/>
                  </a:lnTo>
                  <a:lnTo>
                    <a:pt x="6884297" y="2183362"/>
                  </a:lnTo>
                  <a:lnTo>
                    <a:pt x="6881226" y="2225968"/>
                  </a:lnTo>
                  <a:lnTo>
                    <a:pt x="6875978" y="2268394"/>
                  </a:lnTo>
                  <a:lnTo>
                    <a:pt x="6868562" y="2310572"/>
                  </a:lnTo>
                  <a:lnTo>
                    <a:pt x="6858988" y="2352430"/>
                  </a:lnTo>
                  <a:lnTo>
                    <a:pt x="6847268" y="2393901"/>
                  </a:lnTo>
                  <a:lnTo>
                    <a:pt x="6833411" y="2434914"/>
                  </a:lnTo>
                  <a:lnTo>
                    <a:pt x="6817427" y="2475401"/>
                  </a:lnTo>
                  <a:lnTo>
                    <a:pt x="6799328" y="2515291"/>
                  </a:lnTo>
                  <a:lnTo>
                    <a:pt x="6779124" y="2554516"/>
                  </a:lnTo>
                  <a:lnTo>
                    <a:pt x="6756824" y="2593006"/>
                  </a:lnTo>
                  <a:lnTo>
                    <a:pt x="6732440" y="2630691"/>
                  </a:lnTo>
                  <a:lnTo>
                    <a:pt x="6705981" y="2667502"/>
                  </a:lnTo>
                  <a:lnTo>
                    <a:pt x="6677459" y="2703371"/>
                  </a:lnTo>
                  <a:lnTo>
                    <a:pt x="6646883" y="2738226"/>
                  </a:lnTo>
                  <a:lnTo>
                    <a:pt x="6614263" y="2772000"/>
                  </a:lnTo>
                  <a:lnTo>
                    <a:pt x="6579611" y="2804622"/>
                  </a:lnTo>
                  <a:lnTo>
                    <a:pt x="6542937" y="2836023"/>
                  </a:lnTo>
                  <a:lnTo>
                    <a:pt x="6504250" y="2866134"/>
                  </a:lnTo>
                  <a:lnTo>
                    <a:pt x="6463561" y="2894885"/>
                  </a:lnTo>
                  <a:lnTo>
                    <a:pt x="6422835" y="2920997"/>
                  </a:lnTo>
                  <a:lnTo>
                    <a:pt x="6380857" y="2945349"/>
                  </a:lnTo>
                  <a:lnTo>
                    <a:pt x="6337704" y="2967914"/>
                  </a:lnTo>
                  <a:lnTo>
                    <a:pt x="6293452" y="2988665"/>
                  </a:lnTo>
                  <a:lnTo>
                    <a:pt x="6248178" y="3007574"/>
                  </a:lnTo>
                  <a:lnTo>
                    <a:pt x="6201959" y="3024614"/>
                  </a:lnTo>
                  <a:lnTo>
                    <a:pt x="6154872" y="3039757"/>
                  </a:lnTo>
                  <a:lnTo>
                    <a:pt x="6106993" y="3052976"/>
                  </a:lnTo>
                  <a:lnTo>
                    <a:pt x="6058398" y="3064244"/>
                  </a:lnTo>
                  <a:lnTo>
                    <a:pt x="6009166" y="3073532"/>
                  </a:lnTo>
                  <a:lnTo>
                    <a:pt x="5959371" y="3080813"/>
                  </a:lnTo>
                  <a:lnTo>
                    <a:pt x="5957605" y="3125039"/>
                  </a:lnTo>
                  <a:lnTo>
                    <a:pt x="5953166" y="3168621"/>
                  </a:lnTo>
                  <a:lnTo>
                    <a:pt x="5946126" y="3211500"/>
                  </a:lnTo>
                  <a:lnTo>
                    <a:pt x="5936555" y="3253615"/>
                  </a:lnTo>
                  <a:lnTo>
                    <a:pt x="5924524" y="3294904"/>
                  </a:lnTo>
                  <a:lnTo>
                    <a:pt x="5910103" y="3335306"/>
                  </a:lnTo>
                  <a:lnTo>
                    <a:pt x="5893364" y="3374761"/>
                  </a:lnTo>
                  <a:lnTo>
                    <a:pt x="5874378" y="3413208"/>
                  </a:lnTo>
                  <a:lnTo>
                    <a:pt x="5853214" y="3450585"/>
                  </a:lnTo>
                  <a:lnTo>
                    <a:pt x="5829944" y="3486832"/>
                  </a:lnTo>
                  <a:lnTo>
                    <a:pt x="5804639" y="3521888"/>
                  </a:lnTo>
                  <a:lnTo>
                    <a:pt x="5777369" y="3555692"/>
                  </a:lnTo>
                  <a:lnTo>
                    <a:pt x="5748205" y="3588182"/>
                  </a:lnTo>
                  <a:lnTo>
                    <a:pt x="5717219" y="3619299"/>
                  </a:lnTo>
                  <a:lnTo>
                    <a:pt x="5684480" y="3648980"/>
                  </a:lnTo>
                  <a:lnTo>
                    <a:pt x="5650059" y="3677165"/>
                  </a:lnTo>
                  <a:lnTo>
                    <a:pt x="5614028" y="3703793"/>
                  </a:lnTo>
                  <a:lnTo>
                    <a:pt x="5576457" y="3728803"/>
                  </a:lnTo>
                  <a:lnTo>
                    <a:pt x="5537417" y="3752134"/>
                  </a:lnTo>
                  <a:lnTo>
                    <a:pt x="5496978" y="3773725"/>
                  </a:lnTo>
                  <a:lnTo>
                    <a:pt x="5455212" y="3793516"/>
                  </a:lnTo>
                  <a:lnTo>
                    <a:pt x="5412189" y="3811444"/>
                  </a:lnTo>
                  <a:lnTo>
                    <a:pt x="5367980" y="3827450"/>
                  </a:lnTo>
                  <a:lnTo>
                    <a:pt x="5322656" y="3841472"/>
                  </a:lnTo>
                  <a:lnTo>
                    <a:pt x="5276288" y="3853450"/>
                  </a:lnTo>
                  <a:lnTo>
                    <a:pt x="5228945" y="3863321"/>
                  </a:lnTo>
                  <a:lnTo>
                    <a:pt x="5180700" y="3871026"/>
                  </a:lnTo>
                  <a:lnTo>
                    <a:pt x="5131623" y="3876504"/>
                  </a:lnTo>
                  <a:lnTo>
                    <a:pt x="5081784" y="3879693"/>
                  </a:lnTo>
                  <a:lnTo>
                    <a:pt x="5031255" y="3880532"/>
                  </a:lnTo>
                  <a:lnTo>
                    <a:pt x="4980406" y="3878960"/>
                  </a:lnTo>
                  <a:lnTo>
                    <a:pt x="4929889" y="3874945"/>
                  </a:lnTo>
                  <a:lnTo>
                    <a:pt x="4879813" y="3868517"/>
                  </a:lnTo>
                  <a:lnTo>
                    <a:pt x="4830290" y="3859702"/>
                  </a:lnTo>
                  <a:lnTo>
                    <a:pt x="4781430" y="3848528"/>
                  </a:lnTo>
                  <a:lnTo>
                    <a:pt x="4733344" y="3835023"/>
                  </a:lnTo>
                  <a:lnTo>
                    <a:pt x="4686141" y="3819213"/>
                  </a:lnTo>
                  <a:lnTo>
                    <a:pt x="4639933" y="3801126"/>
                  </a:lnTo>
                  <a:lnTo>
                    <a:pt x="4594829" y="3780790"/>
                  </a:lnTo>
                  <a:lnTo>
                    <a:pt x="4550941" y="3758231"/>
                  </a:lnTo>
                  <a:lnTo>
                    <a:pt x="4535165" y="3800486"/>
                  </a:lnTo>
                  <a:lnTo>
                    <a:pt x="4517356" y="3841648"/>
                  </a:lnTo>
                  <a:lnTo>
                    <a:pt x="4497580" y="3881685"/>
                  </a:lnTo>
                  <a:lnTo>
                    <a:pt x="4475900" y="3920569"/>
                  </a:lnTo>
                  <a:lnTo>
                    <a:pt x="4452382" y="3958268"/>
                  </a:lnTo>
                  <a:lnTo>
                    <a:pt x="4427089" y="3994752"/>
                  </a:lnTo>
                  <a:lnTo>
                    <a:pt x="4400086" y="4029991"/>
                  </a:lnTo>
                  <a:lnTo>
                    <a:pt x="4371436" y="4063955"/>
                  </a:lnTo>
                  <a:lnTo>
                    <a:pt x="4341206" y="4096614"/>
                  </a:lnTo>
                  <a:lnTo>
                    <a:pt x="4309458" y="4127937"/>
                  </a:lnTo>
                  <a:lnTo>
                    <a:pt x="4276257" y="4157894"/>
                  </a:lnTo>
                  <a:lnTo>
                    <a:pt x="4241667" y="4186455"/>
                  </a:lnTo>
                  <a:lnTo>
                    <a:pt x="4205753" y="4213589"/>
                  </a:lnTo>
                  <a:lnTo>
                    <a:pt x="4168580" y="4239267"/>
                  </a:lnTo>
                  <a:lnTo>
                    <a:pt x="4130211" y="4263457"/>
                  </a:lnTo>
                  <a:lnTo>
                    <a:pt x="4090710" y="4286131"/>
                  </a:lnTo>
                  <a:lnTo>
                    <a:pt x="4050143" y="4307257"/>
                  </a:lnTo>
                  <a:lnTo>
                    <a:pt x="4008573" y="4326805"/>
                  </a:lnTo>
                  <a:lnTo>
                    <a:pt x="3966065" y="4344745"/>
                  </a:lnTo>
                  <a:lnTo>
                    <a:pt x="3922683" y="4361047"/>
                  </a:lnTo>
                  <a:lnTo>
                    <a:pt x="3878492" y="4375680"/>
                  </a:lnTo>
                  <a:lnTo>
                    <a:pt x="3833555" y="4388615"/>
                  </a:lnTo>
                  <a:lnTo>
                    <a:pt x="3787937" y="4399820"/>
                  </a:lnTo>
                  <a:lnTo>
                    <a:pt x="3741703" y="4409266"/>
                  </a:lnTo>
                  <a:lnTo>
                    <a:pt x="3694917" y="4416923"/>
                  </a:lnTo>
                  <a:lnTo>
                    <a:pt x="3647643" y="4422759"/>
                  </a:lnTo>
                  <a:lnTo>
                    <a:pt x="3599945" y="4426746"/>
                  </a:lnTo>
                  <a:lnTo>
                    <a:pt x="3551888" y="4428852"/>
                  </a:lnTo>
                  <a:lnTo>
                    <a:pt x="3503536" y="4429048"/>
                  </a:lnTo>
                  <a:lnTo>
                    <a:pt x="3454954" y="4427303"/>
                  </a:lnTo>
                  <a:lnTo>
                    <a:pt x="3406206" y="4423587"/>
                  </a:lnTo>
                  <a:lnTo>
                    <a:pt x="3357356" y="4417869"/>
                  </a:lnTo>
                  <a:lnTo>
                    <a:pt x="3308468" y="4410120"/>
                  </a:lnTo>
                  <a:lnTo>
                    <a:pt x="3259607" y="4400309"/>
                  </a:lnTo>
                  <a:lnTo>
                    <a:pt x="3210837" y="4388405"/>
                  </a:lnTo>
                  <a:lnTo>
                    <a:pt x="3160344" y="4373778"/>
                  </a:lnTo>
                  <a:lnTo>
                    <a:pt x="3110916" y="4357036"/>
                  </a:lnTo>
                  <a:lnTo>
                    <a:pt x="3062630" y="4338229"/>
                  </a:lnTo>
                  <a:lnTo>
                    <a:pt x="3015562" y="4317407"/>
                  </a:lnTo>
                  <a:lnTo>
                    <a:pt x="2969791" y="4294621"/>
                  </a:lnTo>
                  <a:lnTo>
                    <a:pt x="2925394" y="4269920"/>
                  </a:lnTo>
                  <a:lnTo>
                    <a:pt x="2882447" y="4243356"/>
                  </a:lnTo>
                  <a:lnTo>
                    <a:pt x="2841028" y="4214977"/>
                  </a:lnTo>
                  <a:lnTo>
                    <a:pt x="2801214" y="4184836"/>
                  </a:lnTo>
                  <a:lnTo>
                    <a:pt x="2763083" y="4152981"/>
                  </a:lnTo>
                  <a:lnTo>
                    <a:pt x="2726711" y="4119464"/>
                  </a:lnTo>
                  <a:lnTo>
                    <a:pt x="2692175" y="4084334"/>
                  </a:lnTo>
                  <a:lnTo>
                    <a:pt x="2659554" y="4047642"/>
                  </a:lnTo>
                  <a:lnTo>
                    <a:pt x="2628923" y="4009437"/>
                  </a:lnTo>
                  <a:lnTo>
                    <a:pt x="2584983" y="4031613"/>
                  </a:lnTo>
                  <a:lnTo>
                    <a:pt x="2540446" y="4052027"/>
                  </a:lnTo>
                  <a:lnTo>
                    <a:pt x="2495369" y="4070692"/>
                  </a:lnTo>
                  <a:lnTo>
                    <a:pt x="2449803" y="4087620"/>
                  </a:lnTo>
                  <a:lnTo>
                    <a:pt x="2403805" y="4102822"/>
                  </a:lnTo>
                  <a:lnTo>
                    <a:pt x="2357428" y="4116310"/>
                  </a:lnTo>
                  <a:lnTo>
                    <a:pt x="2310726" y="4128096"/>
                  </a:lnTo>
                  <a:lnTo>
                    <a:pt x="2263754" y="4138193"/>
                  </a:lnTo>
                  <a:lnTo>
                    <a:pt x="2216566" y="4146612"/>
                  </a:lnTo>
                  <a:lnTo>
                    <a:pt x="2169217" y="4153364"/>
                  </a:lnTo>
                  <a:lnTo>
                    <a:pt x="2121759" y="4158462"/>
                  </a:lnTo>
                  <a:lnTo>
                    <a:pt x="2074249" y="4161918"/>
                  </a:lnTo>
                  <a:lnTo>
                    <a:pt x="2026739" y="4163744"/>
                  </a:lnTo>
                  <a:lnTo>
                    <a:pt x="1979285" y="4163950"/>
                  </a:lnTo>
                  <a:lnTo>
                    <a:pt x="1931940" y="4162550"/>
                  </a:lnTo>
                  <a:lnTo>
                    <a:pt x="1884759" y="4159555"/>
                  </a:lnTo>
                  <a:lnTo>
                    <a:pt x="1837795" y="4154978"/>
                  </a:lnTo>
                  <a:lnTo>
                    <a:pt x="1791104" y="4148829"/>
                  </a:lnTo>
                  <a:lnTo>
                    <a:pt x="1744740" y="4141121"/>
                  </a:lnTo>
                  <a:lnTo>
                    <a:pt x="1698756" y="4131865"/>
                  </a:lnTo>
                  <a:lnTo>
                    <a:pt x="1653208" y="4121075"/>
                  </a:lnTo>
                  <a:lnTo>
                    <a:pt x="1608148" y="4108760"/>
                  </a:lnTo>
                  <a:lnTo>
                    <a:pt x="1563632" y="4094934"/>
                  </a:lnTo>
                  <a:lnTo>
                    <a:pt x="1519714" y="4079608"/>
                  </a:lnTo>
                  <a:lnTo>
                    <a:pt x="1476448" y="4062795"/>
                  </a:lnTo>
                  <a:lnTo>
                    <a:pt x="1433888" y="4044505"/>
                  </a:lnTo>
                  <a:lnTo>
                    <a:pt x="1392089" y="4024751"/>
                  </a:lnTo>
                  <a:lnTo>
                    <a:pt x="1351104" y="4003545"/>
                  </a:lnTo>
                  <a:lnTo>
                    <a:pt x="1310989" y="3980899"/>
                  </a:lnTo>
                  <a:lnTo>
                    <a:pt x="1271797" y="3956824"/>
                  </a:lnTo>
                  <a:lnTo>
                    <a:pt x="1233582" y="3931332"/>
                  </a:lnTo>
                  <a:lnTo>
                    <a:pt x="1196399" y="3904436"/>
                  </a:lnTo>
                  <a:lnTo>
                    <a:pt x="1160302" y="3876147"/>
                  </a:lnTo>
                  <a:lnTo>
                    <a:pt x="1125346" y="3846477"/>
                  </a:lnTo>
                  <a:lnTo>
                    <a:pt x="1091584" y="3815437"/>
                  </a:lnTo>
                  <a:lnTo>
                    <a:pt x="1059071" y="3783041"/>
                  </a:lnTo>
                  <a:lnTo>
                    <a:pt x="1027861" y="3749299"/>
                  </a:lnTo>
                  <a:lnTo>
                    <a:pt x="998008" y="3714224"/>
                  </a:lnTo>
                  <a:lnTo>
                    <a:pt x="969567" y="3677828"/>
                  </a:lnTo>
                  <a:lnTo>
                    <a:pt x="942592" y="3640121"/>
                  </a:lnTo>
                  <a:lnTo>
                    <a:pt x="929600" y="3620563"/>
                  </a:lnTo>
                  <a:lnTo>
                    <a:pt x="877937" y="3624197"/>
                  </a:lnTo>
                  <a:lnTo>
                    <a:pt x="826868" y="3624498"/>
                  </a:lnTo>
                  <a:lnTo>
                    <a:pt x="776542" y="3621569"/>
                  </a:lnTo>
                  <a:lnTo>
                    <a:pt x="727107" y="3615513"/>
                  </a:lnTo>
                  <a:lnTo>
                    <a:pt x="678712" y="3606433"/>
                  </a:lnTo>
                  <a:lnTo>
                    <a:pt x="631506" y="3594432"/>
                  </a:lnTo>
                  <a:lnTo>
                    <a:pt x="585638" y="3579611"/>
                  </a:lnTo>
                  <a:lnTo>
                    <a:pt x="541257" y="3562075"/>
                  </a:lnTo>
                  <a:lnTo>
                    <a:pt x="498512" y="3541926"/>
                  </a:lnTo>
                  <a:lnTo>
                    <a:pt x="457552" y="3519266"/>
                  </a:lnTo>
                  <a:lnTo>
                    <a:pt x="418525" y="3494198"/>
                  </a:lnTo>
                  <a:lnTo>
                    <a:pt x="381580" y="3466826"/>
                  </a:lnTo>
                  <a:lnTo>
                    <a:pt x="346868" y="3437252"/>
                  </a:lnTo>
                  <a:lnTo>
                    <a:pt x="314535" y="3405578"/>
                  </a:lnTo>
                  <a:lnTo>
                    <a:pt x="284732" y="3371907"/>
                  </a:lnTo>
                  <a:lnTo>
                    <a:pt x="257606" y="3336343"/>
                  </a:lnTo>
                  <a:lnTo>
                    <a:pt x="233308" y="3298988"/>
                  </a:lnTo>
                  <a:lnTo>
                    <a:pt x="211986" y="3259944"/>
                  </a:lnTo>
                  <a:lnTo>
                    <a:pt x="193788" y="3219315"/>
                  </a:lnTo>
                  <a:lnTo>
                    <a:pt x="178865" y="3177203"/>
                  </a:lnTo>
                  <a:lnTo>
                    <a:pt x="167363" y="3133711"/>
                  </a:lnTo>
                  <a:lnTo>
                    <a:pt x="159434" y="3088941"/>
                  </a:lnTo>
                  <a:lnTo>
                    <a:pt x="155173" y="3040618"/>
                  </a:lnTo>
                  <a:lnTo>
                    <a:pt x="155325" y="2992497"/>
                  </a:lnTo>
                  <a:lnTo>
                    <a:pt x="159809" y="2944791"/>
                  </a:lnTo>
                  <a:lnTo>
                    <a:pt x="168546" y="2897715"/>
                  </a:lnTo>
                  <a:lnTo>
                    <a:pt x="181456" y="2851483"/>
                  </a:lnTo>
                  <a:lnTo>
                    <a:pt x="198457" y="2806309"/>
                  </a:lnTo>
                  <a:lnTo>
                    <a:pt x="219470" y="2762407"/>
                  </a:lnTo>
                  <a:lnTo>
                    <a:pt x="244415" y="2719991"/>
                  </a:lnTo>
                  <a:lnTo>
                    <a:pt x="273211" y="2679275"/>
                  </a:lnTo>
                  <a:lnTo>
                    <a:pt x="305777" y="2640474"/>
                  </a:lnTo>
                  <a:lnTo>
                    <a:pt x="342034" y="2603801"/>
                  </a:lnTo>
                  <a:lnTo>
                    <a:pt x="298453" y="2579380"/>
                  </a:lnTo>
                  <a:lnTo>
                    <a:pt x="257633" y="2552600"/>
                  </a:lnTo>
                  <a:lnTo>
                    <a:pt x="219622" y="2523624"/>
                  </a:lnTo>
                  <a:lnTo>
                    <a:pt x="184468" y="2492613"/>
                  </a:lnTo>
                  <a:lnTo>
                    <a:pt x="152218" y="2459728"/>
                  </a:lnTo>
                  <a:lnTo>
                    <a:pt x="122921" y="2425129"/>
                  </a:lnTo>
                  <a:lnTo>
                    <a:pt x="96624" y="2388979"/>
                  </a:lnTo>
                  <a:lnTo>
                    <a:pt x="73376" y="2351439"/>
                  </a:lnTo>
                  <a:lnTo>
                    <a:pt x="53223" y="2312670"/>
                  </a:lnTo>
                  <a:lnTo>
                    <a:pt x="36214" y="2272832"/>
                  </a:lnTo>
                  <a:lnTo>
                    <a:pt x="22397" y="2232088"/>
                  </a:lnTo>
                  <a:lnTo>
                    <a:pt x="11819" y="2190599"/>
                  </a:lnTo>
                  <a:lnTo>
                    <a:pt x="4528" y="2148525"/>
                  </a:lnTo>
                  <a:lnTo>
                    <a:pt x="572" y="2106028"/>
                  </a:lnTo>
                  <a:lnTo>
                    <a:pt x="0" y="2063270"/>
                  </a:lnTo>
                  <a:lnTo>
                    <a:pt x="2857" y="2020411"/>
                  </a:lnTo>
                  <a:lnTo>
                    <a:pt x="9194" y="1977612"/>
                  </a:lnTo>
                  <a:lnTo>
                    <a:pt x="19056" y="1935036"/>
                  </a:lnTo>
                  <a:lnTo>
                    <a:pt x="32493" y="1892842"/>
                  </a:lnTo>
                  <a:lnTo>
                    <a:pt x="49552" y="1851193"/>
                  </a:lnTo>
                  <a:lnTo>
                    <a:pt x="70281" y="1810250"/>
                  </a:lnTo>
                  <a:lnTo>
                    <a:pt x="94727" y="1770173"/>
                  </a:lnTo>
                  <a:lnTo>
                    <a:pt x="121890" y="1732540"/>
                  </a:lnTo>
                  <a:lnTo>
                    <a:pt x="151868" y="1697015"/>
                  </a:lnTo>
                  <a:lnTo>
                    <a:pt x="184499" y="1663691"/>
                  </a:lnTo>
                  <a:lnTo>
                    <a:pt x="219617" y="1632661"/>
                  </a:lnTo>
                  <a:lnTo>
                    <a:pt x="257060" y="1604019"/>
                  </a:lnTo>
                  <a:lnTo>
                    <a:pt x="296663" y="1577857"/>
                  </a:lnTo>
                  <a:lnTo>
                    <a:pt x="338262" y="1554268"/>
                  </a:lnTo>
                  <a:lnTo>
                    <a:pt x="381693" y="1533346"/>
                  </a:lnTo>
                  <a:lnTo>
                    <a:pt x="426793" y="1515182"/>
                  </a:lnTo>
                  <a:lnTo>
                    <a:pt x="473397" y="1499870"/>
                  </a:lnTo>
                  <a:lnTo>
                    <a:pt x="521342" y="1487504"/>
                  </a:lnTo>
                  <a:lnTo>
                    <a:pt x="570463" y="1478175"/>
                  </a:lnTo>
                  <a:lnTo>
                    <a:pt x="620596" y="1471977"/>
                  </a:lnTo>
                  <a:lnTo>
                    <a:pt x="626387" y="1458261"/>
                  </a:lnTo>
                  <a:close/>
                </a:path>
              </a:pathLst>
            </a:custGeom>
            <a:ln w="12192">
              <a:solidFill>
                <a:srgbClr val="212A3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9091887-A337-15BE-5DD4-B9D2CC6B1189}"/>
              </a:ext>
            </a:extLst>
          </p:cNvPr>
          <p:cNvSpPr>
            <a:spLocks noGrp="1"/>
          </p:cNvSpPr>
          <p:nvPr>
            <p:ph type="title"/>
          </p:nvPr>
        </p:nvSpPr>
        <p:spPr>
          <a:xfrm>
            <a:off x="838200" y="448721"/>
            <a:ext cx="4707671" cy="1225650"/>
          </a:xfrm>
        </p:spPr>
        <p:txBody>
          <a:bodyPr anchor="b">
            <a:normAutofit fontScale="90000"/>
          </a:bodyPr>
          <a:lstStyle/>
          <a:p>
            <a:pPr algn="ctr"/>
            <a:r>
              <a:rPr lang="en-GB" sz="2700" dirty="0">
                <a:solidFill>
                  <a:schemeClr val="bg1"/>
                </a:solidFill>
              </a:rPr>
              <a:t>Leadership at the ‘Edge of Chaos’</a:t>
            </a:r>
            <a:br>
              <a:rPr lang="en-GB" sz="3800" dirty="0">
                <a:solidFill>
                  <a:schemeClr val="bg1"/>
                </a:solidFill>
              </a:rPr>
            </a:br>
            <a:endParaRPr lang="en-GB" sz="3800"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97FAC1-065B-6729-DB9C-35F22C8CC148}"/>
              </a:ext>
            </a:extLst>
          </p:cNvPr>
          <p:cNvSpPr>
            <a:spLocks noGrp="1"/>
          </p:cNvSpPr>
          <p:nvPr>
            <p:ph idx="1"/>
          </p:nvPr>
        </p:nvSpPr>
        <p:spPr>
          <a:xfrm>
            <a:off x="897769" y="1909192"/>
            <a:ext cx="4586513" cy="3647710"/>
          </a:xfrm>
        </p:spPr>
        <p:txBody>
          <a:bodyPr>
            <a:normAutofit/>
          </a:bodyPr>
          <a:lstStyle/>
          <a:p>
            <a:endParaRPr lang="en-GB" sz="2000" dirty="0">
              <a:solidFill>
                <a:schemeClr val="bg1"/>
              </a:solidFill>
            </a:endParaRPr>
          </a:p>
          <a:p>
            <a:r>
              <a:rPr lang="en-GB" sz="2000" dirty="0">
                <a:solidFill>
                  <a:schemeClr val="bg1"/>
                </a:solidFill>
              </a:rPr>
              <a:t>Natural adaptation leads to </a:t>
            </a:r>
            <a:r>
              <a:rPr lang="en-GB" sz="2000" b="1" dirty="0">
                <a:solidFill>
                  <a:schemeClr val="bg1"/>
                </a:solidFill>
              </a:rPr>
              <a:t>increasing ‘closedness’ (order) </a:t>
            </a:r>
            <a:r>
              <a:rPr lang="en-GB" sz="2000" dirty="0">
                <a:solidFill>
                  <a:schemeClr val="bg1"/>
                </a:solidFill>
              </a:rPr>
              <a:t>in a human system</a:t>
            </a:r>
          </a:p>
          <a:p>
            <a:endParaRPr lang="en-GB" sz="2000" dirty="0">
              <a:solidFill>
                <a:schemeClr val="bg1"/>
              </a:solidFill>
            </a:endParaRPr>
          </a:p>
          <a:p>
            <a:r>
              <a:rPr lang="en-GB" sz="2000" dirty="0">
                <a:solidFill>
                  <a:schemeClr val="bg1"/>
                </a:solidFill>
              </a:rPr>
              <a:t>Leaders should </a:t>
            </a:r>
            <a:r>
              <a:rPr lang="en-GB" sz="2000" b="1" dirty="0">
                <a:solidFill>
                  <a:schemeClr val="bg1"/>
                </a:solidFill>
              </a:rPr>
              <a:t>lead toward, not away, </a:t>
            </a:r>
            <a:r>
              <a:rPr lang="en-GB" sz="2000" dirty="0">
                <a:solidFill>
                  <a:schemeClr val="bg1"/>
                </a:solidFill>
              </a:rPr>
              <a:t>from the edge of chaos. </a:t>
            </a:r>
          </a:p>
          <a:p>
            <a:pPr marL="0" indent="0">
              <a:buNone/>
            </a:pPr>
            <a:endParaRPr lang="en-GB" sz="2000" dirty="0">
              <a:solidFill>
                <a:schemeClr val="bg1"/>
              </a:solidFill>
            </a:endParaRPr>
          </a:p>
          <a:p>
            <a:r>
              <a:rPr lang="en-GB" sz="2000" dirty="0">
                <a:solidFill>
                  <a:schemeClr val="bg1"/>
                </a:solidFill>
              </a:rPr>
              <a:t>The job of leadership is to create the </a:t>
            </a:r>
            <a:r>
              <a:rPr lang="en-GB" sz="2000" b="1" dirty="0">
                <a:solidFill>
                  <a:schemeClr val="bg1"/>
                </a:solidFill>
              </a:rPr>
              <a:t>conditions for self-regulation</a:t>
            </a:r>
            <a:r>
              <a:rPr lang="en-GB" sz="2000" dirty="0">
                <a:solidFill>
                  <a:schemeClr val="bg1"/>
                </a:solidFill>
              </a:rPr>
              <a:t>, rather than control.</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E726B1D-D0A1-0F76-EDC1-75E20E555C0F}"/>
              </a:ext>
            </a:extLst>
          </p:cNvPr>
          <p:cNvPicPr>
            <a:picLocks noChangeAspect="1"/>
          </p:cNvPicPr>
          <p:nvPr/>
        </p:nvPicPr>
        <p:blipFill>
          <a:blip r:embed="rId2"/>
          <a:stretch>
            <a:fillRect/>
          </a:stretch>
        </p:blipFill>
        <p:spPr>
          <a:xfrm>
            <a:off x="7505167" y="1714500"/>
            <a:ext cx="2511742" cy="3428999"/>
          </a:xfrm>
          <a:prstGeom prst="rect">
            <a:avLst/>
          </a:prstGeom>
        </p:spPr>
      </p:pic>
    </p:spTree>
    <p:extLst>
      <p:ext uri="{BB962C8B-B14F-4D97-AF65-F5344CB8AC3E}">
        <p14:creationId xmlns:p14="http://schemas.microsoft.com/office/powerpoint/2010/main" val="1168838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CB13-9727-D0FB-9FEA-FC22A3854AB1}"/>
              </a:ext>
            </a:extLst>
          </p:cNvPr>
          <p:cNvSpPr>
            <a:spLocks noGrp="1"/>
          </p:cNvSpPr>
          <p:nvPr>
            <p:ph type="title"/>
          </p:nvPr>
        </p:nvSpPr>
        <p:spPr>
          <a:xfrm>
            <a:off x="-4421" y="168194"/>
            <a:ext cx="8594912" cy="1325563"/>
          </a:xfrm>
        </p:spPr>
        <p:txBody>
          <a:bodyPr/>
          <a:lstStyle/>
          <a:p>
            <a:r>
              <a:rPr lang="en-US" sz="3000"/>
              <a:t>    The Leadership we need for the 21</a:t>
            </a:r>
            <a:r>
              <a:rPr lang="en-US" sz="3000" baseline="30000"/>
              <a:t>st</a:t>
            </a:r>
            <a:r>
              <a:rPr lang="en-US" sz="3000"/>
              <a:t> Century </a:t>
            </a:r>
            <a:endParaRPr lang="en-GB" sz="3000">
              <a:ea typeface="Calibri"/>
              <a:cs typeface="Calibri"/>
            </a:endParaRPr>
          </a:p>
        </p:txBody>
      </p:sp>
      <p:sp>
        <p:nvSpPr>
          <p:cNvPr id="3" name="Content Placeholder 2">
            <a:extLst>
              <a:ext uri="{FF2B5EF4-FFF2-40B4-BE49-F238E27FC236}">
                <a16:creationId xmlns:a16="http://schemas.microsoft.com/office/drawing/2014/main" id="{3B827D8D-C217-A396-FB41-BA9624217D39}"/>
              </a:ext>
            </a:extLst>
          </p:cNvPr>
          <p:cNvSpPr>
            <a:spLocks noGrp="1"/>
          </p:cNvSpPr>
          <p:nvPr>
            <p:ph idx="1"/>
          </p:nvPr>
        </p:nvSpPr>
        <p:spPr>
          <a:xfrm>
            <a:off x="467966" y="1387068"/>
            <a:ext cx="6202657" cy="5218937"/>
          </a:xfrm>
        </p:spPr>
        <p:txBody>
          <a:bodyPr vert="horz" lIns="91440" tIns="45720" rIns="91440" bIns="45720" rtlCol="0" anchor="t">
            <a:normAutofit/>
          </a:bodyPr>
          <a:lstStyle/>
          <a:p>
            <a:pPr marL="0" indent="0">
              <a:lnSpc>
                <a:spcPct val="110000"/>
              </a:lnSpc>
              <a:spcAft>
                <a:spcPts val="1200"/>
              </a:spcAft>
              <a:buNone/>
            </a:pPr>
            <a:endParaRPr lang="en-GB">
              <a:solidFill>
                <a:schemeClr val="tx1">
                  <a:lumMod val="85000"/>
                  <a:lumOff val="15000"/>
                </a:schemeClr>
              </a:solidFill>
              <a:latin typeface="+mn-lt"/>
            </a:endParaRPr>
          </a:p>
          <a:p>
            <a:pPr marL="0" indent="0">
              <a:lnSpc>
                <a:spcPct val="110000"/>
              </a:lnSpc>
              <a:spcAft>
                <a:spcPts val="1200"/>
              </a:spcAft>
              <a:buNone/>
            </a:pPr>
            <a:endParaRPr lang="en-GB">
              <a:solidFill>
                <a:schemeClr val="tx1">
                  <a:lumMod val="85000"/>
                  <a:lumOff val="15000"/>
                </a:schemeClr>
              </a:solidFill>
              <a:latin typeface="+mn-lt"/>
              <a:ea typeface="Calibri"/>
              <a:cs typeface="Calibri"/>
            </a:endParaRPr>
          </a:p>
          <a:p>
            <a:pPr marL="0" indent="0">
              <a:lnSpc>
                <a:spcPct val="110000"/>
              </a:lnSpc>
              <a:spcAft>
                <a:spcPts val="1200"/>
              </a:spcAft>
              <a:buNone/>
            </a:pPr>
            <a:endParaRPr lang="en-GB">
              <a:solidFill>
                <a:schemeClr val="tx1">
                  <a:lumMod val="85000"/>
                  <a:lumOff val="15000"/>
                </a:schemeClr>
              </a:solidFill>
              <a:latin typeface="+mn-lt"/>
              <a:ea typeface="Calibri"/>
              <a:cs typeface="Calibri"/>
            </a:endParaRPr>
          </a:p>
        </p:txBody>
      </p:sp>
      <p:pic>
        <p:nvPicPr>
          <p:cNvPr id="4" name="Picture 3">
            <a:hlinkClick r:id="rId3"/>
            <a:extLst>
              <a:ext uri="{FF2B5EF4-FFF2-40B4-BE49-F238E27FC236}">
                <a16:creationId xmlns:a16="http://schemas.microsoft.com/office/drawing/2014/main" id="{3DC2E6A2-74A6-CCBF-DB6D-E903B4EB66E0}"/>
              </a:ext>
            </a:extLst>
          </p:cNvPr>
          <p:cNvPicPr>
            <a:picLocks noChangeAspect="1"/>
          </p:cNvPicPr>
          <p:nvPr/>
        </p:nvPicPr>
        <p:blipFill>
          <a:blip r:embed="rId4"/>
          <a:stretch>
            <a:fillRect/>
          </a:stretch>
        </p:blipFill>
        <p:spPr>
          <a:xfrm>
            <a:off x="2863694" y="1809492"/>
            <a:ext cx="5205046" cy="3615720"/>
          </a:xfrm>
          <a:prstGeom prst="rect">
            <a:avLst/>
          </a:prstGeom>
        </p:spPr>
      </p:pic>
      <p:sp>
        <p:nvSpPr>
          <p:cNvPr id="5" name="TextBox 4">
            <a:extLst>
              <a:ext uri="{FF2B5EF4-FFF2-40B4-BE49-F238E27FC236}">
                <a16:creationId xmlns:a16="http://schemas.microsoft.com/office/drawing/2014/main" id="{BD1974E7-C972-4AE0-3554-D91796A55B2F}"/>
              </a:ext>
            </a:extLst>
          </p:cNvPr>
          <p:cNvSpPr txBox="1"/>
          <p:nvPr/>
        </p:nvSpPr>
        <p:spPr>
          <a:xfrm>
            <a:off x="3238439" y="5646277"/>
            <a:ext cx="466301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hlinkClick r:id="rId3"/>
              </a:rPr>
              <a:t>www.cisl.cam.ac.uk/news-and-resources/publications/leadership-sustainable-future</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58970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6E1D-4338-A40E-70B9-CAEDD57880CE}"/>
              </a:ext>
            </a:extLst>
          </p:cNvPr>
          <p:cNvSpPr>
            <a:spLocks noGrp="1"/>
          </p:cNvSpPr>
          <p:nvPr>
            <p:ph type="ctrTitle"/>
          </p:nvPr>
        </p:nvSpPr>
        <p:spPr/>
        <p:txBody>
          <a:bodyPr lIns="91440" tIns="45720" rIns="91440" bIns="45720" anchor="b">
            <a:noAutofit/>
          </a:bodyPr>
          <a:lstStyle/>
          <a:p>
            <a:r>
              <a:rPr lang="en-GB" i="1"/>
              <a:t>"Leadership as a dynamic social process within a specific place (context), which maximises the contribution of others towards the achievement of a meaningful purpose”</a:t>
            </a:r>
            <a:r>
              <a:rPr lang="en-GB"/>
              <a:t> </a:t>
            </a:r>
          </a:p>
        </p:txBody>
      </p:sp>
      <p:sp>
        <p:nvSpPr>
          <p:cNvPr id="3" name="TextBox 2">
            <a:extLst>
              <a:ext uri="{FF2B5EF4-FFF2-40B4-BE49-F238E27FC236}">
                <a16:creationId xmlns:a16="http://schemas.microsoft.com/office/drawing/2014/main" id="{B529C8C8-6EEA-67F2-1DB6-1D20FF7C7FB0}"/>
              </a:ext>
            </a:extLst>
          </p:cNvPr>
          <p:cNvSpPr txBox="1"/>
          <p:nvPr/>
        </p:nvSpPr>
        <p:spPr>
          <a:xfrm>
            <a:off x="11582477" y="6481127"/>
            <a:ext cx="68153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 CISL</a:t>
            </a:r>
          </a:p>
        </p:txBody>
      </p:sp>
    </p:spTree>
    <p:extLst>
      <p:ext uri="{BB962C8B-B14F-4D97-AF65-F5344CB8AC3E}">
        <p14:creationId xmlns:p14="http://schemas.microsoft.com/office/powerpoint/2010/main" val="391055358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diagram of a purpose&#10;&#10;Description automatically generated">
            <a:extLst>
              <a:ext uri="{FF2B5EF4-FFF2-40B4-BE49-F238E27FC236}">
                <a16:creationId xmlns:a16="http://schemas.microsoft.com/office/drawing/2014/main" id="{74E813D5-7AB1-C543-B2CC-53C50E2C8B8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35234" y="1557338"/>
            <a:ext cx="5147018" cy="5103491"/>
          </a:xfrm>
          <a:prstGeom prst="rect">
            <a:avLst/>
          </a:prstGeom>
        </p:spPr>
      </p:pic>
      <p:sp>
        <p:nvSpPr>
          <p:cNvPr id="3" name="Subtitle 2">
            <a:extLst>
              <a:ext uri="{FF2B5EF4-FFF2-40B4-BE49-F238E27FC236}">
                <a16:creationId xmlns:a16="http://schemas.microsoft.com/office/drawing/2014/main" id="{CE6C55E8-5A3D-D54A-9328-A95BE99FDB28}"/>
              </a:ext>
            </a:extLst>
          </p:cNvPr>
          <p:cNvSpPr>
            <a:spLocks noGrp="1"/>
          </p:cNvSpPr>
          <p:nvPr>
            <p:ph type="subTitle" idx="1"/>
          </p:nvPr>
        </p:nvSpPr>
        <p:spPr>
          <a:xfrm>
            <a:off x="4881" y="132510"/>
            <a:ext cx="8424000" cy="874800"/>
          </a:xfrm>
        </p:spPr>
        <p:txBody>
          <a:bodyPr wrap="none" anchor="b" anchorCtr="0">
            <a:normAutofit/>
          </a:bodyPr>
          <a:lstStyle/>
          <a:p>
            <a:r>
              <a:rPr lang="en-GB" sz="3000" b="1">
                <a:effectLst/>
                <a:latin typeface="+mn-lt"/>
              </a:rPr>
              <a:t>   Leadership for a Sustainable Future</a:t>
            </a:r>
            <a:endParaRPr lang="en-US" sz="3000"/>
          </a:p>
        </p:txBody>
      </p:sp>
      <p:sp>
        <p:nvSpPr>
          <p:cNvPr id="4" name="TextBox 3">
            <a:extLst>
              <a:ext uri="{FF2B5EF4-FFF2-40B4-BE49-F238E27FC236}">
                <a16:creationId xmlns:a16="http://schemas.microsoft.com/office/drawing/2014/main" id="{C599F8D8-EC17-9349-A391-2DC41D1EE08C}"/>
              </a:ext>
            </a:extLst>
          </p:cNvPr>
          <p:cNvSpPr txBox="1"/>
          <p:nvPr/>
        </p:nvSpPr>
        <p:spPr>
          <a:xfrm>
            <a:off x="982663" y="3500299"/>
            <a:ext cx="2223116" cy="1046440"/>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Leadership that is in service of and accountable for achieving a sustainable future.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6FC58A25-8A1E-1F46-8311-CB890FA583E4}"/>
              </a:ext>
            </a:extLst>
          </p:cNvPr>
          <p:cNvSpPr/>
          <p:nvPr/>
        </p:nvSpPr>
        <p:spPr>
          <a:xfrm>
            <a:off x="989704" y="4970032"/>
            <a:ext cx="2366682" cy="1519667"/>
          </a:xfrm>
          <a:prstGeom prst="roundRect">
            <a:avLst>
              <a:gd name="adj" fmla="val 10228"/>
            </a:avLst>
          </a:prstGeom>
          <a:solidFill>
            <a:schemeClr val="bg1"/>
          </a:solidFill>
          <a:ln w="25400">
            <a:solidFill>
              <a:srgbClr val="96A629"/>
            </a:solidFill>
          </a:ln>
        </p:spPr>
        <p:style>
          <a:lnRef idx="2">
            <a:schemeClr val="accent1">
              <a:shade val="50000"/>
            </a:schemeClr>
          </a:lnRef>
          <a:fillRef idx="1">
            <a:schemeClr val="accent1"/>
          </a:fillRef>
          <a:effectRef idx="0">
            <a:schemeClr val="accent1"/>
          </a:effectRef>
          <a:fontRef idx="minor">
            <a:schemeClr val="lt1"/>
          </a:fontRef>
        </p:style>
        <p:txBody>
          <a:bodyPr lIns="540000" rIns="90000" b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rPr>
              <a:t>Connected</a:t>
            </a:r>
            <a:endParaRPr kumimoji="0" lang="en-GB" sz="1400" b="0"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Leadership that navigates the complexity and connectedness of life and nurtures the relationships that underpin the systems on which we all depend.</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descr="A green circle with white lines and dots&#10;&#10;Description automatically generated">
            <a:extLst>
              <a:ext uri="{FF2B5EF4-FFF2-40B4-BE49-F238E27FC236}">
                <a16:creationId xmlns:a16="http://schemas.microsoft.com/office/drawing/2014/main" id="{DC2001C8-9FE1-E744-AE1B-C312DD77E75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5325" y="5350583"/>
            <a:ext cx="758564" cy="758564"/>
          </a:xfrm>
          <a:prstGeom prst="rect">
            <a:avLst/>
          </a:prstGeom>
        </p:spPr>
      </p:pic>
      <p:sp>
        <p:nvSpPr>
          <p:cNvPr id="15" name="Rounded Rectangle 14">
            <a:extLst>
              <a:ext uri="{FF2B5EF4-FFF2-40B4-BE49-F238E27FC236}">
                <a16:creationId xmlns:a16="http://schemas.microsoft.com/office/drawing/2014/main" id="{C57CDD9C-54E9-DD49-A377-1F90742132E7}"/>
              </a:ext>
            </a:extLst>
          </p:cNvPr>
          <p:cNvSpPr/>
          <p:nvPr/>
        </p:nvSpPr>
        <p:spPr>
          <a:xfrm>
            <a:off x="989704" y="1557338"/>
            <a:ext cx="2366682" cy="1519667"/>
          </a:xfrm>
          <a:prstGeom prst="roundRect">
            <a:avLst>
              <a:gd name="adj" fmla="val 10228"/>
            </a:avLst>
          </a:prstGeom>
          <a:solidFill>
            <a:schemeClr val="bg1"/>
          </a:solidFill>
          <a:ln w="25400">
            <a:solidFill>
              <a:srgbClr val="C29600"/>
            </a:solidFill>
          </a:ln>
        </p:spPr>
        <p:style>
          <a:lnRef idx="2">
            <a:schemeClr val="accent1">
              <a:shade val="50000"/>
            </a:schemeClr>
          </a:lnRef>
          <a:fillRef idx="1">
            <a:schemeClr val="accent1"/>
          </a:fillRef>
          <a:effectRef idx="0">
            <a:schemeClr val="accent1"/>
          </a:effectRef>
          <a:fontRef idx="minor">
            <a:schemeClr val="lt1"/>
          </a:fontRef>
        </p:style>
        <p:txBody>
          <a:bodyPr lIns="540000" rIns="90000" b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rPr>
              <a:t>Collaborative</a:t>
            </a:r>
            <a:endParaRPr kumimoji="0" lang="en-GB" sz="1400" b="0"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Leadership that is inclusive and works in alliance with others across boundaries to achieve collective change.</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D13FB02B-8A47-0D49-B379-D89AFD035A7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695325" y="1937889"/>
            <a:ext cx="758564" cy="758564"/>
          </a:xfrm>
          <a:prstGeom prst="rect">
            <a:avLst/>
          </a:prstGeom>
        </p:spPr>
      </p:pic>
      <p:sp>
        <p:nvSpPr>
          <p:cNvPr id="17" name="TextBox 16">
            <a:extLst>
              <a:ext uri="{FF2B5EF4-FFF2-40B4-BE49-F238E27FC236}">
                <a16:creationId xmlns:a16="http://schemas.microsoft.com/office/drawing/2014/main" id="{55622C00-EE3A-9E41-84B0-10F59934A2BB}"/>
              </a:ext>
            </a:extLst>
          </p:cNvPr>
          <p:cNvSpPr txBox="1"/>
          <p:nvPr/>
        </p:nvSpPr>
        <p:spPr>
          <a:xfrm>
            <a:off x="9120188" y="3445616"/>
            <a:ext cx="2305666" cy="95410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rPr>
              <a:t>Place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 various dimensions of context at both a broad and detailed level, over space and time, which shape how and why leadership is practised.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5D61630F-EB7C-C843-BBB2-095F1A04285A}"/>
              </a:ext>
            </a:extLst>
          </p:cNvPr>
          <p:cNvSpPr/>
          <p:nvPr/>
        </p:nvSpPr>
        <p:spPr>
          <a:xfrm>
            <a:off x="9127869" y="1557338"/>
            <a:ext cx="2366682" cy="1519667"/>
          </a:xfrm>
          <a:prstGeom prst="roundRect">
            <a:avLst>
              <a:gd name="adj" fmla="val 10228"/>
            </a:avLst>
          </a:prstGeom>
          <a:solidFill>
            <a:schemeClr val="bg1"/>
          </a:solidFill>
          <a:ln w="25400">
            <a:solidFill>
              <a:srgbClr val="ED6539"/>
            </a:solidFill>
          </a:ln>
        </p:spPr>
        <p:style>
          <a:lnRef idx="2">
            <a:schemeClr val="accent1">
              <a:shade val="50000"/>
            </a:schemeClr>
          </a:lnRef>
          <a:fillRef idx="1">
            <a:schemeClr val="accent1"/>
          </a:fillRef>
          <a:effectRef idx="0">
            <a:schemeClr val="accent1"/>
          </a:effectRef>
          <a:fontRef idx="minor">
            <a:schemeClr val="lt1"/>
          </a:fontRef>
        </p:style>
        <p:txBody>
          <a:bodyPr lIns="540000" rIns="90000" b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rPr>
              <a:t>Creative</a:t>
            </a:r>
            <a:endParaRPr kumimoji="0" lang="en-GB" sz="1400" b="0"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Leadership that experiments and innovates with curiosity, optimism and purpose.</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7A981657-D833-624C-A66D-7AE281F5D87D}"/>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8833490" y="1937889"/>
            <a:ext cx="758564" cy="758564"/>
          </a:xfrm>
          <a:prstGeom prst="rect">
            <a:avLst/>
          </a:prstGeom>
        </p:spPr>
      </p:pic>
      <p:sp>
        <p:nvSpPr>
          <p:cNvPr id="20" name="Rounded Rectangle 19">
            <a:extLst>
              <a:ext uri="{FF2B5EF4-FFF2-40B4-BE49-F238E27FC236}">
                <a16:creationId xmlns:a16="http://schemas.microsoft.com/office/drawing/2014/main" id="{976F2C3C-1B9C-D643-96DA-0C9048EB91A7}"/>
              </a:ext>
            </a:extLst>
          </p:cNvPr>
          <p:cNvSpPr/>
          <p:nvPr/>
        </p:nvSpPr>
        <p:spPr>
          <a:xfrm>
            <a:off x="9127869" y="4953000"/>
            <a:ext cx="2366682" cy="1519667"/>
          </a:xfrm>
          <a:prstGeom prst="roundRect">
            <a:avLst>
              <a:gd name="adj" fmla="val 10228"/>
            </a:avLst>
          </a:prstGeom>
          <a:solidFill>
            <a:schemeClr val="bg1"/>
          </a:solidFill>
          <a:ln w="25400">
            <a:solidFill>
              <a:srgbClr val="412A5A"/>
            </a:solidFill>
          </a:ln>
        </p:spPr>
        <p:style>
          <a:lnRef idx="2">
            <a:schemeClr val="accent1">
              <a:shade val="50000"/>
            </a:schemeClr>
          </a:lnRef>
          <a:fillRef idx="1">
            <a:schemeClr val="accent1"/>
          </a:fillRef>
          <a:effectRef idx="0">
            <a:schemeClr val="accent1"/>
          </a:effectRef>
          <a:fontRef idx="minor">
            <a:schemeClr val="lt1"/>
          </a:fontRef>
        </p:style>
        <p:txBody>
          <a:bodyPr lIns="540000" rIns="90000" b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rPr>
              <a:t>Courageous</a:t>
            </a:r>
            <a:endParaRPr kumimoji="0" lang="en-GB" sz="1400" b="0" i="0" u="none" strike="noStrike" kern="1200" cap="none" spc="0" normalizeH="0" baseline="0" noProof="0">
              <a:ln>
                <a:noFill/>
              </a:ln>
              <a:solidFill>
                <a:srgbClr val="036172"/>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Leadership that knows the values that it stands for and nurtures the courage, integrity and resilience to pursue societal good.</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FF80E2D0-A7EE-1A4D-80DE-00845BEAEFBD}"/>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8833490" y="5333551"/>
            <a:ext cx="758564" cy="758564"/>
          </a:xfrm>
          <a:prstGeom prst="rect">
            <a:avLst/>
          </a:prstGeom>
        </p:spPr>
      </p:pic>
      <p:sp>
        <p:nvSpPr>
          <p:cNvPr id="22" name="TextBox 21">
            <a:extLst>
              <a:ext uri="{FF2B5EF4-FFF2-40B4-BE49-F238E27FC236}">
                <a16:creationId xmlns:a16="http://schemas.microsoft.com/office/drawing/2014/main" id="{3F3E03BE-208E-F644-98CC-2C87D2B3B50A}"/>
              </a:ext>
            </a:extLst>
          </p:cNvPr>
          <p:cNvSpPr txBox="1"/>
          <p:nvPr/>
        </p:nvSpPr>
        <p:spPr>
          <a:xfrm>
            <a:off x="7799296" y="6309517"/>
            <a:ext cx="83909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CISL</a:t>
            </a:r>
          </a:p>
        </p:txBody>
      </p:sp>
    </p:spTree>
    <p:extLst>
      <p:ext uri="{BB962C8B-B14F-4D97-AF65-F5344CB8AC3E}">
        <p14:creationId xmlns:p14="http://schemas.microsoft.com/office/powerpoint/2010/main" val="350287079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F21815-C135-8AB9-8CD6-5E42C725A056}"/>
              </a:ext>
            </a:extLst>
          </p:cNvPr>
          <p:cNvPicPr>
            <a:picLocks noChangeAspect="1"/>
          </p:cNvPicPr>
          <p:nvPr/>
        </p:nvPicPr>
        <p:blipFill>
          <a:blip r:embed="rId3"/>
          <a:stretch>
            <a:fillRect/>
          </a:stretch>
        </p:blipFill>
        <p:spPr>
          <a:xfrm>
            <a:off x="-16304" y="3219"/>
            <a:ext cx="12197729" cy="6854781"/>
          </a:xfrm>
          <a:prstGeom prst="rect">
            <a:avLst/>
          </a:prstGeom>
        </p:spPr>
      </p:pic>
      <p:sp>
        <p:nvSpPr>
          <p:cNvPr id="4" name="TextBox 3">
            <a:extLst>
              <a:ext uri="{FF2B5EF4-FFF2-40B4-BE49-F238E27FC236}">
                <a16:creationId xmlns:a16="http://schemas.microsoft.com/office/drawing/2014/main" id="{86996DD1-C7B6-E257-6E97-0A1203B20B68}"/>
              </a:ext>
            </a:extLst>
          </p:cNvPr>
          <p:cNvSpPr txBox="1"/>
          <p:nvPr/>
        </p:nvSpPr>
        <p:spPr>
          <a:xfrm>
            <a:off x="3967574" y="167951"/>
            <a:ext cx="4747218" cy="506292"/>
          </a:xfrm>
          <a:prstGeom prst="rect">
            <a:avLst/>
          </a:prstGeom>
          <a:noFill/>
        </p:spPr>
        <p:txBody>
          <a:bodyPr wrap="square" rtlCol="0">
            <a:spAutoFit/>
          </a:bodyPr>
          <a:lstStyle/>
          <a:p>
            <a:pPr>
              <a:lnSpc>
                <a:spcPct val="150000"/>
              </a:lnSpc>
            </a:pPr>
            <a:r>
              <a:rPr lang="en-GB" sz="2000" b="1" dirty="0">
                <a:solidFill>
                  <a:schemeClr val="bg1"/>
                </a:solidFill>
              </a:rPr>
              <a:t>The Industrial Age:      c. 1760 – c. 1989</a:t>
            </a:r>
          </a:p>
        </p:txBody>
      </p:sp>
      <p:pic>
        <p:nvPicPr>
          <p:cNvPr id="6" name="Picture 5">
            <a:extLst>
              <a:ext uri="{FF2B5EF4-FFF2-40B4-BE49-F238E27FC236}">
                <a16:creationId xmlns:a16="http://schemas.microsoft.com/office/drawing/2014/main" id="{BAA61FA9-4008-9CDC-CCE3-1D45250243F0}"/>
              </a:ext>
            </a:extLst>
          </p:cNvPr>
          <p:cNvPicPr>
            <a:picLocks noChangeAspect="1"/>
          </p:cNvPicPr>
          <p:nvPr/>
        </p:nvPicPr>
        <p:blipFill>
          <a:blip r:embed="rId4"/>
          <a:stretch>
            <a:fillRect/>
          </a:stretch>
        </p:blipFill>
        <p:spPr>
          <a:xfrm>
            <a:off x="806543" y="1215568"/>
            <a:ext cx="4022467" cy="4071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2762DC7D-4C4D-343F-4677-DD52205FD749}"/>
              </a:ext>
            </a:extLst>
          </p:cNvPr>
          <p:cNvSpPr txBox="1"/>
          <p:nvPr/>
        </p:nvSpPr>
        <p:spPr>
          <a:xfrm>
            <a:off x="806543" y="5502645"/>
            <a:ext cx="3745181" cy="523220"/>
          </a:xfrm>
          <a:prstGeom prst="rect">
            <a:avLst/>
          </a:prstGeom>
          <a:noFill/>
        </p:spPr>
        <p:txBody>
          <a:bodyPr wrap="square">
            <a:spAutoFit/>
          </a:bodyPr>
          <a:lstStyle/>
          <a:p>
            <a:pPr algn="ctr"/>
            <a:r>
              <a:rPr lang="en-GB" sz="1400" b="1" i="1" dirty="0">
                <a:solidFill>
                  <a:schemeClr val="bg1"/>
                </a:solidFill>
              </a:rPr>
              <a:t>Iron and Coal</a:t>
            </a:r>
            <a:r>
              <a:rPr lang="en-GB" sz="1400" dirty="0">
                <a:solidFill>
                  <a:schemeClr val="bg1"/>
                </a:solidFill>
              </a:rPr>
              <a:t>, 1855–60, by William Bell Scott illustrating the rise of coal and iron </a:t>
            </a:r>
          </a:p>
        </p:txBody>
      </p:sp>
      <p:pic>
        <p:nvPicPr>
          <p:cNvPr id="14" name="Picture 13">
            <a:extLst>
              <a:ext uri="{FF2B5EF4-FFF2-40B4-BE49-F238E27FC236}">
                <a16:creationId xmlns:a16="http://schemas.microsoft.com/office/drawing/2014/main" id="{846E10D9-8505-DCC3-D9A3-3521C08AF58C}"/>
              </a:ext>
            </a:extLst>
          </p:cNvPr>
          <p:cNvPicPr>
            <a:picLocks noChangeAspect="1"/>
          </p:cNvPicPr>
          <p:nvPr/>
        </p:nvPicPr>
        <p:blipFill>
          <a:blip r:embed="rId5"/>
          <a:stretch>
            <a:fillRect/>
          </a:stretch>
        </p:blipFill>
        <p:spPr>
          <a:xfrm>
            <a:off x="6306920" y="1325948"/>
            <a:ext cx="5281126" cy="3960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3C585E1-49BE-006B-A1E0-025868C919E8}"/>
              </a:ext>
            </a:extLst>
          </p:cNvPr>
          <p:cNvSpPr txBox="1"/>
          <p:nvPr/>
        </p:nvSpPr>
        <p:spPr>
          <a:xfrm>
            <a:off x="6005804" y="5502645"/>
            <a:ext cx="6186196" cy="523220"/>
          </a:xfrm>
          <a:prstGeom prst="rect">
            <a:avLst/>
          </a:prstGeom>
          <a:noFill/>
        </p:spPr>
        <p:txBody>
          <a:bodyPr wrap="square">
            <a:spAutoFit/>
          </a:bodyPr>
          <a:lstStyle/>
          <a:p>
            <a:pPr algn="ctr"/>
            <a:r>
              <a:rPr lang="en-GB" sz="1400" b="1" i="1" dirty="0">
                <a:solidFill>
                  <a:schemeClr val="bg1"/>
                </a:solidFill>
              </a:rPr>
              <a:t>The Matrix, </a:t>
            </a:r>
            <a:r>
              <a:rPr lang="en-GB" sz="1400" dirty="0">
                <a:solidFill>
                  <a:schemeClr val="bg1"/>
                </a:solidFill>
              </a:rPr>
              <a:t>1999, depicts a dystopian future in which humanity is unknowingly trapped inside the Matrix, a simulated digital reality.</a:t>
            </a:r>
          </a:p>
        </p:txBody>
      </p:sp>
      <p:pic>
        <p:nvPicPr>
          <p:cNvPr id="18" name="Picture 17">
            <a:extLst>
              <a:ext uri="{FF2B5EF4-FFF2-40B4-BE49-F238E27FC236}">
                <a16:creationId xmlns:a16="http://schemas.microsoft.com/office/drawing/2014/main" id="{F048A766-25A4-9C34-57C7-4A52B15C6DAB}"/>
              </a:ext>
            </a:extLst>
          </p:cNvPr>
          <p:cNvPicPr>
            <a:picLocks noChangeAspect="1"/>
          </p:cNvPicPr>
          <p:nvPr/>
        </p:nvPicPr>
        <p:blipFill>
          <a:blip r:embed="rId6"/>
          <a:stretch>
            <a:fillRect/>
          </a:stretch>
        </p:blipFill>
        <p:spPr>
          <a:xfrm>
            <a:off x="9502763" y="3691580"/>
            <a:ext cx="1789300" cy="134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4E8CF303-C5EE-D841-F6E6-3E32FFE7A29D}"/>
              </a:ext>
            </a:extLst>
          </p:cNvPr>
          <p:cNvPicPr>
            <a:picLocks noChangeAspect="1"/>
          </p:cNvPicPr>
          <p:nvPr/>
        </p:nvPicPr>
        <p:blipFill>
          <a:blip r:embed="rId7"/>
          <a:stretch>
            <a:fillRect/>
          </a:stretch>
        </p:blipFill>
        <p:spPr>
          <a:xfrm>
            <a:off x="6608536" y="3707416"/>
            <a:ext cx="2016629" cy="134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AAB40E0E-6314-4675-339B-FCE8C220ACB3}"/>
              </a:ext>
            </a:extLst>
          </p:cNvPr>
          <p:cNvPicPr>
            <a:picLocks noChangeAspect="1"/>
          </p:cNvPicPr>
          <p:nvPr/>
        </p:nvPicPr>
        <p:blipFill>
          <a:blip r:embed="rId8"/>
          <a:stretch>
            <a:fillRect/>
          </a:stretch>
        </p:blipFill>
        <p:spPr>
          <a:xfrm>
            <a:off x="7881369" y="1705529"/>
            <a:ext cx="2435066" cy="1764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0C1EFF12-6064-CA4B-7A99-1B2DC361C88F}"/>
              </a:ext>
            </a:extLst>
          </p:cNvPr>
          <p:cNvSpPr txBox="1"/>
          <p:nvPr/>
        </p:nvSpPr>
        <p:spPr>
          <a:xfrm>
            <a:off x="3967574" y="469731"/>
            <a:ext cx="6176864"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The Information Age:  c. 1947 -</a:t>
            </a:r>
          </a:p>
        </p:txBody>
      </p:sp>
      <p:pic>
        <p:nvPicPr>
          <p:cNvPr id="2" name="Picture 1">
            <a:extLst>
              <a:ext uri="{FF2B5EF4-FFF2-40B4-BE49-F238E27FC236}">
                <a16:creationId xmlns:a16="http://schemas.microsoft.com/office/drawing/2014/main" id="{B09FAF16-E29B-E09A-ACE5-60CED3993D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9883" y="1059055"/>
            <a:ext cx="6049019" cy="4831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5A00-11FE-A778-05E6-F3542FAD161C}"/>
              </a:ext>
            </a:extLst>
          </p:cNvPr>
          <p:cNvSpPr>
            <a:spLocks noGrp="1"/>
          </p:cNvSpPr>
          <p:nvPr>
            <p:ph type="title"/>
          </p:nvPr>
        </p:nvSpPr>
        <p:spPr>
          <a:xfrm>
            <a:off x="4141" y="177106"/>
            <a:ext cx="10515600" cy="1325563"/>
          </a:xfrm>
        </p:spPr>
        <p:txBody>
          <a:bodyPr>
            <a:normAutofit/>
          </a:bodyPr>
          <a:lstStyle/>
          <a:p>
            <a:r>
              <a:rPr lang="en-GB" sz="3000"/>
              <a:t>   From Principles to Practice</a:t>
            </a:r>
          </a:p>
        </p:txBody>
      </p:sp>
      <p:sp>
        <p:nvSpPr>
          <p:cNvPr id="4" name="Rectangle 3">
            <a:extLst>
              <a:ext uri="{FF2B5EF4-FFF2-40B4-BE49-F238E27FC236}">
                <a16:creationId xmlns:a16="http://schemas.microsoft.com/office/drawing/2014/main" id="{0A05D124-CD86-332C-32BD-D7F8A4BA4679}"/>
              </a:ext>
            </a:extLst>
          </p:cNvPr>
          <p:cNvSpPr/>
          <p:nvPr/>
        </p:nvSpPr>
        <p:spPr>
          <a:xfrm>
            <a:off x="573579" y="1736748"/>
            <a:ext cx="2302173" cy="1864290"/>
          </a:xfrm>
          <a:prstGeom prst="rect">
            <a:avLst/>
          </a:prstGeom>
          <a:blipFill>
            <a:blip r:embed="rId3" cstate="email">
              <a:extLst>
                <a:ext uri="{28A0092B-C50C-407E-A947-70E740481C1C}">
                  <a14:useLocalDpi xmlns:a14="http://schemas.microsoft.com/office/drawing/2010/main" val="0"/>
                </a:ext>
              </a:extLst>
            </a:blip>
            <a:srcRect/>
            <a:stretch>
              <a:fillRect t="-39000" b="-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C721B5-38A2-D3A2-56A2-85167F7D44AE}"/>
              </a:ext>
            </a:extLst>
          </p:cNvPr>
          <p:cNvSpPr/>
          <p:nvPr/>
        </p:nvSpPr>
        <p:spPr>
          <a:xfrm>
            <a:off x="5964815" y="1651599"/>
            <a:ext cx="2370607" cy="1864290"/>
          </a:xfrm>
          <a:prstGeom prst="rect">
            <a:avLst/>
          </a:prstGeom>
          <a:blipFill>
            <a:blip r:embed="rId4"/>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9C6CD05-292F-A413-D18E-FCDD634263D5}"/>
              </a:ext>
            </a:extLst>
          </p:cNvPr>
          <p:cNvSpPr/>
          <p:nvPr/>
        </p:nvSpPr>
        <p:spPr>
          <a:xfrm>
            <a:off x="5964815" y="3938888"/>
            <a:ext cx="2302173" cy="2501082"/>
          </a:xfrm>
          <a:prstGeom prst="rect">
            <a:avLst/>
          </a:prstGeom>
          <a:blipFill dpi="0" rotWithShape="1">
            <a:blip r:embed="rId5" cstate="email">
              <a:extLst>
                <a:ext uri="{28A0092B-C50C-407E-A947-70E740481C1C}">
                  <a14:useLocalDpi xmlns:a14="http://schemas.microsoft.com/office/drawing/2010/main" val="0"/>
                </a:ext>
              </a:extLst>
            </a:blip>
            <a:srcRect/>
            <a:stretch>
              <a:fillRect l="568" t="1564" r="-568" b="-7756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8" name="Espace réservé du texte 2">
            <a:extLst>
              <a:ext uri="{FF2B5EF4-FFF2-40B4-BE49-F238E27FC236}">
                <a16:creationId xmlns:a16="http://schemas.microsoft.com/office/drawing/2014/main" id="{48DC5E79-1641-D139-8681-435EC285ADA3}"/>
              </a:ext>
            </a:extLst>
          </p:cNvPr>
          <p:cNvSpPr txBox="1">
            <a:spLocks/>
          </p:cNvSpPr>
          <p:nvPr/>
        </p:nvSpPr>
        <p:spPr>
          <a:xfrm>
            <a:off x="2957003" y="2543541"/>
            <a:ext cx="3007812" cy="622090"/>
          </a:xfrm>
          <a:prstGeom prst="rect">
            <a:avLst/>
          </a:prstGeom>
        </p:spPr>
        <p:txBody>
          <a:bodyPr/>
          <a:lstStyle>
            <a:lvl1pPr marL="228600" indent="-228600" algn="l" defTabSz="914400" rtl="0" eaLnBrk="1" latinLnBrk="0" hangingPunct="1">
              <a:lnSpc>
                <a:spcPct val="90000"/>
              </a:lnSpc>
              <a:spcBef>
                <a:spcPts val="1000"/>
              </a:spcBef>
              <a:buClr>
                <a:srgbClr val="F29073"/>
              </a:buClr>
              <a:buFont typeface="Wingdings" panose="05000000000000000000" pitchFamily="2" charset="2"/>
              <a:buChar char="§"/>
              <a:defRPr sz="1400" kern="1200">
                <a:solidFill>
                  <a:schemeClr val="tx1"/>
                </a:solidFill>
                <a:latin typeface="ABChanel Corpo 2022 Extra Light"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29073"/>
              </a:buClr>
              <a:buSzTx/>
              <a:buFont typeface="Wingdings" panose="05000000000000000000" pitchFamily="2" charset="2"/>
              <a:buNone/>
              <a:tabLst/>
              <a:defRPr/>
            </a:pPr>
            <a:r>
              <a:rPr kumimoji="0" lang="en-GB"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The principle that lays the core foundations for the pursuit of a sustainable future</a:t>
            </a:r>
          </a:p>
          <a:p>
            <a:pPr marL="0" marR="0" lvl="0" indent="0" algn="l" defTabSz="914400" rtl="0" eaLnBrk="1" fontAlgn="auto" latinLnBrk="0" hangingPunct="1">
              <a:lnSpc>
                <a:spcPct val="90000"/>
              </a:lnSpc>
              <a:spcBef>
                <a:spcPts val="1000"/>
              </a:spcBef>
              <a:spcAft>
                <a:spcPts val="0"/>
              </a:spcAft>
              <a:buClr>
                <a:srgbClr val="F29073"/>
              </a:buClr>
              <a:buSzTx/>
              <a:buFont typeface="Wingdings" panose="05000000000000000000" pitchFamily="2" charset="2"/>
              <a:buNone/>
              <a:tabLst/>
              <a:defRPr/>
            </a:pPr>
            <a:endParaRPr kumimoji="0" lang="fr-FR" sz="1400" b="0" i="0" u="none" strike="noStrike" kern="1200" cap="none" spc="0" normalizeH="0" baseline="0" noProof="0">
              <a:ln>
                <a:noFill/>
              </a:ln>
              <a:solidFill>
                <a:prstClr val="black"/>
              </a:solidFill>
              <a:effectLst/>
              <a:uLnTx/>
              <a:uFillTx/>
              <a:latin typeface="ABChanel Corpo 2022 Extra Light" panose="020B0205030101020001" pitchFamily="34" charset="0"/>
              <a:ea typeface="+mn-ea"/>
              <a:cs typeface="+mn-cs"/>
            </a:endParaRPr>
          </a:p>
        </p:txBody>
      </p:sp>
      <p:sp>
        <p:nvSpPr>
          <p:cNvPr id="9" name="Espace réservé du texte 2">
            <a:extLst>
              <a:ext uri="{FF2B5EF4-FFF2-40B4-BE49-F238E27FC236}">
                <a16:creationId xmlns:a16="http://schemas.microsoft.com/office/drawing/2014/main" id="{27AC398F-0ED8-18BA-7EB4-22750ACED4EA}"/>
              </a:ext>
            </a:extLst>
          </p:cNvPr>
          <p:cNvSpPr txBox="1">
            <a:spLocks/>
          </p:cNvSpPr>
          <p:nvPr/>
        </p:nvSpPr>
        <p:spPr>
          <a:xfrm>
            <a:off x="2944186" y="4737459"/>
            <a:ext cx="3007812" cy="622090"/>
          </a:xfrm>
          <a:prstGeom prst="rect">
            <a:avLst/>
          </a:prstGeom>
        </p:spPr>
        <p:txBody>
          <a:bodyPr/>
          <a:lstStyle>
            <a:lvl1pPr marL="228600" indent="-228600" algn="l" defTabSz="914400" rtl="0" eaLnBrk="1" latinLnBrk="0" hangingPunct="1">
              <a:lnSpc>
                <a:spcPct val="90000"/>
              </a:lnSpc>
              <a:spcBef>
                <a:spcPts val="1000"/>
              </a:spcBef>
              <a:buClr>
                <a:srgbClr val="F29073"/>
              </a:buClr>
              <a:buFont typeface="Wingdings" panose="05000000000000000000" pitchFamily="2" charset="2"/>
              <a:buChar char="§"/>
              <a:defRPr sz="1400" kern="1200">
                <a:solidFill>
                  <a:schemeClr val="tx1"/>
                </a:solidFill>
                <a:latin typeface="ABChanel Corpo 2022 Extra Light"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29073"/>
              </a:buClr>
              <a:buSzTx/>
              <a:buFont typeface="Wingdings" panose="05000000000000000000" pitchFamily="2" charset="2"/>
              <a:buNone/>
              <a:tabLst/>
              <a:defRPr/>
            </a:pPr>
            <a:r>
              <a:rPr kumimoji="0" lang="en-GB"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The principle that brings the energy and imagination for change towards a sustainable future</a:t>
            </a:r>
          </a:p>
        </p:txBody>
      </p:sp>
      <p:sp>
        <p:nvSpPr>
          <p:cNvPr id="10" name="Espace réservé du texte 2">
            <a:extLst>
              <a:ext uri="{FF2B5EF4-FFF2-40B4-BE49-F238E27FC236}">
                <a16:creationId xmlns:a16="http://schemas.microsoft.com/office/drawing/2014/main" id="{CC695AC8-4284-3C5F-3998-4A42894D865F}"/>
              </a:ext>
            </a:extLst>
          </p:cNvPr>
          <p:cNvSpPr txBox="1">
            <a:spLocks/>
          </p:cNvSpPr>
          <p:nvPr/>
        </p:nvSpPr>
        <p:spPr>
          <a:xfrm>
            <a:off x="8528855" y="2393521"/>
            <a:ext cx="3228612" cy="622090"/>
          </a:xfrm>
          <a:prstGeom prst="rect">
            <a:avLst/>
          </a:prstGeom>
        </p:spPr>
        <p:txBody>
          <a:bodyPr/>
          <a:lstStyle>
            <a:lvl1pPr marL="228600" indent="-228600" algn="l" defTabSz="914400" rtl="0" eaLnBrk="1" latinLnBrk="0" hangingPunct="1">
              <a:lnSpc>
                <a:spcPct val="90000"/>
              </a:lnSpc>
              <a:spcBef>
                <a:spcPts val="1000"/>
              </a:spcBef>
              <a:buClr>
                <a:srgbClr val="F29073"/>
              </a:buClr>
              <a:buFont typeface="Wingdings" panose="05000000000000000000" pitchFamily="2" charset="2"/>
              <a:buChar char="§"/>
              <a:defRPr sz="1400" kern="1200">
                <a:solidFill>
                  <a:schemeClr val="tx1"/>
                </a:solidFill>
                <a:latin typeface="ABChanel Corpo 2022 Extra Light"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29073"/>
              </a:buClr>
              <a:buSzTx/>
              <a:buFont typeface="Wingdings" panose="05000000000000000000" pitchFamily="2" charset="2"/>
              <a:buNone/>
              <a:tabLst/>
              <a:defRPr/>
            </a:pPr>
            <a:r>
              <a:rPr kumimoji="0" lang="en-GB"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The principle that characterises the way in which we work together collectively for a sustainable future</a:t>
            </a:r>
          </a:p>
        </p:txBody>
      </p:sp>
      <p:sp>
        <p:nvSpPr>
          <p:cNvPr id="11" name="Espace réservé du texte 2">
            <a:extLst>
              <a:ext uri="{FF2B5EF4-FFF2-40B4-BE49-F238E27FC236}">
                <a16:creationId xmlns:a16="http://schemas.microsoft.com/office/drawing/2014/main" id="{714F0C6C-C149-EC2F-0CF2-B0AD35457023}"/>
              </a:ext>
            </a:extLst>
          </p:cNvPr>
          <p:cNvSpPr txBox="1">
            <a:spLocks/>
          </p:cNvSpPr>
          <p:nvPr/>
        </p:nvSpPr>
        <p:spPr>
          <a:xfrm>
            <a:off x="8528855" y="4737459"/>
            <a:ext cx="3007812" cy="622090"/>
          </a:xfrm>
          <a:prstGeom prst="rect">
            <a:avLst/>
          </a:prstGeom>
        </p:spPr>
        <p:txBody>
          <a:bodyPr/>
          <a:lstStyle>
            <a:lvl1pPr marL="228600" indent="-228600" algn="l" defTabSz="914400" rtl="0" eaLnBrk="1" latinLnBrk="0" hangingPunct="1">
              <a:lnSpc>
                <a:spcPct val="90000"/>
              </a:lnSpc>
              <a:spcBef>
                <a:spcPts val="1000"/>
              </a:spcBef>
              <a:buClr>
                <a:srgbClr val="F29073"/>
              </a:buClr>
              <a:buFont typeface="Wingdings" panose="05000000000000000000" pitchFamily="2" charset="2"/>
              <a:buChar char="§"/>
              <a:defRPr sz="1400" kern="1200">
                <a:solidFill>
                  <a:schemeClr val="tx1"/>
                </a:solidFill>
                <a:latin typeface="ABChanel Corpo 2022 Extra Light"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29073"/>
              </a:buClr>
              <a:buSzTx/>
              <a:buFont typeface="Wingdings" panose="05000000000000000000" pitchFamily="2" charset="2"/>
              <a:buNone/>
              <a:tabLst/>
              <a:defRPr/>
            </a:pPr>
            <a:r>
              <a:rPr kumimoji="0" lang="en-GB"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The principle that drives the agency and resilience to act for a sustainable future</a:t>
            </a:r>
          </a:p>
        </p:txBody>
      </p:sp>
      <p:sp>
        <p:nvSpPr>
          <p:cNvPr id="12" name="Espace réservé du texte 4">
            <a:extLst>
              <a:ext uri="{FF2B5EF4-FFF2-40B4-BE49-F238E27FC236}">
                <a16:creationId xmlns:a16="http://schemas.microsoft.com/office/drawing/2014/main" id="{668493DD-F151-009A-72B0-752B72D19874}"/>
              </a:ext>
            </a:extLst>
          </p:cNvPr>
          <p:cNvSpPr txBox="1">
            <a:spLocks/>
          </p:cNvSpPr>
          <p:nvPr/>
        </p:nvSpPr>
        <p:spPr>
          <a:xfrm>
            <a:off x="2944186" y="2120542"/>
            <a:ext cx="2693776" cy="4272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tx1"/>
                </a:solidFill>
                <a:latin typeface="ABChanel Corpo 2022 Regular"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Connected</a:t>
            </a:r>
            <a:r>
              <a:rPr kumimoji="0" lang="fr-FR" sz="16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 Leadership  </a:t>
            </a:r>
          </a:p>
        </p:txBody>
      </p:sp>
      <p:sp>
        <p:nvSpPr>
          <p:cNvPr id="13" name="Espace réservé du texte 4">
            <a:extLst>
              <a:ext uri="{FF2B5EF4-FFF2-40B4-BE49-F238E27FC236}">
                <a16:creationId xmlns:a16="http://schemas.microsoft.com/office/drawing/2014/main" id="{1D77BE8E-761B-B7EA-EEC0-907FC316DC79}"/>
              </a:ext>
            </a:extLst>
          </p:cNvPr>
          <p:cNvSpPr txBox="1">
            <a:spLocks/>
          </p:cNvSpPr>
          <p:nvPr/>
        </p:nvSpPr>
        <p:spPr>
          <a:xfrm>
            <a:off x="2944186" y="4310243"/>
            <a:ext cx="2693776" cy="4272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tx1"/>
                </a:solidFill>
                <a:latin typeface="ABChanel Corpo 2022 Regular"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Creative Leadership  </a:t>
            </a:r>
          </a:p>
        </p:txBody>
      </p:sp>
      <p:sp>
        <p:nvSpPr>
          <p:cNvPr id="14" name="Espace réservé du texte 4">
            <a:extLst>
              <a:ext uri="{FF2B5EF4-FFF2-40B4-BE49-F238E27FC236}">
                <a16:creationId xmlns:a16="http://schemas.microsoft.com/office/drawing/2014/main" id="{5AD304EA-0526-89D0-428F-78552EAD2EB9}"/>
              </a:ext>
            </a:extLst>
          </p:cNvPr>
          <p:cNvSpPr txBox="1">
            <a:spLocks/>
          </p:cNvSpPr>
          <p:nvPr/>
        </p:nvSpPr>
        <p:spPr>
          <a:xfrm>
            <a:off x="8532962" y="1966305"/>
            <a:ext cx="2891523" cy="4272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tx1"/>
                </a:solidFill>
                <a:latin typeface="ABChanel Corpo 2022 Regular"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Collaborative Leadership  </a:t>
            </a:r>
          </a:p>
        </p:txBody>
      </p:sp>
      <p:sp>
        <p:nvSpPr>
          <p:cNvPr id="15" name="Espace réservé du texte 4">
            <a:extLst>
              <a:ext uri="{FF2B5EF4-FFF2-40B4-BE49-F238E27FC236}">
                <a16:creationId xmlns:a16="http://schemas.microsoft.com/office/drawing/2014/main" id="{D101EAF1-A6F7-ABEC-C40B-695B9E3BDF1E}"/>
              </a:ext>
            </a:extLst>
          </p:cNvPr>
          <p:cNvSpPr txBox="1">
            <a:spLocks/>
          </p:cNvSpPr>
          <p:nvPr/>
        </p:nvSpPr>
        <p:spPr>
          <a:xfrm>
            <a:off x="8528855" y="4310243"/>
            <a:ext cx="2576780" cy="6220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i="0" kern="1200">
                <a:solidFill>
                  <a:schemeClr val="tx1"/>
                </a:solidFill>
                <a:latin typeface="ABChanel Corpo 2022 Regular" panose="020B02050301010200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Courageous</a:t>
            </a:r>
            <a:r>
              <a:rPr kumimoji="0" lang="fr-FR" sz="16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 Leadership  </a:t>
            </a:r>
          </a:p>
        </p:txBody>
      </p:sp>
      <p:sp>
        <p:nvSpPr>
          <p:cNvPr id="16" name="TextBox 15">
            <a:extLst>
              <a:ext uri="{FF2B5EF4-FFF2-40B4-BE49-F238E27FC236}">
                <a16:creationId xmlns:a16="http://schemas.microsoft.com/office/drawing/2014/main" id="{6AAA04E8-6AC3-6085-1EEC-1F01038EF8DA}"/>
              </a:ext>
            </a:extLst>
          </p:cNvPr>
          <p:cNvSpPr txBox="1"/>
          <p:nvPr/>
        </p:nvSpPr>
        <p:spPr>
          <a:xfrm>
            <a:off x="1183769" y="5922889"/>
            <a:ext cx="176041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solidFill>
                <a:effectLst/>
                <a:uLnTx/>
                <a:uFillTx/>
                <a:latin typeface="Calibri" panose="020F0502020204030204"/>
                <a:ea typeface="Aptos" panose="020B0004020202020204" pitchFamily="34" charset="0"/>
                <a:cs typeface="Aptos" panose="020B0004020202020204" pitchFamily="34" charset="0"/>
              </a:rPr>
              <a:t>Gabrielle Chanel  </a:t>
            </a:r>
            <a:endParaRPr kumimoji="0" lang="en-GB" sz="800" b="0" i="0" u="none" strike="noStrike" kern="1200" cap="none" spc="0" normalizeH="0" baseline="0" noProof="0">
              <a:ln>
                <a:noFill/>
              </a:ln>
              <a:solidFill>
                <a:prstClr val="white"/>
              </a:solidFill>
              <a:effectLst/>
              <a:uLnTx/>
              <a:uFillTx/>
              <a:latin typeface="Calibri" panose="020F0502020204030204"/>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solidFill>
                <a:effectLst/>
                <a:uLnTx/>
                <a:uFillTx/>
                <a:latin typeface="Calibri" panose="020F0502020204030204"/>
                <a:ea typeface="Aptos" panose="020B0004020202020204" pitchFamily="34" charset="0"/>
                <a:cs typeface="Aptos" panose="020B0004020202020204" pitchFamily="34" charset="0"/>
              </a:rPr>
              <a:t>© Victoria and Albert Museum, 2023</a:t>
            </a:r>
            <a:endParaRPr kumimoji="0" lang="en-GB" sz="800" b="0" i="0" u="none" strike="noStrike" kern="1200" cap="none" spc="0" normalizeH="0" baseline="0" noProof="0">
              <a:ln>
                <a:noFill/>
              </a:ln>
              <a:solidFill>
                <a:prstClr val="white"/>
              </a:solidFill>
              <a:effectLst/>
              <a:uLnTx/>
              <a:uFillTx/>
              <a:latin typeface="Calibri" panose="020F0502020204030204"/>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solidFill>
                <a:effectLst/>
                <a:uLnTx/>
                <a:uFillTx/>
                <a:latin typeface="Calibri" panose="020F0502020204030204"/>
                <a:ea typeface="Aptos" panose="020B0004020202020204" pitchFamily="34" charset="0"/>
                <a:cs typeface="Aptos" panose="020B0004020202020204" pitchFamily="34" charset="0"/>
              </a:rPr>
              <a:t>ISBN: 978 1 83851 039 8 (Hardback)</a:t>
            </a:r>
            <a:endParaRPr kumimoji="0" lang="en-GB" sz="800" b="0" i="0" u="none" strike="noStrike" kern="1200" cap="none" spc="0" normalizeH="0" baseline="0" noProof="0">
              <a:ln>
                <a:noFill/>
              </a:ln>
              <a:solidFill>
                <a:prstClr val="white"/>
              </a:solidFill>
              <a:effectLst/>
              <a:uLnTx/>
              <a:uFillTx/>
              <a:latin typeface="Calibri" panose="020F0502020204030204"/>
              <a:ea typeface="Aptos" panose="020B0004020202020204" pitchFamily="34" charset="0"/>
              <a:cs typeface="Aptos" panose="020B0004020202020204" pitchFamily="34" charset="0"/>
            </a:endParaRPr>
          </a:p>
        </p:txBody>
      </p:sp>
      <p:pic>
        <p:nvPicPr>
          <p:cNvPr id="2050" name="Picture 2" descr="Creative Stock Photos &amp; HD Images">
            <a:extLst>
              <a:ext uri="{FF2B5EF4-FFF2-40B4-BE49-F238E27FC236}">
                <a16:creationId xmlns:a16="http://schemas.microsoft.com/office/drawing/2014/main" id="{C368CE8A-C06D-69BA-DC54-ABECE7243C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59" y="3938888"/>
            <a:ext cx="2302173" cy="239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99722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3E7504-4015-ACF3-7472-C84476ACB3D7}"/>
              </a:ext>
            </a:extLst>
          </p:cNvPr>
          <p:cNvSpPr>
            <a:spLocks noGrp="1"/>
          </p:cNvSpPr>
          <p:nvPr>
            <p:ph type="title"/>
          </p:nvPr>
        </p:nvSpPr>
        <p:spPr>
          <a:xfrm>
            <a:off x="1167" y="137172"/>
            <a:ext cx="8594912" cy="1325563"/>
          </a:xfrm>
        </p:spPr>
        <p:txBody>
          <a:bodyPr>
            <a:normAutofit/>
          </a:bodyPr>
          <a:lstStyle/>
          <a:p>
            <a:r>
              <a:rPr lang="en-GB" sz="3000"/>
              <a:t>   Connected leadership</a:t>
            </a:r>
          </a:p>
        </p:txBody>
      </p:sp>
      <p:sp>
        <p:nvSpPr>
          <p:cNvPr id="2" name="Text Placeholder 1">
            <a:extLst>
              <a:ext uri="{FF2B5EF4-FFF2-40B4-BE49-F238E27FC236}">
                <a16:creationId xmlns:a16="http://schemas.microsoft.com/office/drawing/2014/main" id="{1689FF1A-E1A7-00BC-956E-C5C1A9AD6FB3}"/>
              </a:ext>
            </a:extLst>
          </p:cNvPr>
          <p:cNvSpPr>
            <a:spLocks noGrp="1"/>
          </p:cNvSpPr>
          <p:nvPr>
            <p:ph idx="1"/>
          </p:nvPr>
        </p:nvSpPr>
        <p:spPr/>
        <p:txBody>
          <a:bodyPr/>
          <a:lstStyle/>
          <a:p>
            <a:r>
              <a:rPr lang="en-GB">
                <a:solidFill>
                  <a:schemeClr val="bg1"/>
                </a:solidFill>
              </a:rPr>
              <a:t>  </a:t>
            </a:r>
            <a:r>
              <a:rPr lang="en-GB" sz="3200">
                <a:solidFill>
                  <a:schemeClr val="bg1"/>
                </a:solidFill>
              </a:rPr>
              <a:t>Connected</a:t>
            </a:r>
          </a:p>
        </p:txBody>
      </p:sp>
      <p:sp>
        <p:nvSpPr>
          <p:cNvPr id="5" name="Rectangle 4">
            <a:extLst>
              <a:ext uri="{FF2B5EF4-FFF2-40B4-BE49-F238E27FC236}">
                <a16:creationId xmlns:a16="http://schemas.microsoft.com/office/drawing/2014/main" id="{B406D44F-F0A0-347E-490C-152AE7FF6851}"/>
              </a:ext>
            </a:extLst>
          </p:cNvPr>
          <p:cNvSpPr/>
          <p:nvPr/>
        </p:nvSpPr>
        <p:spPr>
          <a:xfrm>
            <a:off x="6907696" y="2598141"/>
            <a:ext cx="4947224" cy="3660377"/>
          </a:xfrm>
          <a:prstGeom prst="rect">
            <a:avLst/>
          </a:prstGeom>
          <a:blipFill>
            <a:blip r:embed="rId2" cstate="print">
              <a:extLst>
                <a:ext uri="{28A0092B-C50C-407E-A947-70E740481C1C}">
                  <a14:useLocalDpi xmlns:a14="http://schemas.microsoft.com/office/drawing/2010/main" val="0"/>
                </a:ext>
              </a:extLst>
            </a:blip>
            <a:srcRect/>
            <a:stretch>
              <a:fillRect t="-39000" b="-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8B437B7-A3CC-EF67-3D0B-79828C5D6C81}"/>
              </a:ext>
            </a:extLst>
          </p:cNvPr>
          <p:cNvSpPr txBox="1"/>
          <p:nvPr/>
        </p:nvSpPr>
        <p:spPr>
          <a:xfrm>
            <a:off x="393186" y="1462024"/>
            <a:ext cx="10582807" cy="1547924"/>
          </a:xfrm>
          <a:prstGeom prst="rect">
            <a:avLst/>
          </a:prstGeom>
          <a:noFill/>
        </p:spPr>
        <p:txBody>
          <a:bodyPr wrap="square" lIns="91440" tIns="45720" rIns="91440" bIns="45720" rtlCol="0" anchor="t">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Leadership</a:t>
            </a:r>
            <a:r>
              <a:rPr kumimoji="0" lang="en-GB" sz="2400" b="1" i="0" u="none" strike="noStrike" kern="1200" cap="none" spc="0" normalizeH="0" baseline="0" noProof="0">
                <a:ln>
                  <a:noFill/>
                </a:ln>
                <a:solidFill>
                  <a:prstClr val="black">
                    <a:lumMod val="85000"/>
                    <a:lumOff val="15000"/>
                  </a:prstClr>
                </a:solidFill>
                <a:effectLst/>
                <a:uLnTx/>
                <a:uFillTx/>
                <a:latin typeface="Calibri" panose="020F0502020204030204"/>
                <a:ea typeface="Calibri" panose="020F0502020204030204"/>
                <a:cs typeface="Calibri" panose="020F0502020204030204"/>
              </a:rPr>
              <a:t> that navigates the complexity and connectedness of life and nurtures the relationships that underpin the systems on which we all depend</a:t>
            </a:r>
          </a:p>
          <a:p>
            <a:pPr marL="0" marR="0" lvl="0" indent="0" algn="just" defTabSz="457200" rtl="0" eaLnBrk="1" fontAlgn="auto" latinLnBrk="0" hangingPunct="1">
              <a:lnSpc>
                <a:spcPct val="114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4EEEB7E6-B4B4-32FE-B891-AC4BF33E9D04}"/>
              </a:ext>
            </a:extLst>
          </p:cNvPr>
          <p:cNvSpPr txBox="1"/>
          <p:nvPr/>
        </p:nvSpPr>
        <p:spPr>
          <a:xfrm>
            <a:off x="194335" y="6494607"/>
            <a:ext cx="143751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CISL</a:t>
            </a:r>
          </a:p>
        </p:txBody>
      </p:sp>
      <p:pic>
        <p:nvPicPr>
          <p:cNvPr id="7" name="Picture 6" descr="A picture containing diagram&#10;&#10;Description automatically generated">
            <a:extLst>
              <a:ext uri="{FF2B5EF4-FFF2-40B4-BE49-F238E27FC236}">
                <a16:creationId xmlns:a16="http://schemas.microsoft.com/office/drawing/2014/main" id="{2BEB6BDE-789C-0A46-BBB7-47CAB84F52CD}"/>
              </a:ext>
            </a:extLst>
          </p:cNvPr>
          <p:cNvPicPr>
            <a:picLocks noChangeAspect="1"/>
          </p:cNvPicPr>
          <p:nvPr/>
        </p:nvPicPr>
        <p:blipFill>
          <a:blip r:embed="rId3"/>
          <a:stretch>
            <a:fillRect/>
          </a:stretch>
        </p:blipFill>
        <p:spPr>
          <a:xfrm>
            <a:off x="586203" y="4568445"/>
            <a:ext cx="1547926" cy="1547924"/>
          </a:xfrm>
          <a:prstGeom prst="rect">
            <a:avLst/>
          </a:prstGeom>
        </p:spPr>
      </p:pic>
      <p:sp>
        <p:nvSpPr>
          <p:cNvPr id="3" name="TextBox 2">
            <a:extLst>
              <a:ext uri="{FF2B5EF4-FFF2-40B4-BE49-F238E27FC236}">
                <a16:creationId xmlns:a16="http://schemas.microsoft.com/office/drawing/2014/main" id="{F3084504-878B-7CC5-E0C6-3527B11269AC}"/>
              </a:ext>
            </a:extLst>
          </p:cNvPr>
          <p:cNvSpPr txBox="1"/>
          <p:nvPr/>
        </p:nvSpPr>
        <p:spPr>
          <a:xfrm>
            <a:off x="2101933" y="6400799"/>
            <a:ext cx="100900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Connected leadership is the principle that lays the core foundations for the pursuit of a sustainable future</a:t>
            </a:r>
          </a:p>
        </p:txBody>
      </p:sp>
      <p:pic>
        <p:nvPicPr>
          <p:cNvPr id="5122" name="Picture 2">
            <a:extLst>
              <a:ext uri="{FF2B5EF4-FFF2-40B4-BE49-F238E27FC236}">
                <a16:creationId xmlns:a16="http://schemas.microsoft.com/office/drawing/2014/main" id="{FB1F8B91-ADC6-1C58-E75C-E7740213BBD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99534" y="2504333"/>
            <a:ext cx="3896466" cy="38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21205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5A7246F-B693-A548-8DC4-3532642D33C2}"/>
              </a:ext>
            </a:extLst>
          </p:cNvPr>
          <p:cNvSpPr/>
          <p:nvPr/>
        </p:nvSpPr>
        <p:spPr>
          <a:xfrm>
            <a:off x="1117981" y="1764792"/>
            <a:ext cx="4770755" cy="4220083"/>
          </a:xfrm>
          <a:prstGeom prst="roundRect">
            <a:avLst>
              <a:gd name="adj" fmla="val 6597"/>
            </a:avLst>
          </a:prstGeom>
          <a:solidFill>
            <a:schemeClr val="bg1"/>
          </a:solidFill>
          <a:ln w="19050">
            <a:solidFill>
              <a:srgbClr val="96A629"/>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Embraces a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big-picture, systems view </a:t>
            </a: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that appreciates the interconnections and relationships between the parts of the whole and seeks insights from multiple perspectives.</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Sees patterns and underlying structures that help navigate and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make sense of complexity</a:t>
            </a: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Appreciates our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critical dependency </a:t>
            </a: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on each other, wider society and nature for thriving economies, lives and places.</a:t>
            </a:r>
          </a:p>
          <a:p>
            <a:pPr marL="171450" marR="0" lvl="0" indent="-171450" algn="l" defTabSz="457200" rtl="0" eaLnBrk="1" fontAlgn="auto" latinLnBrk="0" hangingPunct="1">
              <a:lnSpc>
                <a:spcPct val="100000"/>
              </a:lnSpc>
              <a:spcBef>
                <a:spcPts val="0"/>
              </a:spcBef>
              <a:spcAft>
                <a:spcPts val="0"/>
              </a:spcAft>
              <a:buClr>
                <a:srgbClr val="036172"/>
              </a:buClr>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ctr" defTabSz="457200" rtl="0" eaLnBrk="1" fontAlgn="auto" latinLnBrk="0" hangingPunct="1">
              <a:lnSpc>
                <a:spcPct val="100000"/>
              </a:lnSpc>
              <a:spcBef>
                <a:spcPts val="0"/>
              </a:spcBef>
              <a:spcAft>
                <a:spcPts val="0"/>
              </a:spcAft>
              <a:buClr>
                <a:srgbClr val="036172"/>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 Same-side Corner of Rectangle 6">
            <a:extLst>
              <a:ext uri="{FF2B5EF4-FFF2-40B4-BE49-F238E27FC236}">
                <a16:creationId xmlns:a16="http://schemas.microsoft.com/office/drawing/2014/main" id="{A7A6D077-2B04-BA41-93DB-3E51684B033C}"/>
              </a:ext>
            </a:extLst>
          </p:cNvPr>
          <p:cNvSpPr/>
          <p:nvPr/>
        </p:nvSpPr>
        <p:spPr>
          <a:xfrm>
            <a:off x="1225296" y="1755648"/>
            <a:ext cx="4663440"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Connected mindset</a:t>
            </a:r>
          </a:p>
        </p:txBody>
      </p:sp>
      <p:pic>
        <p:nvPicPr>
          <p:cNvPr id="16" name="Picture 15" descr="A green circle with white outline of two heads&#10;&#10;Description automatically generated">
            <a:extLst>
              <a:ext uri="{FF2B5EF4-FFF2-40B4-BE49-F238E27FC236}">
                <a16:creationId xmlns:a16="http://schemas.microsoft.com/office/drawing/2014/main" id="{6D7706C2-DB83-3449-9692-F88BE525F74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7981" y="1576800"/>
            <a:ext cx="936000" cy="936000"/>
          </a:xfrm>
          <a:prstGeom prst="rect">
            <a:avLst/>
          </a:prstGeom>
        </p:spPr>
      </p:pic>
      <p:sp>
        <p:nvSpPr>
          <p:cNvPr id="9" name="Rounded Rectangle 8">
            <a:extLst>
              <a:ext uri="{FF2B5EF4-FFF2-40B4-BE49-F238E27FC236}">
                <a16:creationId xmlns:a16="http://schemas.microsoft.com/office/drawing/2014/main" id="{B06481E5-0B07-C14C-BD12-6A4C6E48CBBF}"/>
              </a:ext>
            </a:extLst>
          </p:cNvPr>
          <p:cNvSpPr/>
          <p:nvPr/>
        </p:nvSpPr>
        <p:spPr>
          <a:xfrm>
            <a:off x="6296400" y="1764792"/>
            <a:ext cx="4770755" cy="4220083"/>
          </a:xfrm>
          <a:prstGeom prst="roundRect">
            <a:avLst>
              <a:gd name="adj" fmla="val 6597"/>
            </a:avLst>
          </a:prstGeom>
          <a:solidFill>
            <a:schemeClr val="bg1"/>
          </a:solidFill>
          <a:ln w="19050">
            <a:solidFill>
              <a:srgbClr val="96A629"/>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Create stories that make sense of complexity,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bringing meaning and direction </a:t>
            </a: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for others.</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Foster nurturing and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empathetic</a:t>
            </a: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 relationships with both humans – through deep listening and authentic engagement, and with nature –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learning from living systems.</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Build key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impacts and dependencies </a:t>
            </a:r>
            <a:r>
              <a:rPr kumimoji="0" lang="en-GB" sz="1600" b="0"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 human, societal and nature – into robust economic </a:t>
            </a:r>
            <a:r>
              <a:rPr kumimoji="0" lang="en-GB" sz="1600" b="1" i="0" u="none" strike="noStrike" kern="1200" cap="none" spc="0" normalizeH="0" baseline="0" noProof="0">
                <a:ln>
                  <a:noFill/>
                </a:ln>
                <a:solidFill>
                  <a:srgbClr val="E7E6E6">
                    <a:lumMod val="50000"/>
                  </a:srgbClr>
                </a:solidFill>
                <a:effectLst/>
                <a:uLnTx/>
                <a:uFillTx/>
                <a:latin typeface="Calibri" panose="020F0502020204030204"/>
                <a:ea typeface="+mn-ea"/>
                <a:cs typeface="Calibri" panose="020F0502020204030204" pitchFamily="34" charset="0"/>
              </a:rPr>
              <a:t>and organisational decision-making.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
                <a:srgbClr val="036172"/>
              </a:buClr>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ctr" defTabSz="457200" rtl="0" eaLnBrk="1" fontAlgn="auto" latinLnBrk="0" hangingPunct="1">
              <a:lnSpc>
                <a:spcPct val="100000"/>
              </a:lnSpc>
              <a:spcBef>
                <a:spcPts val="0"/>
              </a:spcBef>
              <a:spcAft>
                <a:spcPts val="0"/>
              </a:spcAft>
              <a:buClr>
                <a:srgbClr val="036172"/>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ound Same-side Corner of Rectangle 12">
            <a:extLst>
              <a:ext uri="{FF2B5EF4-FFF2-40B4-BE49-F238E27FC236}">
                <a16:creationId xmlns:a16="http://schemas.microsoft.com/office/drawing/2014/main" id="{12740E64-5322-9947-840A-E5F87645276D}"/>
              </a:ext>
            </a:extLst>
          </p:cNvPr>
          <p:cNvSpPr/>
          <p:nvPr/>
        </p:nvSpPr>
        <p:spPr>
          <a:xfrm>
            <a:off x="6437376" y="1755648"/>
            <a:ext cx="4630546"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Connected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practices</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BD305B5-EA3A-EC42-866F-492A3DEF639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96400" y="1575626"/>
            <a:ext cx="939419" cy="939419"/>
          </a:xfrm>
          <a:prstGeom prst="rect">
            <a:avLst/>
          </a:prstGeom>
        </p:spPr>
      </p:pic>
      <p:sp>
        <p:nvSpPr>
          <p:cNvPr id="17" name="Text Placeholder 18">
            <a:extLst>
              <a:ext uri="{FF2B5EF4-FFF2-40B4-BE49-F238E27FC236}">
                <a16:creationId xmlns:a16="http://schemas.microsoft.com/office/drawing/2014/main" id="{34D42891-9A93-8F41-8EE8-80BFCD82E27F}"/>
              </a:ext>
            </a:extLst>
          </p:cNvPr>
          <p:cNvSpPr txBox="1">
            <a:spLocks/>
          </p:cNvSpPr>
          <p:nvPr/>
        </p:nvSpPr>
        <p:spPr>
          <a:xfrm>
            <a:off x="-2852" y="110438"/>
            <a:ext cx="6165282" cy="874828"/>
          </a:xfrm>
          <a:prstGeom prst="rect">
            <a:avLst/>
          </a:prstGeom>
        </p:spPr>
        <p:txBody>
          <a:bodyPr vert="horz" wrap="none" lIns="91440" tIns="45720" rIns="91440" bIns="45720" rtlCol="0" anchor="b" anchorCtr="0">
            <a:normAutofit/>
          </a:bodyPr>
          <a:lstStyle>
            <a:lvl1pPr marL="0" indent="0" algn="l" defTabSz="914400" rtl="0" eaLnBrk="1" latinLnBrk="0" hangingPunct="1">
              <a:lnSpc>
                <a:spcPts val="1800"/>
              </a:lnSpc>
              <a:spcBef>
                <a:spcPts val="1000"/>
              </a:spcBef>
              <a:buFontTx/>
              <a:buNone/>
              <a:defRPr sz="3000" b="1" kern="1200" spc="-50" baseline="0">
                <a:solidFill>
                  <a:srgbClr val="2A2460"/>
                </a:solidFill>
                <a:latin typeface="+mn-lt"/>
                <a:ea typeface="+mn-ea"/>
                <a:cs typeface="+mn-cs"/>
              </a:defRPr>
            </a:lvl1pPr>
            <a:lvl2pPr marL="457200" indent="0" algn="l" defTabSz="914400" rtl="0" eaLnBrk="1" latinLnBrk="0" hangingPunct="1">
              <a:lnSpc>
                <a:spcPct val="90000"/>
              </a:lnSpc>
              <a:spcBef>
                <a:spcPts val="500"/>
              </a:spcBef>
              <a:buFontTx/>
              <a:buNone/>
              <a:defRPr sz="2400" kern="1200" spc="-50" baseline="0">
                <a:solidFill>
                  <a:srgbClr val="58595B"/>
                </a:solidFill>
                <a:latin typeface="+mj-lt"/>
                <a:ea typeface="+mn-ea"/>
                <a:cs typeface="+mn-cs"/>
              </a:defRPr>
            </a:lvl2pPr>
            <a:lvl3pPr marL="914400" indent="0" algn="l" defTabSz="914400" rtl="0" eaLnBrk="1" latinLnBrk="0" hangingPunct="1">
              <a:lnSpc>
                <a:spcPct val="90000"/>
              </a:lnSpc>
              <a:spcBef>
                <a:spcPts val="500"/>
              </a:spcBef>
              <a:buFontTx/>
              <a:buNone/>
              <a:defRPr sz="2400" kern="1200" spc="-50" baseline="0">
                <a:solidFill>
                  <a:srgbClr val="58595B"/>
                </a:solidFill>
                <a:latin typeface="+mj-lt"/>
                <a:ea typeface="+mn-ea"/>
                <a:cs typeface="+mn-cs"/>
              </a:defRPr>
            </a:lvl3pPr>
            <a:lvl4pPr marL="1371600" indent="0" algn="l" defTabSz="914400" rtl="0" eaLnBrk="1" latinLnBrk="0" hangingPunct="1">
              <a:lnSpc>
                <a:spcPct val="90000"/>
              </a:lnSpc>
              <a:spcBef>
                <a:spcPts val="500"/>
              </a:spcBef>
              <a:buFontTx/>
              <a:buNone/>
              <a:defRPr sz="2400" kern="1200" spc="-50" baseline="0">
                <a:solidFill>
                  <a:srgbClr val="58595B"/>
                </a:solidFill>
                <a:latin typeface="+mj-lt"/>
                <a:ea typeface="+mn-ea"/>
                <a:cs typeface="+mn-cs"/>
              </a:defRPr>
            </a:lvl4pPr>
            <a:lvl5pPr marL="1828800" indent="0" algn="l" defTabSz="914400" rtl="0" eaLnBrk="1" latinLnBrk="0" hangingPunct="1">
              <a:lnSpc>
                <a:spcPct val="90000"/>
              </a:lnSpc>
              <a:spcBef>
                <a:spcPts val="500"/>
              </a:spcBef>
              <a:buFontTx/>
              <a:buNone/>
              <a:defRPr sz="2400" kern="1200" spc="-50" baseline="0">
                <a:solidFill>
                  <a:srgbClr val="58595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GB" sz="3000" b="1" i="0" u="none" strike="noStrike" kern="1200" cap="none" spc="-50" normalizeH="0" baseline="0" noProof="0">
                <a:ln>
                  <a:noFill/>
                </a:ln>
                <a:solidFill>
                  <a:prstClr val="white"/>
                </a:solidFill>
                <a:effectLst/>
                <a:uLnTx/>
                <a:uFillTx/>
                <a:latin typeface="Calibri" panose="020F0502020204030204"/>
                <a:ea typeface="+mn-ea"/>
                <a:cs typeface="+mn-cs"/>
              </a:rPr>
              <a:t>  Connected mindset and practices</a:t>
            </a:r>
          </a:p>
        </p:txBody>
      </p:sp>
    </p:spTree>
    <p:extLst>
      <p:ext uri="{BB962C8B-B14F-4D97-AF65-F5344CB8AC3E}">
        <p14:creationId xmlns:p14="http://schemas.microsoft.com/office/powerpoint/2010/main" val="57454369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C3972A-57A9-460D-3FF7-0DFBBDE9BA3C}"/>
              </a:ext>
            </a:extLst>
          </p:cNvPr>
          <p:cNvSpPr>
            <a:spLocks noGrp="1"/>
          </p:cNvSpPr>
          <p:nvPr>
            <p:ph type="title"/>
          </p:nvPr>
        </p:nvSpPr>
        <p:spPr>
          <a:xfrm>
            <a:off x="32482" y="147610"/>
            <a:ext cx="8594912" cy="1325563"/>
          </a:xfrm>
        </p:spPr>
        <p:txBody>
          <a:bodyPr>
            <a:normAutofit/>
          </a:bodyPr>
          <a:lstStyle/>
          <a:p>
            <a:r>
              <a:rPr lang="en-GB" sz="3000"/>
              <a:t>   Collaborative leadership</a:t>
            </a:r>
            <a:endParaRPr lang="en-GB" sz="3000">
              <a:ea typeface="Calibri"/>
              <a:cs typeface="Calibri"/>
            </a:endParaRPr>
          </a:p>
        </p:txBody>
      </p:sp>
      <p:sp>
        <p:nvSpPr>
          <p:cNvPr id="2" name="Text Placeholder 1">
            <a:extLst>
              <a:ext uri="{FF2B5EF4-FFF2-40B4-BE49-F238E27FC236}">
                <a16:creationId xmlns:a16="http://schemas.microsoft.com/office/drawing/2014/main" id="{1689FF1A-E1A7-00BC-956E-C5C1A9AD6FB3}"/>
              </a:ext>
            </a:extLst>
          </p:cNvPr>
          <p:cNvSpPr>
            <a:spLocks noGrp="1"/>
          </p:cNvSpPr>
          <p:nvPr>
            <p:ph idx="1"/>
          </p:nvPr>
        </p:nvSpPr>
        <p:spPr/>
        <p:txBody>
          <a:bodyPr/>
          <a:lstStyle/>
          <a:p>
            <a:r>
              <a:rPr lang="en-GB" sz="3200">
                <a:solidFill>
                  <a:schemeClr val="bg1"/>
                </a:solidFill>
              </a:rPr>
              <a:t>Collaborativ</a:t>
            </a:r>
            <a:r>
              <a:rPr lang="en-GB">
                <a:solidFill>
                  <a:schemeClr val="bg1"/>
                </a:solidFill>
              </a:rPr>
              <a:t>e leadership</a:t>
            </a:r>
          </a:p>
        </p:txBody>
      </p:sp>
      <p:sp>
        <p:nvSpPr>
          <p:cNvPr id="6" name="TextBox 5">
            <a:extLst>
              <a:ext uri="{FF2B5EF4-FFF2-40B4-BE49-F238E27FC236}">
                <a16:creationId xmlns:a16="http://schemas.microsoft.com/office/drawing/2014/main" id="{48B437B7-A3CC-EF67-3D0B-79828C5D6C81}"/>
              </a:ext>
            </a:extLst>
          </p:cNvPr>
          <p:cNvSpPr txBox="1"/>
          <p:nvPr/>
        </p:nvSpPr>
        <p:spPr>
          <a:xfrm>
            <a:off x="547284" y="1469945"/>
            <a:ext cx="10439584"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Leadership</a:t>
            </a:r>
            <a:r>
              <a:rPr kumimoji="0" lang="en-GB" sz="2400" b="1" i="0" u="none" strike="noStrike" kern="1200" cap="none" spc="0" normalizeH="0" baseline="0" noProof="0">
                <a:ln>
                  <a:noFill/>
                </a:ln>
                <a:solidFill>
                  <a:prstClr val="black">
                    <a:lumMod val="85000"/>
                    <a:lumOff val="15000"/>
                  </a:prstClr>
                </a:solidFill>
                <a:effectLst/>
                <a:uLnTx/>
                <a:uFillTx/>
                <a:latin typeface="Calibri" panose="020F0502020204030204"/>
                <a:ea typeface="Calibri" panose="020F0502020204030204"/>
                <a:cs typeface="Calibri" panose="020F0502020204030204"/>
              </a:rPr>
              <a:t> that is inclusive and works in alliance with others across boundaries to achieve collective change </a:t>
            </a:r>
            <a:endParaRPr kumimoji="0" lang="en-GB" sz="24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F188321-329A-29CB-5D43-FCC6C25C7D6C}"/>
              </a:ext>
            </a:extLst>
          </p:cNvPr>
          <p:cNvSpPr/>
          <p:nvPr/>
        </p:nvSpPr>
        <p:spPr>
          <a:xfrm>
            <a:off x="7387398" y="2138288"/>
            <a:ext cx="4387260" cy="3794571"/>
          </a:xfrm>
          <a:prstGeom prst="rect">
            <a:avLst/>
          </a:prstGeom>
          <a:blipFill>
            <a:blip r:embed="rId3"/>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A691802-2F11-4AEE-3933-3E0DF54784F4}"/>
              </a:ext>
            </a:extLst>
          </p:cNvPr>
          <p:cNvSpPr txBox="1"/>
          <p:nvPr/>
        </p:nvSpPr>
        <p:spPr>
          <a:xfrm>
            <a:off x="862796" y="6188124"/>
            <a:ext cx="854884" cy="2849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CISL </a:t>
            </a:r>
          </a:p>
        </p:txBody>
      </p:sp>
      <p:pic>
        <p:nvPicPr>
          <p:cNvPr id="7" name="Picture 5" descr="Icon&#10;&#10;Description automatically generated">
            <a:extLst>
              <a:ext uri="{FF2B5EF4-FFF2-40B4-BE49-F238E27FC236}">
                <a16:creationId xmlns:a16="http://schemas.microsoft.com/office/drawing/2014/main" id="{52959342-9BC8-3AE2-2ECA-E5E1E076BD3C}"/>
              </a:ext>
            </a:extLst>
          </p:cNvPr>
          <p:cNvPicPr>
            <a:picLocks noChangeAspect="1"/>
          </p:cNvPicPr>
          <p:nvPr/>
        </p:nvPicPr>
        <p:blipFill>
          <a:blip r:embed="rId4"/>
          <a:stretch>
            <a:fillRect/>
          </a:stretch>
        </p:blipFill>
        <p:spPr>
          <a:xfrm>
            <a:off x="547284" y="2567608"/>
            <a:ext cx="1496835" cy="1549292"/>
          </a:xfrm>
          <a:prstGeom prst="rect">
            <a:avLst/>
          </a:prstGeom>
        </p:spPr>
      </p:pic>
      <p:sp>
        <p:nvSpPr>
          <p:cNvPr id="4" name="TextBox 3">
            <a:extLst>
              <a:ext uri="{FF2B5EF4-FFF2-40B4-BE49-F238E27FC236}">
                <a16:creationId xmlns:a16="http://schemas.microsoft.com/office/drawing/2014/main" id="{24B08999-3E5A-8C78-BEAE-7EEBF83959D8}"/>
              </a:ext>
            </a:extLst>
          </p:cNvPr>
          <p:cNvSpPr txBox="1"/>
          <p:nvPr/>
        </p:nvSpPr>
        <p:spPr>
          <a:xfrm>
            <a:off x="5311740" y="6007439"/>
            <a:ext cx="664395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Collaborative leadership is the principle that characterises the way in which we work together collectively for a sustainable future</a:t>
            </a:r>
          </a:p>
        </p:txBody>
      </p:sp>
      <p:pic>
        <p:nvPicPr>
          <p:cNvPr id="6146" name="Picture 2">
            <a:extLst>
              <a:ext uri="{FF2B5EF4-FFF2-40B4-BE49-F238E27FC236}">
                <a16:creationId xmlns:a16="http://schemas.microsoft.com/office/drawing/2014/main" id="{07B70C71-7E6F-B18F-20EA-3A8C02346A0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24223" y="2127801"/>
            <a:ext cx="4073460" cy="407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05579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871B7B1-E365-224D-AA6E-59777DD16BEA}"/>
              </a:ext>
            </a:extLst>
          </p:cNvPr>
          <p:cNvSpPr/>
          <p:nvPr/>
        </p:nvSpPr>
        <p:spPr>
          <a:xfrm>
            <a:off x="1117981" y="1764792"/>
            <a:ext cx="4770755" cy="4220083"/>
          </a:xfrm>
          <a:prstGeom prst="roundRect">
            <a:avLst>
              <a:gd name="adj" fmla="val 6597"/>
            </a:avLst>
          </a:prstGeom>
          <a:noFill/>
          <a:ln w="19050">
            <a:solidFill>
              <a:srgbClr val="C29600"/>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Actively welcomes and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values different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people and perspectives, parks ego and self-regulates own contribution to ensure the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inclusion</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of others.</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Is committed to the power of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collective</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agency</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and unlocking the potential of working towards a shared purpose and solutions.</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Recognises the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impact of power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and privilege, opposing those dynamics that exclude or diminish certain people or groups.</a:t>
            </a:r>
          </a:p>
          <a:p>
            <a:pPr marL="171450" marR="0" lvl="0" indent="-171450" algn="ctr" defTabSz="457200" rtl="0" eaLnBrk="1" fontAlgn="auto" latinLnBrk="0" hangingPunct="1">
              <a:lnSpc>
                <a:spcPct val="100000"/>
              </a:lnSpc>
              <a:spcBef>
                <a:spcPts val="0"/>
              </a:spcBef>
              <a:spcAft>
                <a:spcPts val="0"/>
              </a:spcAft>
              <a:buClr>
                <a:srgbClr val="036172"/>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 Same-side Corner of Rectangle 5">
            <a:extLst>
              <a:ext uri="{FF2B5EF4-FFF2-40B4-BE49-F238E27FC236}">
                <a16:creationId xmlns:a16="http://schemas.microsoft.com/office/drawing/2014/main" id="{E71214CD-9DE8-F448-9558-8408FC2EA3E7}"/>
              </a:ext>
            </a:extLst>
          </p:cNvPr>
          <p:cNvSpPr/>
          <p:nvPr/>
        </p:nvSpPr>
        <p:spPr>
          <a:xfrm>
            <a:off x="1225296" y="1755648"/>
            <a:ext cx="4663440"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Collaborative mindset</a:t>
            </a:r>
          </a:p>
        </p:txBody>
      </p:sp>
      <p:pic>
        <p:nvPicPr>
          <p:cNvPr id="7" name="Picture 6">
            <a:extLst>
              <a:ext uri="{FF2B5EF4-FFF2-40B4-BE49-F238E27FC236}">
                <a16:creationId xmlns:a16="http://schemas.microsoft.com/office/drawing/2014/main" id="{F6146DE3-9359-E04C-A9CC-EB5B5E58E0D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117981" y="1576800"/>
            <a:ext cx="936000" cy="936000"/>
          </a:xfrm>
          <a:prstGeom prst="rect">
            <a:avLst/>
          </a:prstGeom>
        </p:spPr>
      </p:pic>
      <p:sp>
        <p:nvSpPr>
          <p:cNvPr id="8" name="Rounded Rectangle 7">
            <a:extLst>
              <a:ext uri="{FF2B5EF4-FFF2-40B4-BE49-F238E27FC236}">
                <a16:creationId xmlns:a16="http://schemas.microsoft.com/office/drawing/2014/main" id="{60107117-3816-C14C-B62E-682F27FEDD72}"/>
              </a:ext>
            </a:extLst>
          </p:cNvPr>
          <p:cNvSpPr/>
          <p:nvPr/>
        </p:nvSpPr>
        <p:spPr>
          <a:xfrm>
            <a:off x="6296400" y="1764792"/>
            <a:ext cx="4770755" cy="4220083"/>
          </a:xfrm>
          <a:prstGeom prst="roundRect">
            <a:avLst>
              <a:gd name="adj" fmla="val 6597"/>
            </a:avLst>
          </a:prstGeom>
          <a:noFill/>
          <a:ln w="19050">
            <a:solidFill>
              <a:srgbClr val="C29600"/>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Build the capacity to span boundaries,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foster exchange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and mobilise diverse actors to contribute to collective action.</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Understand and leverage existing relationships of power in particular contexts and remove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barriers to inclusion</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Encourage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collective clarity on purpose</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roles, responsibilities and decision rights, systems and processes, and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accountability</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for results.</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
                <a:srgbClr val="036172"/>
              </a:buClr>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ctr" defTabSz="457200" rtl="0" eaLnBrk="1" fontAlgn="auto" latinLnBrk="0" hangingPunct="1">
              <a:lnSpc>
                <a:spcPct val="100000"/>
              </a:lnSpc>
              <a:spcBef>
                <a:spcPts val="0"/>
              </a:spcBef>
              <a:spcAft>
                <a:spcPts val="0"/>
              </a:spcAft>
              <a:buClr>
                <a:srgbClr val="036172"/>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ound Same-side Corner of Rectangle 9">
            <a:extLst>
              <a:ext uri="{FF2B5EF4-FFF2-40B4-BE49-F238E27FC236}">
                <a16:creationId xmlns:a16="http://schemas.microsoft.com/office/drawing/2014/main" id="{F6928E36-E7ED-404D-BE46-9636302448F6}"/>
              </a:ext>
            </a:extLst>
          </p:cNvPr>
          <p:cNvSpPr/>
          <p:nvPr/>
        </p:nvSpPr>
        <p:spPr>
          <a:xfrm>
            <a:off x="6437376" y="1755648"/>
            <a:ext cx="4630546"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Collaborative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practices</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A0A1D20-C5E0-0743-AFFB-2B39D2B815A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296400" y="1575626"/>
            <a:ext cx="939419" cy="939419"/>
          </a:xfrm>
          <a:prstGeom prst="rect">
            <a:avLst/>
          </a:prstGeom>
        </p:spPr>
      </p:pic>
      <p:sp>
        <p:nvSpPr>
          <p:cNvPr id="19" name="Text Placeholder 18">
            <a:extLst>
              <a:ext uri="{FF2B5EF4-FFF2-40B4-BE49-F238E27FC236}">
                <a16:creationId xmlns:a16="http://schemas.microsoft.com/office/drawing/2014/main" id="{F8D85B34-469E-684C-ACF4-AF6A11E00682}"/>
              </a:ext>
            </a:extLst>
          </p:cNvPr>
          <p:cNvSpPr>
            <a:spLocks noGrp="1"/>
          </p:cNvSpPr>
          <p:nvPr>
            <p:ph type="body" sz="quarter" idx="10"/>
          </p:nvPr>
        </p:nvSpPr>
        <p:spPr>
          <a:xfrm>
            <a:off x="-2852" y="120876"/>
            <a:ext cx="6165282" cy="874828"/>
          </a:xfrm>
        </p:spPr>
        <p:txBody>
          <a:bodyPr>
            <a:normAutofit/>
          </a:bodyPr>
          <a:lstStyle/>
          <a:p>
            <a:r>
              <a:rPr lang="en-GB">
                <a:solidFill>
                  <a:schemeClr val="bg1"/>
                </a:solidFill>
              </a:rPr>
              <a:t>   Collaborative mindset and practices</a:t>
            </a:r>
          </a:p>
        </p:txBody>
      </p:sp>
    </p:spTree>
    <p:extLst>
      <p:ext uri="{BB962C8B-B14F-4D97-AF65-F5344CB8AC3E}">
        <p14:creationId xmlns:p14="http://schemas.microsoft.com/office/powerpoint/2010/main" val="228560476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D6F9A7-DB23-A252-A6FF-B18FD175860D}"/>
              </a:ext>
            </a:extLst>
          </p:cNvPr>
          <p:cNvSpPr>
            <a:spLocks noGrp="1"/>
          </p:cNvSpPr>
          <p:nvPr>
            <p:ph type="title"/>
          </p:nvPr>
        </p:nvSpPr>
        <p:spPr>
          <a:xfrm>
            <a:off x="1167" y="147610"/>
            <a:ext cx="8594912" cy="1325563"/>
          </a:xfrm>
        </p:spPr>
        <p:txBody>
          <a:bodyPr>
            <a:normAutofit/>
          </a:bodyPr>
          <a:lstStyle/>
          <a:p>
            <a:r>
              <a:rPr lang="en-GB" sz="3000"/>
              <a:t>   Creative leadership</a:t>
            </a:r>
          </a:p>
        </p:txBody>
      </p:sp>
      <p:sp>
        <p:nvSpPr>
          <p:cNvPr id="2" name="Text Placeholder 1">
            <a:extLst>
              <a:ext uri="{FF2B5EF4-FFF2-40B4-BE49-F238E27FC236}">
                <a16:creationId xmlns:a16="http://schemas.microsoft.com/office/drawing/2014/main" id="{1689FF1A-E1A7-00BC-956E-C5C1A9AD6FB3}"/>
              </a:ext>
            </a:extLst>
          </p:cNvPr>
          <p:cNvSpPr>
            <a:spLocks noGrp="1"/>
          </p:cNvSpPr>
          <p:nvPr>
            <p:ph idx="1"/>
          </p:nvPr>
        </p:nvSpPr>
        <p:spPr/>
        <p:txBody>
          <a:bodyPr>
            <a:normAutofit/>
          </a:bodyPr>
          <a:lstStyle/>
          <a:p>
            <a:r>
              <a:rPr lang="en-GB" sz="3200">
                <a:solidFill>
                  <a:schemeClr val="bg1"/>
                </a:solidFill>
              </a:rPr>
              <a:t>Creative leadership</a:t>
            </a:r>
          </a:p>
        </p:txBody>
      </p:sp>
      <p:sp>
        <p:nvSpPr>
          <p:cNvPr id="6" name="TextBox 5">
            <a:extLst>
              <a:ext uri="{FF2B5EF4-FFF2-40B4-BE49-F238E27FC236}">
                <a16:creationId xmlns:a16="http://schemas.microsoft.com/office/drawing/2014/main" id="{48B437B7-A3CC-EF67-3D0B-79828C5D6C81}"/>
              </a:ext>
            </a:extLst>
          </p:cNvPr>
          <p:cNvSpPr txBox="1"/>
          <p:nvPr/>
        </p:nvSpPr>
        <p:spPr>
          <a:xfrm>
            <a:off x="388419" y="1472996"/>
            <a:ext cx="10707542" cy="738664"/>
          </a:xfrm>
          <a:prstGeom prst="rect">
            <a:avLst/>
          </a:prstGeom>
          <a:noFill/>
        </p:spPr>
        <p:txBody>
          <a:bodyPr wrap="square" lIns="91440" tIns="45720" rIns="91440" bIns="45720" rtlCol="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85000"/>
                    <a:lumOff val="15000"/>
                  </a:prstClr>
                </a:solidFill>
                <a:effectLst/>
                <a:uLnTx/>
                <a:uFillTx/>
                <a:latin typeface="Calibri" panose="020F0502020204030204"/>
                <a:ea typeface="Calibri" panose="020F0502020204030204"/>
                <a:cs typeface="Calibri" panose="020F0502020204030204"/>
              </a:rPr>
              <a:t>Leadership that experiments and innovates with curiosity, optimism and purpose</a:t>
            </a:r>
            <a:endParaRPr kumimoji="0" lang="en-US" sz="24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7E044FF7-9983-39DC-5DEC-E74EEDDFCE90}"/>
              </a:ext>
            </a:extLst>
          </p:cNvPr>
          <p:cNvSpPr txBox="1"/>
          <p:nvPr/>
        </p:nvSpPr>
        <p:spPr>
          <a:xfrm>
            <a:off x="240677" y="6490860"/>
            <a:ext cx="18697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CISL </a:t>
            </a:r>
          </a:p>
        </p:txBody>
      </p:sp>
      <p:pic>
        <p:nvPicPr>
          <p:cNvPr id="5" name="Picture 7" descr="Icon&#10;&#10;Description automatically generated">
            <a:extLst>
              <a:ext uri="{FF2B5EF4-FFF2-40B4-BE49-F238E27FC236}">
                <a16:creationId xmlns:a16="http://schemas.microsoft.com/office/drawing/2014/main" id="{AE296A53-F6F7-F93E-709C-4E67CC0BC410}"/>
              </a:ext>
            </a:extLst>
          </p:cNvPr>
          <p:cNvPicPr>
            <a:picLocks noChangeAspect="1"/>
          </p:cNvPicPr>
          <p:nvPr/>
        </p:nvPicPr>
        <p:blipFill>
          <a:blip r:embed="rId2"/>
          <a:stretch>
            <a:fillRect/>
          </a:stretch>
        </p:blipFill>
        <p:spPr>
          <a:xfrm>
            <a:off x="5742190" y="1982282"/>
            <a:ext cx="1474945" cy="1458106"/>
          </a:xfrm>
          <a:prstGeom prst="rect">
            <a:avLst/>
          </a:prstGeom>
        </p:spPr>
      </p:pic>
      <p:sp>
        <p:nvSpPr>
          <p:cNvPr id="3" name="TextBox 2">
            <a:extLst>
              <a:ext uri="{FF2B5EF4-FFF2-40B4-BE49-F238E27FC236}">
                <a16:creationId xmlns:a16="http://schemas.microsoft.com/office/drawing/2014/main" id="{3B609C87-3F6E-99AD-D9B7-88C19BA2899E}"/>
              </a:ext>
            </a:extLst>
          </p:cNvPr>
          <p:cNvSpPr txBox="1"/>
          <p:nvPr/>
        </p:nvSpPr>
        <p:spPr>
          <a:xfrm>
            <a:off x="5866545" y="6041340"/>
            <a:ext cx="632545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Creative leadership is the principle that brings the energy and imagination for change towards a sustainable future</a:t>
            </a:r>
          </a:p>
        </p:txBody>
      </p:sp>
      <p:pic>
        <p:nvPicPr>
          <p:cNvPr id="7170" name="Picture 2">
            <a:extLst>
              <a:ext uri="{FF2B5EF4-FFF2-40B4-BE49-F238E27FC236}">
                <a16:creationId xmlns:a16="http://schemas.microsoft.com/office/drawing/2014/main" id="{2144DFA5-CAA4-C3F8-B15B-DC5FC335763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36627" y="2143006"/>
            <a:ext cx="3898334" cy="389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reative Stock Photos &amp; HD Images">
            <a:extLst>
              <a:ext uri="{FF2B5EF4-FFF2-40B4-BE49-F238E27FC236}">
                <a16:creationId xmlns:a16="http://schemas.microsoft.com/office/drawing/2014/main" id="{2B46DB66-00B0-6166-0752-936FF37EE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582" y="2167715"/>
            <a:ext cx="3638390" cy="378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0909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AB97B3-79B1-A648-9512-5973A5ECFEEA}"/>
              </a:ext>
            </a:extLst>
          </p:cNvPr>
          <p:cNvSpPr>
            <a:spLocks noGrp="1"/>
          </p:cNvSpPr>
          <p:nvPr>
            <p:ph type="body" sz="quarter" idx="10"/>
          </p:nvPr>
        </p:nvSpPr>
        <p:spPr>
          <a:xfrm>
            <a:off x="-2852" y="141753"/>
            <a:ext cx="8417394" cy="874828"/>
          </a:xfrm>
        </p:spPr>
        <p:txBody>
          <a:bodyPr>
            <a:normAutofit/>
          </a:bodyPr>
          <a:lstStyle/>
          <a:p>
            <a:r>
              <a:rPr lang="en-GB">
                <a:solidFill>
                  <a:schemeClr val="bg1"/>
                </a:solidFill>
              </a:rPr>
              <a:t>   Creative mindset and practices</a:t>
            </a:r>
          </a:p>
        </p:txBody>
      </p:sp>
      <p:sp>
        <p:nvSpPr>
          <p:cNvPr id="13" name="Rounded Rectangle 12">
            <a:extLst>
              <a:ext uri="{FF2B5EF4-FFF2-40B4-BE49-F238E27FC236}">
                <a16:creationId xmlns:a16="http://schemas.microsoft.com/office/drawing/2014/main" id="{F0CBFD7E-8D88-2643-96C9-89BA80371C15}"/>
              </a:ext>
            </a:extLst>
          </p:cNvPr>
          <p:cNvSpPr/>
          <p:nvPr/>
        </p:nvSpPr>
        <p:spPr>
          <a:xfrm>
            <a:off x="1117981" y="1764793"/>
            <a:ext cx="4770755" cy="3995928"/>
          </a:xfrm>
          <a:prstGeom prst="roundRect">
            <a:avLst>
              <a:gd name="adj" fmla="val 6597"/>
            </a:avLst>
          </a:prstGeom>
          <a:noFill/>
          <a:ln w="19050">
            <a:solidFill>
              <a:srgbClr val="ED6539"/>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Nurtures a humble</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open curiosity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and a willingness to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disrupt and adapt</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Appreciates the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emergent nature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 creativity, and the importance of harnessing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creative tension</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Understands experimentation and failure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as an essential part of learning and growth, is willing to take thoughtful risks and is open to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new possibilities</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ound Same-side Corner of Rectangle 13">
            <a:extLst>
              <a:ext uri="{FF2B5EF4-FFF2-40B4-BE49-F238E27FC236}">
                <a16:creationId xmlns:a16="http://schemas.microsoft.com/office/drawing/2014/main" id="{1990317E-A412-9941-A461-BE137CB9ECCF}"/>
              </a:ext>
            </a:extLst>
          </p:cNvPr>
          <p:cNvSpPr/>
          <p:nvPr/>
        </p:nvSpPr>
        <p:spPr>
          <a:xfrm>
            <a:off x="1225296" y="1755648"/>
            <a:ext cx="4663440"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Creative mindset</a:t>
            </a:r>
          </a:p>
        </p:txBody>
      </p:sp>
      <p:pic>
        <p:nvPicPr>
          <p:cNvPr id="15" name="Picture 14">
            <a:extLst>
              <a:ext uri="{FF2B5EF4-FFF2-40B4-BE49-F238E27FC236}">
                <a16:creationId xmlns:a16="http://schemas.microsoft.com/office/drawing/2014/main" id="{DF775AFC-4A6F-8443-B01B-9E49214B83E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117981" y="1576800"/>
            <a:ext cx="936000" cy="936000"/>
          </a:xfrm>
          <a:prstGeom prst="rect">
            <a:avLst/>
          </a:prstGeom>
        </p:spPr>
      </p:pic>
      <p:sp>
        <p:nvSpPr>
          <p:cNvPr id="16" name="Rounded Rectangle 15">
            <a:extLst>
              <a:ext uri="{FF2B5EF4-FFF2-40B4-BE49-F238E27FC236}">
                <a16:creationId xmlns:a16="http://schemas.microsoft.com/office/drawing/2014/main" id="{08C0DC66-4C5D-B946-B9C0-C4026DC0A13B}"/>
              </a:ext>
            </a:extLst>
          </p:cNvPr>
          <p:cNvSpPr/>
          <p:nvPr/>
        </p:nvSpPr>
        <p:spPr>
          <a:xfrm>
            <a:off x="6296400" y="1764793"/>
            <a:ext cx="4770755" cy="3995928"/>
          </a:xfrm>
          <a:prstGeom prst="roundRect">
            <a:avLst>
              <a:gd name="adj" fmla="val 6597"/>
            </a:avLst>
          </a:prstGeom>
          <a:noFill/>
          <a:ln w="19050">
            <a:solidFill>
              <a:srgbClr val="ED6539"/>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Seek information</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ask questions of the particular context, listen to feedback, and engage in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reflective practice</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learning and unlearning.</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Enable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generative conversations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that use the creative value of tension to surface new ideas and innovative solutions.</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Build </a:t>
            </a: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psychologically safe </a:t>
            </a: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learning cultures that support purposeful experimentation and risk-taking.</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ound Same-side Corner of Rectangle 17">
            <a:extLst>
              <a:ext uri="{FF2B5EF4-FFF2-40B4-BE49-F238E27FC236}">
                <a16:creationId xmlns:a16="http://schemas.microsoft.com/office/drawing/2014/main" id="{60806255-BA5C-4245-B909-52F59C173D9B}"/>
              </a:ext>
            </a:extLst>
          </p:cNvPr>
          <p:cNvSpPr/>
          <p:nvPr/>
        </p:nvSpPr>
        <p:spPr>
          <a:xfrm>
            <a:off x="6437376" y="1755648"/>
            <a:ext cx="4630546"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Creative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practices</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A6593E-A69E-3F49-A710-E60E95B9CECD}"/>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296400" y="1575626"/>
            <a:ext cx="939419" cy="939419"/>
          </a:xfrm>
          <a:prstGeom prst="rect">
            <a:avLst/>
          </a:prstGeom>
        </p:spPr>
      </p:pic>
    </p:spTree>
    <p:extLst>
      <p:ext uri="{BB962C8B-B14F-4D97-AF65-F5344CB8AC3E}">
        <p14:creationId xmlns:p14="http://schemas.microsoft.com/office/powerpoint/2010/main" val="301277554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92CC66-41C6-E160-0A0D-2EDF58052AAE}"/>
              </a:ext>
            </a:extLst>
          </p:cNvPr>
          <p:cNvSpPr>
            <a:spLocks noGrp="1"/>
          </p:cNvSpPr>
          <p:nvPr>
            <p:ph type="title"/>
          </p:nvPr>
        </p:nvSpPr>
        <p:spPr>
          <a:xfrm>
            <a:off x="1167" y="126734"/>
            <a:ext cx="8594912" cy="1325563"/>
          </a:xfrm>
        </p:spPr>
        <p:txBody>
          <a:bodyPr>
            <a:normAutofit/>
          </a:bodyPr>
          <a:lstStyle/>
          <a:p>
            <a:r>
              <a:rPr lang="en-GB" sz="3000"/>
              <a:t>    Courageous leadership</a:t>
            </a:r>
          </a:p>
        </p:txBody>
      </p:sp>
      <p:sp>
        <p:nvSpPr>
          <p:cNvPr id="2" name="Text Placeholder 1">
            <a:extLst>
              <a:ext uri="{FF2B5EF4-FFF2-40B4-BE49-F238E27FC236}">
                <a16:creationId xmlns:a16="http://schemas.microsoft.com/office/drawing/2014/main" id="{1689FF1A-E1A7-00BC-956E-C5C1A9AD6FB3}"/>
              </a:ext>
            </a:extLst>
          </p:cNvPr>
          <p:cNvSpPr>
            <a:spLocks noGrp="1"/>
          </p:cNvSpPr>
          <p:nvPr>
            <p:ph idx="1"/>
          </p:nvPr>
        </p:nvSpPr>
        <p:spPr/>
        <p:txBody>
          <a:bodyPr>
            <a:normAutofit/>
          </a:bodyPr>
          <a:lstStyle/>
          <a:p>
            <a:r>
              <a:rPr lang="en-GB" sz="3200">
                <a:solidFill>
                  <a:schemeClr val="bg1"/>
                </a:solidFill>
              </a:rPr>
              <a:t>Courageous leadership</a:t>
            </a:r>
          </a:p>
        </p:txBody>
      </p:sp>
      <p:sp>
        <p:nvSpPr>
          <p:cNvPr id="6" name="TextBox 5">
            <a:extLst>
              <a:ext uri="{FF2B5EF4-FFF2-40B4-BE49-F238E27FC236}">
                <a16:creationId xmlns:a16="http://schemas.microsoft.com/office/drawing/2014/main" id="{48B437B7-A3CC-EF67-3D0B-79828C5D6C81}"/>
              </a:ext>
            </a:extLst>
          </p:cNvPr>
          <p:cNvSpPr txBox="1"/>
          <p:nvPr/>
        </p:nvSpPr>
        <p:spPr>
          <a:xfrm>
            <a:off x="518473" y="1451092"/>
            <a:ext cx="11185683" cy="1384995"/>
          </a:xfrm>
          <a:prstGeom prst="rect">
            <a:avLst/>
          </a:prstGeom>
          <a:noFill/>
        </p:spPr>
        <p:txBody>
          <a:bodyPr wrap="square" lIns="91440" tIns="45720" rIns="91440" bIns="45720" rtlCol="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85000"/>
                    <a:lumOff val="15000"/>
                  </a:prstClr>
                </a:solidFill>
                <a:effectLst/>
                <a:uLnTx/>
                <a:uFillTx/>
                <a:latin typeface="Calibri" panose="020F0502020204030204"/>
                <a:ea typeface="Calibri" panose="020F0502020204030204"/>
                <a:cs typeface="Calibri" panose="020F0502020204030204"/>
              </a:rPr>
              <a:t>Leadership that knows the values that it stands for and nurtures the courage and resilience to pursue societal good</a:t>
            </a:r>
            <a:endParaRPr kumimoji="0" lang="en-US" sz="24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Rectangle 3">
            <a:extLst>
              <a:ext uri="{FF2B5EF4-FFF2-40B4-BE49-F238E27FC236}">
                <a16:creationId xmlns:a16="http://schemas.microsoft.com/office/drawing/2014/main" id="{ABF20667-FD34-A5E4-009F-32370BF5415C}"/>
              </a:ext>
            </a:extLst>
          </p:cNvPr>
          <p:cNvSpPr/>
          <p:nvPr/>
        </p:nvSpPr>
        <p:spPr>
          <a:xfrm>
            <a:off x="7459038" y="2348639"/>
            <a:ext cx="4245118" cy="3630921"/>
          </a:xfrm>
          <a:prstGeom prst="rect">
            <a:avLst/>
          </a:prstGeom>
          <a:blipFill dpi="0" rotWithShape="1">
            <a:blip r:embed="rId3" cstate="print">
              <a:extLst>
                <a:ext uri="{28A0092B-C50C-407E-A947-70E740481C1C}">
                  <a14:useLocalDpi xmlns:a14="http://schemas.microsoft.com/office/drawing/2010/main" val="0"/>
                </a:ext>
              </a:extLst>
            </a:blip>
            <a:srcRect/>
            <a:stretch>
              <a:fillRect l="568" t="1564" r="-568" b="-7756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11209F7-86FA-B3EA-A312-4771BB19312C}"/>
              </a:ext>
            </a:extLst>
          </p:cNvPr>
          <p:cNvSpPr txBox="1"/>
          <p:nvPr/>
        </p:nvSpPr>
        <p:spPr>
          <a:xfrm>
            <a:off x="173007" y="6465798"/>
            <a:ext cx="18697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CISL</a:t>
            </a:r>
          </a:p>
        </p:txBody>
      </p:sp>
      <p:pic>
        <p:nvPicPr>
          <p:cNvPr id="10" name="Picture 8" descr="Icon&#10;&#10;Description automatically generated">
            <a:extLst>
              <a:ext uri="{FF2B5EF4-FFF2-40B4-BE49-F238E27FC236}">
                <a16:creationId xmlns:a16="http://schemas.microsoft.com/office/drawing/2014/main" id="{32BC11E6-BA9B-2987-8305-8AE42B092071}"/>
              </a:ext>
            </a:extLst>
          </p:cNvPr>
          <p:cNvPicPr>
            <a:picLocks noChangeAspect="1"/>
          </p:cNvPicPr>
          <p:nvPr/>
        </p:nvPicPr>
        <p:blipFill>
          <a:blip r:embed="rId4"/>
          <a:stretch>
            <a:fillRect/>
          </a:stretch>
        </p:blipFill>
        <p:spPr>
          <a:xfrm>
            <a:off x="5278985" y="4439408"/>
            <a:ext cx="1528301" cy="1478249"/>
          </a:xfrm>
          <a:prstGeom prst="rect">
            <a:avLst/>
          </a:prstGeom>
        </p:spPr>
      </p:pic>
      <p:sp>
        <p:nvSpPr>
          <p:cNvPr id="3" name="TextBox 2">
            <a:extLst>
              <a:ext uri="{FF2B5EF4-FFF2-40B4-BE49-F238E27FC236}">
                <a16:creationId xmlns:a16="http://schemas.microsoft.com/office/drawing/2014/main" id="{F3DD69E0-45DD-5288-691B-FFB69865F65C}"/>
              </a:ext>
            </a:extLst>
          </p:cNvPr>
          <p:cNvSpPr txBox="1"/>
          <p:nvPr/>
        </p:nvSpPr>
        <p:spPr>
          <a:xfrm>
            <a:off x="5465852" y="6143946"/>
            <a:ext cx="672614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Courageous leadership is the principle that drives and agency and resilience to act for a sustainable future</a:t>
            </a:r>
          </a:p>
        </p:txBody>
      </p:sp>
      <p:pic>
        <p:nvPicPr>
          <p:cNvPr id="8194" name="Picture 2">
            <a:extLst>
              <a:ext uri="{FF2B5EF4-FFF2-40B4-BE49-F238E27FC236}">
                <a16:creationId xmlns:a16="http://schemas.microsoft.com/office/drawing/2014/main" id="{9C239E52-ECC6-27B7-EDAB-505B3216CC4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04566" y="2268817"/>
            <a:ext cx="4374419" cy="437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692492"/>
      </p:ext>
    </p:extLst>
  </p:cSld>
  <p:clrMapOvr>
    <a:masterClrMapping/>
  </p:clrMapOvr>
  <p:transition spd="slow">
    <p:wipe/>
  </p:transition>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4D13DE8-9E13-E34D-BFA3-E4A2F0A61D23}"/>
              </a:ext>
            </a:extLst>
          </p:cNvPr>
          <p:cNvSpPr/>
          <p:nvPr/>
        </p:nvSpPr>
        <p:spPr>
          <a:xfrm>
            <a:off x="1117981" y="1764792"/>
            <a:ext cx="4770755" cy="4220083"/>
          </a:xfrm>
          <a:prstGeom prst="roundRect">
            <a:avLst>
              <a:gd name="adj" fmla="val 6597"/>
            </a:avLst>
          </a:prstGeom>
          <a:noFill/>
          <a:ln w="19050">
            <a:solidFill>
              <a:srgbClr val="412A5A"/>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Has the moral courage and sense of accountability to pursue societal good wherever possible, and own the consequences of challenging decisions. </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Withstands challenge, is comfortable with discomfort, and perseveres and grows in the face of setback, through a purpose and values based confidence. </a:t>
            </a:r>
          </a:p>
          <a:p>
            <a:pPr marL="171450" marR="0" lvl="0" indent="-17145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Is vulnerable, authentic, open and humble, and able to self-evaluate and adapt accordingly.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ound Same-side Corner of Rectangle 12">
            <a:extLst>
              <a:ext uri="{FF2B5EF4-FFF2-40B4-BE49-F238E27FC236}">
                <a16:creationId xmlns:a16="http://schemas.microsoft.com/office/drawing/2014/main" id="{EAA4DCBF-6BA3-1D4B-BFF1-1A57A53C8030}"/>
              </a:ext>
            </a:extLst>
          </p:cNvPr>
          <p:cNvSpPr/>
          <p:nvPr/>
        </p:nvSpPr>
        <p:spPr>
          <a:xfrm>
            <a:off x="1225296" y="1755648"/>
            <a:ext cx="4663440"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Courageous mindset</a:t>
            </a:r>
          </a:p>
        </p:txBody>
      </p:sp>
      <p:pic>
        <p:nvPicPr>
          <p:cNvPr id="14" name="Picture 13">
            <a:extLst>
              <a:ext uri="{FF2B5EF4-FFF2-40B4-BE49-F238E27FC236}">
                <a16:creationId xmlns:a16="http://schemas.microsoft.com/office/drawing/2014/main" id="{A3341AD9-CD1E-574C-9605-3CFA613C081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117981" y="1576800"/>
            <a:ext cx="936000" cy="936000"/>
          </a:xfrm>
          <a:prstGeom prst="rect">
            <a:avLst/>
          </a:prstGeom>
        </p:spPr>
      </p:pic>
      <p:sp>
        <p:nvSpPr>
          <p:cNvPr id="15" name="Rounded Rectangle 14">
            <a:extLst>
              <a:ext uri="{FF2B5EF4-FFF2-40B4-BE49-F238E27FC236}">
                <a16:creationId xmlns:a16="http://schemas.microsoft.com/office/drawing/2014/main" id="{6ADD3639-E579-1C46-AD57-F8F98C5CFC17}"/>
              </a:ext>
            </a:extLst>
          </p:cNvPr>
          <p:cNvSpPr/>
          <p:nvPr/>
        </p:nvSpPr>
        <p:spPr>
          <a:xfrm>
            <a:off x="6296400" y="1764792"/>
            <a:ext cx="4770755" cy="4220083"/>
          </a:xfrm>
          <a:prstGeom prst="roundRect">
            <a:avLst>
              <a:gd name="adj" fmla="val 6597"/>
            </a:avLst>
          </a:prstGeom>
          <a:noFill/>
          <a:ln w="19050">
            <a:solidFill>
              <a:srgbClr val="412A5A"/>
            </a:solidFill>
          </a:ln>
        </p:spPr>
        <p:style>
          <a:lnRef idx="2">
            <a:schemeClr val="accent1">
              <a:shade val="50000"/>
            </a:schemeClr>
          </a:lnRef>
          <a:fillRef idx="1">
            <a:schemeClr val="accent1"/>
          </a:fillRef>
          <a:effectRef idx="0">
            <a:schemeClr val="accent1"/>
          </a:effectRef>
          <a:fontRef idx="minor">
            <a:schemeClr val="lt1"/>
          </a:fontRef>
        </p:style>
        <p:txBody>
          <a:bodyPr lIns="324000" tIns="792000" rIns="324000" bIns="46800" rtlCol="0" anchor="t" anchorCtr="0"/>
          <a:lstStyle/>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Consider ethical and moral dimensions in a systematic, transparent and collective way, surfacing the implications for key decisions.  </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Practise brave acts in the smaller things to build moral courage and confidence. </a:t>
            </a:r>
          </a:p>
          <a:p>
            <a:pPr marL="172800" marR="0" lvl="0" indent="-172800" algn="l" defTabSz="457200" rtl="0" eaLnBrk="1" fontAlgn="auto" latinLnBrk="0" hangingPunct="1">
              <a:lnSpc>
                <a:spcPct val="100000"/>
              </a:lnSpc>
              <a:spcBef>
                <a:spcPts val="0"/>
              </a:spcBef>
              <a:spcAft>
                <a:spcPts val="1600"/>
              </a:spcAft>
              <a:buClr>
                <a:srgbClr val="036172"/>
              </a:buClr>
              <a:buSzPct val="12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Undertake regular self-reflection and examination, informed by feedback.</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 Same-side Corner of Rectangle 15">
            <a:extLst>
              <a:ext uri="{FF2B5EF4-FFF2-40B4-BE49-F238E27FC236}">
                <a16:creationId xmlns:a16="http://schemas.microsoft.com/office/drawing/2014/main" id="{B30652FC-533B-8F4A-BAA9-B48181560115}"/>
              </a:ext>
            </a:extLst>
          </p:cNvPr>
          <p:cNvSpPr/>
          <p:nvPr/>
        </p:nvSpPr>
        <p:spPr>
          <a:xfrm>
            <a:off x="6437376" y="1755648"/>
            <a:ext cx="4630546" cy="557784"/>
          </a:xfrm>
          <a:prstGeom prst="round2SameRect">
            <a:avLst>
              <a:gd name="adj1" fmla="val 50000"/>
              <a:gd name="adj2" fmla="val 0"/>
            </a:avLst>
          </a:prstGeom>
          <a:solidFill>
            <a:srgbClr val="036172"/>
          </a:solidFill>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Courageous </a:t>
            </a: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rPr>
              <a:t>practices</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A3D68EBB-C611-7444-97C6-3B17081E8C9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296400" y="1575626"/>
            <a:ext cx="939419" cy="939419"/>
          </a:xfrm>
          <a:prstGeom prst="rect">
            <a:avLst/>
          </a:prstGeom>
        </p:spPr>
      </p:pic>
      <p:sp>
        <p:nvSpPr>
          <p:cNvPr id="19" name="Text Placeholder 18">
            <a:extLst>
              <a:ext uri="{FF2B5EF4-FFF2-40B4-BE49-F238E27FC236}">
                <a16:creationId xmlns:a16="http://schemas.microsoft.com/office/drawing/2014/main" id="{BA1D0A4E-B2D2-B541-9198-1AB67C0F9C62}"/>
              </a:ext>
            </a:extLst>
          </p:cNvPr>
          <p:cNvSpPr>
            <a:spLocks noGrp="1"/>
          </p:cNvSpPr>
          <p:nvPr>
            <p:ph type="body" sz="quarter" idx="10"/>
          </p:nvPr>
        </p:nvSpPr>
        <p:spPr>
          <a:xfrm>
            <a:off x="-2852" y="89561"/>
            <a:ext cx="8417394" cy="874800"/>
          </a:xfrm>
        </p:spPr>
        <p:txBody>
          <a:bodyPr>
            <a:normAutofit/>
          </a:bodyPr>
          <a:lstStyle/>
          <a:p>
            <a:r>
              <a:rPr lang="en-GB">
                <a:solidFill>
                  <a:schemeClr val="bg1"/>
                </a:solidFill>
              </a:rPr>
              <a:t>Courageous mindset and practices</a:t>
            </a:r>
            <a:endParaRPr lang="en-US">
              <a:solidFill>
                <a:schemeClr val="bg1"/>
              </a:solidFill>
            </a:endParaRPr>
          </a:p>
        </p:txBody>
      </p:sp>
    </p:spTree>
    <p:extLst>
      <p:ext uri="{BB962C8B-B14F-4D97-AF65-F5344CB8AC3E}">
        <p14:creationId xmlns:p14="http://schemas.microsoft.com/office/powerpoint/2010/main" val="375832162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B45A29-F576-67F2-C8B9-7B4165E6B125}"/>
              </a:ext>
            </a:extLst>
          </p:cNvPr>
          <p:cNvPicPr>
            <a:picLocks noChangeAspect="1"/>
          </p:cNvPicPr>
          <p:nvPr/>
        </p:nvPicPr>
        <p:blipFill>
          <a:blip r:embed="rId2"/>
          <a:stretch>
            <a:fillRect/>
          </a:stretch>
        </p:blipFill>
        <p:spPr>
          <a:xfrm>
            <a:off x="-16304" y="1"/>
            <a:ext cx="12203457" cy="6858000"/>
          </a:xfrm>
          <a:prstGeom prst="rect">
            <a:avLst/>
          </a:prstGeom>
        </p:spPr>
      </p:pic>
      <p:pic>
        <p:nvPicPr>
          <p:cNvPr id="6" name="Picture 5">
            <a:extLst>
              <a:ext uri="{FF2B5EF4-FFF2-40B4-BE49-F238E27FC236}">
                <a16:creationId xmlns:a16="http://schemas.microsoft.com/office/drawing/2014/main" id="{DA4F6624-3AF7-4074-C55B-ED8D19EAF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92125"/>
            <a:ext cx="2713603" cy="1352103"/>
          </a:xfrm>
          <a:prstGeom prst="rect">
            <a:avLst/>
          </a:prstGeom>
        </p:spPr>
      </p:pic>
      <p:pic>
        <p:nvPicPr>
          <p:cNvPr id="4" name="Picture 3">
            <a:extLst>
              <a:ext uri="{FF2B5EF4-FFF2-40B4-BE49-F238E27FC236}">
                <a16:creationId xmlns:a16="http://schemas.microsoft.com/office/drawing/2014/main" id="{EC810F97-897B-0583-96EE-7280FDA5F658}"/>
              </a:ext>
            </a:extLst>
          </p:cNvPr>
          <p:cNvPicPr>
            <a:picLocks noChangeAspect="1"/>
          </p:cNvPicPr>
          <p:nvPr/>
        </p:nvPicPr>
        <p:blipFill>
          <a:blip r:embed="rId4"/>
          <a:stretch>
            <a:fillRect/>
          </a:stretch>
        </p:blipFill>
        <p:spPr>
          <a:xfrm>
            <a:off x="487318" y="1448891"/>
            <a:ext cx="5874882" cy="3304622"/>
          </a:xfrm>
          <a:prstGeom prst="rect">
            <a:avLst/>
          </a:prstGeom>
        </p:spPr>
      </p:pic>
      <p:pic>
        <p:nvPicPr>
          <p:cNvPr id="7" name="Picture 6">
            <a:extLst>
              <a:ext uri="{FF2B5EF4-FFF2-40B4-BE49-F238E27FC236}">
                <a16:creationId xmlns:a16="http://schemas.microsoft.com/office/drawing/2014/main" id="{389C5834-1892-1BDD-B007-2A89E9478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8432" y="470783"/>
            <a:ext cx="2276883" cy="1773445"/>
          </a:xfrm>
          <a:prstGeom prst="rect">
            <a:avLst/>
          </a:prstGeom>
        </p:spPr>
      </p:pic>
      <p:sp>
        <p:nvSpPr>
          <p:cNvPr id="10" name="TextBox 9">
            <a:extLst>
              <a:ext uri="{FF2B5EF4-FFF2-40B4-BE49-F238E27FC236}">
                <a16:creationId xmlns:a16="http://schemas.microsoft.com/office/drawing/2014/main" id="{0721D7B9-CD3C-D2F6-60F5-6C099DD54AFA}"/>
              </a:ext>
            </a:extLst>
          </p:cNvPr>
          <p:cNvSpPr txBox="1"/>
          <p:nvPr/>
        </p:nvSpPr>
        <p:spPr>
          <a:xfrm>
            <a:off x="712624" y="5435837"/>
            <a:ext cx="10184398" cy="646331"/>
          </a:xfrm>
          <a:prstGeom prst="rect">
            <a:avLst/>
          </a:prstGeom>
          <a:noFill/>
        </p:spPr>
        <p:txBody>
          <a:bodyPr wrap="square" rtlCol="0">
            <a:spAutoFit/>
          </a:bodyPr>
          <a:lstStyle/>
          <a:p>
            <a:pPr algn="l"/>
            <a:r>
              <a:rPr lang="en-GB" sz="3600" dirty="0">
                <a:solidFill>
                  <a:schemeClr val="bg1"/>
                </a:solidFill>
              </a:rPr>
              <a:t>Good financial outcomes = good long-term well-being</a:t>
            </a:r>
            <a:endParaRPr lang="en-US" sz="3600" dirty="0">
              <a:solidFill>
                <a:schemeClr val="bg1"/>
              </a:solidFill>
            </a:endParaRPr>
          </a:p>
        </p:txBody>
      </p:sp>
      <p:pic>
        <p:nvPicPr>
          <p:cNvPr id="2" name="Picture 1">
            <a:extLst>
              <a:ext uri="{FF2B5EF4-FFF2-40B4-BE49-F238E27FC236}">
                <a16:creationId xmlns:a16="http://schemas.microsoft.com/office/drawing/2014/main" id="{860948B6-45BA-1F41-7E0D-9331CB967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823" y="2241710"/>
            <a:ext cx="4472382" cy="2511803"/>
          </a:xfrm>
          <a:prstGeom prst="rect">
            <a:avLst/>
          </a:prstGeom>
        </p:spPr>
      </p:pic>
      <p:sp>
        <p:nvSpPr>
          <p:cNvPr id="3" name="TextBox 2">
            <a:extLst>
              <a:ext uri="{FF2B5EF4-FFF2-40B4-BE49-F238E27FC236}">
                <a16:creationId xmlns:a16="http://schemas.microsoft.com/office/drawing/2014/main" id="{F8B4A8FF-5BFA-9906-19B4-B4862391CE33}"/>
              </a:ext>
            </a:extLst>
          </p:cNvPr>
          <p:cNvSpPr txBox="1"/>
          <p:nvPr/>
        </p:nvSpPr>
        <p:spPr>
          <a:xfrm>
            <a:off x="5178576" y="2517624"/>
            <a:ext cx="1828800" cy="1828800"/>
          </a:xfrm>
          <a:prstGeom prst="rect">
            <a:avLst/>
          </a:prstGeom>
          <a:noFill/>
        </p:spPr>
        <p:txBody>
          <a:bodyPr wrap="square" rtlCol="0">
            <a:spAutoFit/>
          </a:bodyPr>
          <a:lstStyle/>
          <a:p>
            <a:pPr algn="l"/>
            <a:endParaRPr lang="en-US" dirty="0"/>
          </a:p>
        </p:txBody>
      </p:sp>
      <p:sp>
        <p:nvSpPr>
          <p:cNvPr id="5" name="TextBox 4">
            <a:extLst>
              <a:ext uri="{FF2B5EF4-FFF2-40B4-BE49-F238E27FC236}">
                <a16:creationId xmlns:a16="http://schemas.microsoft.com/office/drawing/2014/main" id="{1BC75536-63F1-E63A-6D14-F92012E73F95}"/>
              </a:ext>
            </a:extLst>
          </p:cNvPr>
          <p:cNvSpPr txBox="1"/>
          <p:nvPr/>
        </p:nvSpPr>
        <p:spPr>
          <a:xfrm>
            <a:off x="352194" y="470784"/>
            <a:ext cx="5098629" cy="369332"/>
          </a:xfrm>
          <a:prstGeom prst="rect">
            <a:avLst/>
          </a:prstGeom>
          <a:noFill/>
        </p:spPr>
        <p:txBody>
          <a:bodyPr wrap="square" rtlCol="0">
            <a:spAutoFit/>
          </a:bodyPr>
          <a:lstStyle/>
          <a:p>
            <a:pPr algn="l"/>
            <a:r>
              <a:rPr lang="en-GB" b="1" dirty="0"/>
              <a:t>Our current dominant  organisational model</a:t>
            </a:r>
            <a:endParaRPr lang="en-US" b="1" dirty="0"/>
          </a:p>
        </p:txBody>
      </p:sp>
    </p:spTree>
    <p:extLst>
      <p:ext uri="{BB962C8B-B14F-4D97-AF65-F5344CB8AC3E}">
        <p14:creationId xmlns:p14="http://schemas.microsoft.com/office/powerpoint/2010/main" val="135824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E50172-8F12-E440-CD94-1C319220B402}"/>
              </a:ext>
            </a:extLst>
          </p:cNvPr>
          <p:cNvSpPr txBox="1"/>
          <p:nvPr/>
        </p:nvSpPr>
        <p:spPr>
          <a:xfrm>
            <a:off x="3495040" y="2183836"/>
            <a:ext cx="7782560" cy="1200329"/>
          </a:xfrm>
          <a:prstGeom prst="rect">
            <a:avLst/>
          </a:prstGeom>
          <a:noFill/>
        </p:spPr>
        <p:txBody>
          <a:bodyPr wrap="square">
            <a:spAutoFit/>
          </a:bodyPr>
          <a:lstStyle/>
          <a:p>
            <a:r>
              <a:rPr lang="en-GB" dirty="0"/>
              <a:t>The simplification of complex systems or problems by breaking them down into smaller, more manageable parts, although helpful in many contexts, overlooks the interconnectedness and holistic nature of the world and results in a range of negative outcomes for human beings and the environment.</a:t>
            </a:r>
          </a:p>
        </p:txBody>
      </p:sp>
      <p:sp>
        <p:nvSpPr>
          <p:cNvPr id="11" name="TextBox 10">
            <a:extLst>
              <a:ext uri="{FF2B5EF4-FFF2-40B4-BE49-F238E27FC236}">
                <a16:creationId xmlns:a16="http://schemas.microsoft.com/office/drawing/2014/main" id="{411A0A2B-8E72-2FB1-265C-C04DA3C1E181}"/>
              </a:ext>
            </a:extLst>
          </p:cNvPr>
          <p:cNvSpPr txBox="1"/>
          <p:nvPr/>
        </p:nvSpPr>
        <p:spPr>
          <a:xfrm>
            <a:off x="3495040" y="4753986"/>
            <a:ext cx="7782560" cy="1200329"/>
          </a:xfrm>
          <a:prstGeom prst="rect">
            <a:avLst/>
          </a:prstGeom>
          <a:noFill/>
        </p:spPr>
        <p:txBody>
          <a:bodyPr wrap="square">
            <a:spAutoFit/>
          </a:bodyPr>
          <a:lstStyle/>
          <a:p>
            <a:r>
              <a:rPr lang="en-GB" dirty="0"/>
              <a:t>Rapid technological advancements and increased consumption have led to environmental degradation and the depletion of valuable resources. Short-term gains and prioritizing profit maximization have often overshadowed long-term sustainability and responsible resource management.</a:t>
            </a:r>
          </a:p>
        </p:txBody>
      </p:sp>
      <p:sp>
        <p:nvSpPr>
          <p:cNvPr id="12" name="TextBox 11">
            <a:extLst>
              <a:ext uri="{FF2B5EF4-FFF2-40B4-BE49-F238E27FC236}">
                <a16:creationId xmlns:a16="http://schemas.microsoft.com/office/drawing/2014/main" id="{AC4D24CD-CFFE-4A5F-F54B-12F75674706F}"/>
              </a:ext>
            </a:extLst>
          </p:cNvPr>
          <p:cNvSpPr txBox="1"/>
          <p:nvPr/>
        </p:nvSpPr>
        <p:spPr>
          <a:xfrm>
            <a:off x="3495040" y="4297322"/>
            <a:ext cx="3891280" cy="400110"/>
          </a:xfrm>
          <a:prstGeom prst="rect">
            <a:avLst/>
          </a:prstGeom>
          <a:noFill/>
        </p:spPr>
        <p:txBody>
          <a:bodyPr wrap="square" rtlCol="0">
            <a:spAutoFit/>
          </a:bodyPr>
          <a:lstStyle/>
          <a:p>
            <a:r>
              <a:rPr lang="en-GB" sz="2000" b="1" dirty="0"/>
              <a:t>Unsustainable Practices:</a:t>
            </a:r>
          </a:p>
        </p:txBody>
      </p:sp>
      <p:sp>
        <p:nvSpPr>
          <p:cNvPr id="13" name="TextBox 12">
            <a:extLst>
              <a:ext uri="{FF2B5EF4-FFF2-40B4-BE49-F238E27FC236}">
                <a16:creationId xmlns:a16="http://schemas.microsoft.com/office/drawing/2014/main" id="{A2DC3AB0-E364-CF97-5EC4-E263B66E84B5}"/>
              </a:ext>
            </a:extLst>
          </p:cNvPr>
          <p:cNvSpPr txBox="1"/>
          <p:nvPr/>
        </p:nvSpPr>
        <p:spPr>
          <a:xfrm>
            <a:off x="3495040" y="1694704"/>
            <a:ext cx="3891280" cy="400110"/>
          </a:xfrm>
          <a:prstGeom prst="rect">
            <a:avLst/>
          </a:prstGeom>
          <a:noFill/>
        </p:spPr>
        <p:txBody>
          <a:bodyPr wrap="square" rtlCol="0">
            <a:spAutoFit/>
          </a:bodyPr>
          <a:lstStyle/>
          <a:p>
            <a:r>
              <a:rPr lang="en-GB" sz="2000" b="1" dirty="0"/>
              <a:t>Reductionism (linear thinking):</a:t>
            </a:r>
          </a:p>
        </p:txBody>
      </p:sp>
      <p:sp>
        <p:nvSpPr>
          <p:cNvPr id="14" name="TextBox 13">
            <a:extLst>
              <a:ext uri="{FF2B5EF4-FFF2-40B4-BE49-F238E27FC236}">
                <a16:creationId xmlns:a16="http://schemas.microsoft.com/office/drawing/2014/main" id="{74DCC7A8-3A64-829F-6D77-CC469E51A96B}"/>
              </a:ext>
            </a:extLst>
          </p:cNvPr>
          <p:cNvSpPr txBox="1"/>
          <p:nvPr/>
        </p:nvSpPr>
        <p:spPr>
          <a:xfrm>
            <a:off x="650240" y="658912"/>
            <a:ext cx="9977120" cy="523220"/>
          </a:xfrm>
          <a:prstGeom prst="rect">
            <a:avLst/>
          </a:prstGeom>
          <a:noFill/>
        </p:spPr>
        <p:txBody>
          <a:bodyPr wrap="square" rtlCol="0">
            <a:spAutoFit/>
          </a:bodyPr>
          <a:lstStyle/>
          <a:p>
            <a:r>
              <a:rPr lang="en-GB" sz="2800" dirty="0"/>
              <a:t>Two important negative vectors of the industrial organisation:</a:t>
            </a:r>
          </a:p>
        </p:txBody>
      </p:sp>
      <p:pic>
        <p:nvPicPr>
          <p:cNvPr id="15" name="Picture 14">
            <a:extLst>
              <a:ext uri="{FF2B5EF4-FFF2-40B4-BE49-F238E27FC236}">
                <a16:creationId xmlns:a16="http://schemas.microsoft.com/office/drawing/2014/main" id="{8D2AB434-ABC9-1471-5ACF-41EB94964F75}"/>
              </a:ext>
            </a:extLst>
          </p:cNvPr>
          <p:cNvPicPr>
            <a:picLocks noChangeAspect="1"/>
          </p:cNvPicPr>
          <p:nvPr/>
        </p:nvPicPr>
        <p:blipFill>
          <a:blip r:embed="rId3"/>
          <a:stretch>
            <a:fillRect/>
          </a:stretch>
        </p:blipFill>
        <p:spPr>
          <a:xfrm>
            <a:off x="650240" y="4328715"/>
            <a:ext cx="2438400" cy="1625600"/>
          </a:xfrm>
          <a:prstGeom prst="rect">
            <a:avLst/>
          </a:prstGeom>
        </p:spPr>
      </p:pic>
      <p:pic>
        <p:nvPicPr>
          <p:cNvPr id="20" name="Picture 19">
            <a:extLst>
              <a:ext uri="{FF2B5EF4-FFF2-40B4-BE49-F238E27FC236}">
                <a16:creationId xmlns:a16="http://schemas.microsoft.com/office/drawing/2014/main" id="{07FA7516-AA06-0534-F8C5-962A85CCB576}"/>
              </a:ext>
            </a:extLst>
          </p:cNvPr>
          <p:cNvPicPr>
            <a:picLocks noChangeAspect="1"/>
          </p:cNvPicPr>
          <p:nvPr/>
        </p:nvPicPr>
        <p:blipFill>
          <a:blip r:embed="rId4"/>
          <a:stretch>
            <a:fillRect/>
          </a:stretch>
        </p:blipFill>
        <p:spPr>
          <a:xfrm>
            <a:off x="792480" y="1678015"/>
            <a:ext cx="1991168" cy="2040947"/>
          </a:xfrm>
          <a:prstGeom prst="rect">
            <a:avLst/>
          </a:prstGeom>
        </p:spPr>
      </p:pic>
    </p:spTree>
    <p:extLst>
      <p:ext uri="{BB962C8B-B14F-4D97-AF65-F5344CB8AC3E}">
        <p14:creationId xmlns:p14="http://schemas.microsoft.com/office/powerpoint/2010/main" val="767615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62791" y="1414475"/>
            <a:ext cx="4615976" cy="1297671"/>
          </a:xfrm>
          <a:prstGeom prst="rect">
            <a:avLst/>
          </a:prstGeom>
        </p:spPr>
      </p:pic>
      <p:pic>
        <p:nvPicPr>
          <p:cNvPr id="3" name="object 3"/>
          <p:cNvPicPr/>
          <p:nvPr/>
        </p:nvPicPr>
        <p:blipFill>
          <a:blip r:embed="rId3" cstate="print"/>
          <a:stretch>
            <a:fillRect/>
          </a:stretch>
        </p:blipFill>
        <p:spPr>
          <a:xfrm>
            <a:off x="6862791" y="3077638"/>
            <a:ext cx="3985198" cy="1806299"/>
          </a:xfrm>
          <a:prstGeom prst="rect">
            <a:avLst/>
          </a:prstGeom>
        </p:spPr>
      </p:pic>
      <p:pic>
        <p:nvPicPr>
          <p:cNvPr id="4" name="object 4"/>
          <p:cNvPicPr/>
          <p:nvPr/>
        </p:nvPicPr>
        <p:blipFill>
          <a:blip r:embed="rId4" cstate="print"/>
          <a:stretch>
            <a:fillRect/>
          </a:stretch>
        </p:blipFill>
        <p:spPr>
          <a:xfrm>
            <a:off x="868640" y="442237"/>
            <a:ext cx="3004659" cy="653934"/>
          </a:xfrm>
          <a:prstGeom prst="rect">
            <a:avLst/>
          </a:prstGeom>
        </p:spPr>
      </p:pic>
      <p:pic>
        <p:nvPicPr>
          <p:cNvPr id="5" name="object 5"/>
          <p:cNvPicPr/>
          <p:nvPr/>
        </p:nvPicPr>
        <p:blipFill>
          <a:blip r:embed="rId5" cstate="print"/>
          <a:stretch>
            <a:fillRect/>
          </a:stretch>
        </p:blipFill>
        <p:spPr>
          <a:xfrm>
            <a:off x="4910328" y="1845564"/>
            <a:ext cx="1303020" cy="3163824"/>
          </a:xfrm>
          <a:prstGeom prst="rect">
            <a:avLst/>
          </a:prstGeom>
        </p:spPr>
      </p:pic>
      <p:sp>
        <p:nvSpPr>
          <p:cNvPr id="6" name="object 6"/>
          <p:cNvSpPr txBox="1"/>
          <p:nvPr/>
        </p:nvSpPr>
        <p:spPr>
          <a:xfrm>
            <a:off x="3469976" y="5226693"/>
            <a:ext cx="4183723" cy="1263166"/>
          </a:xfrm>
          <a:prstGeom prst="rect">
            <a:avLst/>
          </a:prstGeom>
          <a:solidFill>
            <a:srgbClr val="5B9BD4"/>
          </a:solidFill>
          <a:ln w="12192">
            <a:solidFill>
              <a:srgbClr val="41709C"/>
            </a:solidFill>
          </a:ln>
        </p:spPr>
        <p:txBody>
          <a:bodyPr vert="horz" wrap="square" lIns="0" tIns="115570" rIns="0" bIns="0" rtlCol="0">
            <a:spAutoFit/>
          </a:bodyPr>
          <a:lstStyle/>
          <a:p>
            <a:pPr marL="164465" marR="0" lvl="0" indent="0" algn="ctr" defTabSz="914400" eaLnBrk="1" fontAlgn="auto" latinLnBrk="0" hangingPunct="1">
              <a:lnSpc>
                <a:spcPct val="100000"/>
              </a:lnSpc>
              <a:spcBef>
                <a:spcPts val="910"/>
              </a:spcBef>
              <a:spcAft>
                <a:spcPts val="0"/>
              </a:spcAft>
              <a:buClrTx/>
              <a:buSzTx/>
              <a:buFontTx/>
              <a:buNone/>
              <a:tabLst/>
              <a:defRPr/>
            </a:pPr>
            <a:r>
              <a:rPr kumimoji="0" lang="en-GB" b="0" i="0" u="none" strike="noStrike" kern="0" cap="none" spc="0" normalizeH="0" baseline="0" noProof="0" dirty="0">
                <a:ln>
                  <a:noFill/>
                </a:ln>
                <a:solidFill>
                  <a:srgbClr val="FFFFFF"/>
                </a:solidFill>
                <a:effectLst/>
                <a:uLnTx/>
                <a:uFillTx/>
                <a:latin typeface="Calibri"/>
                <a:cs typeface="Calibri"/>
              </a:rPr>
              <a:t> "Organization [digital/machine] Man”</a:t>
            </a:r>
          </a:p>
          <a:p>
            <a:pPr marL="164465" marR="0" lvl="0" indent="0" algn="ctr" defTabSz="914400" eaLnBrk="1" fontAlgn="auto" latinLnBrk="0" hangingPunct="1">
              <a:lnSpc>
                <a:spcPct val="100000"/>
              </a:lnSpc>
              <a:spcBef>
                <a:spcPts val="910"/>
              </a:spcBef>
              <a:spcAft>
                <a:spcPts val="0"/>
              </a:spcAft>
              <a:buClrTx/>
              <a:buSzTx/>
              <a:buFontTx/>
              <a:buNone/>
              <a:tabLst/>
              <a:defRPr/>
            </a:pPr>
            <a:r>
              <a:rPr lang="en-GB" sz="1400" i="1" kern="0" dirty="0">
                <a:solidFill>
                  <a:srgbClr val="FFFFFF"/>
                </a:solidFill>
                <a:latin typeface="Calibri"/>
                <a:cs typeface="Calibri"/>
              </a:rPr>
              <a:t>A</a:t>
            </a:r>
            <a:r>
              <a:rPr kumimoji="0" lang="en-GB" sz="1400" b="0" i="1" u="none" strike="noStrike" kern="0" cap="none" spc="0" normalizeH="0" baseline="0" noProof="0" dirty="0">
                <a:ln>
                  <a:noFill/>
                </a:ln>
                <a:solidFill>
                  <a:srgbClr val="FFFFFF"/>
                </a:solidFill>
                <a:effectLst/>
                <a:uLnTx/>
                <a:uFillTx/>
                <a:latin typeface="Calibri"/>
                <a:cs typeface="Calibri"/>
              </a:rPr>
              <a:t> cog</a:t>
            </a:r>
            <a:r>
              <a:rPr lang="en-GB" sz="1400" i="1" kern="0" dirty="0">
                <a:solidFill>
                  <a:srgbClr val="FFFFFF"/>
                </a:solidFill>
                <a:latin typeface="Calibri"/>
                <a:cs typeface="Calibri"/>
              </a:rPr>
              <a:t> or </a:t>
            </a:r>
            <a:r>
              <a:rPr kumimoji="0" lang="en-GB" sz="1400" b="0" i="1" u="none" strike="noStrike" kern="0" cap="none" spc="0" normalizeH="0" baseline="0" noProof="0" dirty="0">
                <a:ln>
                  <a:noFill/>
                </a:ln>
                <a:solidFill>
                  <a:srgbClr val="FFFFFF"/>
                </a:solidFill>
                <a:effectLst/>
                <a:uLnTx/>
                <a:uFillTx/>
                <a:latin typeface="Calibri"/>
                <a:cs typeface="Calibri"/>
              </a:rPr>
              <a:t>data program in a corporate machine</a:t>
            </a:r>
          </a:p>
          <a:p>
            <a:pPr marL="164465" marR="0" lvl="0" indent="0" algn="ctr" defTabSz="914400" eaLnBrk="1" fontAlgn="auto" latinLnBrk="0" hangingPunct="1">
              <a:lnSpc>
                <a:spcPct val="100000"/>
              </a:lnSpc>
              <a:spcBef>
                <a:spcPts val="910"/>
              </a:spcBef>
              <a:spcAft>
                <a:spcPts val="0"/>
              </a:spcAft>
              <a:buClrTx/>
              <a:buSzTx/>
              <a:buFontTx/>
              <a:buNone/>
              <a:tabLst/>
              <a:defRPr/>
            </a:pPr>
            <a:r>
              <a:rPr lang="en-GB" sz="1000" kern="0" dirty="0">
                <a:solidFill>
                  <a:srgbClr val="FFFFFF"/>
                </a:solidFill>
                <a:latin typeface="Calibri"/>
                <a:cs typeface="Calibri"/>
              </a:rPr>
              <a:t>Ghoshal and Bartlett (2011) The Individualised Corporation. Harper</a:t>
            </a:r>
          </a:p>
          <a:p>
            <a:pPr marL="164465" marR="0" lvl="0" indent="0" algn="ctr" defTabSz="914400" eaLnBrk="1" fontAlgn="auto" latinLnBrk="0" hangingPunct="1">
              <a:lnSpc>
                <a:spcPct val="100000"/>
              </a:lnSpc>
              <a:spcBef>
                <a:spcPts val="910"/>
              </a:spcBef>
              <a:spcAft>
                <a:spcPts val="0"/>
              </a:spcAft>
              <a:buClrTx/>
              <a:buSzTx/>
              <a:buFontTx/>
              <a:buNone/>
              <a:tabLst/>
              <a:defRPr/>
            </a:pPr>
            <a:endParaRPr lang="en-GB" sz="1000" kern="0" dirty="0">
              <a:solidFill>
                <a:srgbClr val="FFFFFF"/>
              </a:solidFill>
              <a:latin typeface="Calibri"/>
              <a:cs typeface="Calibri"/>
            </a:endParaRPr>
          </a:p>
        </p:txBody>
      </p:sp>
      <p:pic>
        <p:nvPicPr>
          <p:cNvPr id="7" name="object 7"/>
          <p:cNvPicPr/>
          <p:nvPr/>
        </p:nvPicPr>
        <p:blipFill>
          <a:blip r:embed="rId6" cstate="print"/>
          <a:stretch>
            <a:fillRect/>
          </a:stretch>
        </p:blipFill>
        <p:spPr>
          <a:xfrm>
            <a:off x="641730" y="1823486"/>
            <a:ext cx="2240143" cy="2272167"/>
          </a:xfrm>
          <a:prstGeom prst="rect">
            <a:avLst/>
          </a:prstGeom>
        </p:spPr>
      </p:pic>
      <p:sp>
        <p:nvSpPr>
          <p:cNvPr id="8" name="object 8"/>
          <p:cNvSpPr txBox="1"/>
          <p:nvPr/>
        </p:nvSpPr>
        <p:spPr>
          <a:xfrm>
            <a:off x="812291" y="1114120"/>
            <a:ext cx="3131820" cy="300355"/>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20</a:t>
            </a:r>
            <a:r>
              <a:rPr kumimoji="0" sz="1800" b="0" i="0" u="none" strike="noStrike" kern="0" cap="none" spc="0" normalizeH="0" baseline="25462" noProof="0" dirty="0">
                <a:ln>
                  <a:noFill/>
                </a:ln>
                <a:solidFill>
                  <a:sysClr val="windowText" lastClr="000000"/>
                </a:solidFill>
                <a:effectLst/>
                <a:uLnTx/>
                <a:uFillTx/>
                <a:latin typeface="Calibri"/>
                <a:cs typeface="Calibri"/>
              </a:rPr>
              <a:t>th</a:t>
            </a:r>
            <a:r>
              <a:rPr kumimoji="0" sz="1800" b="0" i="0" u="none" strike="noStrike" kern="0" cap="none" spc="120" normalizeH="0" baseline="25462"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Century</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Leadership</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Thinking</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9" name="object 9"/>
          <p:cNvGrpSpPr/>
          <p:nvPr/>
        </p:nvGrpSpPr>
        <p:grpSpPr>
          <a:xfrm>
            <a:off x="3314700" y="3421379"/>
            <a:ext cx="1039494" cy="222885"/>
            <a:chOff x="3314700" y="3421379"/>
            <a:chExt cx="1039494" cy="222885"/>
          </a:xfrm>
        </p:grpSpPr>
        <p:sp>
          <p:nvSpPr>
            <p:cNvPr id="10" name="object 10"/>
            <p:cNvSpPr/>
            <p:nvPr/>
          </p:nvSpPr>
          <p:spPr>
            <a:xfrm>
              <a:off x="3320795" y="3427475"/>
              <a:ext cx="1027430" cy="210820"/>
            </a:xfrm>
            <a:custGeom>
              <a:avLst/>
              <a:gdLst/>
              <a:ahLst/>
              <a:cxnLst/>
              <a:rect l="l" t="t" r="r" b="b"/>
              <a:pathLst>
                <a:path w="1027429" h="210820">
                  <a:moveTo>
                    <a:pt x="922019" y="0"/>
                  </a:moveTo>
                  <a:lnTo>
                    <a:pt x="922019" y="52577"/>
                  </a:lnTo>
                  <a:lnTo>
                    <a:pt x="0" y="52577"/>
                  </a:lnTo>
                  <a:lnTo>
                    <a:pt x="0" y="157734"/>
                  </a:lnTo>
                  <a:lnTo>
                    <a:pt x="922019" y="157734"/>
                  </a:lnTo>
                  <a:lnTo>
                    <a:pt x="922019" y="210312"/>
                  </a:lnTo>
                  <a:lnTo>
                    <a:pt x="1027176" y="105156"/>
                  </a:lnTo>
                  <a:lnTo>
                    <a:pt x="922019" y="0"/>
                  </a:lnTo>
                  <a:close/>
                </a:path>
              </a:pathLst>
            </a:custGeom>
            <a:solidFill>
              <a:srgbClr val="5B9B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320795" y="3427475"/>
              <a:ext cx="1027430" cy="210820"/>
            </a:xfrm>
            <a:custGeom>
              <a:avLst/>
              <a:gdLst/>
              <a:ahLst/>
              <a:cxnLst/>
              <a:rect l="l" t="t" r="r" b="b"/>
              <a:pathLst>
                <a:path w="1027429" h="210820">
                  <a:moveTo>
                    <a:pt x="0" y="52577"/>
                  </a:moveTo>
                  <a:lnTo>
                    <a:pt x="922019" y="52577"/>
                  </a:lnTo>
                  <a:lnTo>
                    <a:pt x="922019" y="0"/>
                  </a:lnTo>
                  <a:lnTo>
                    <a:pt x="1027176" y="105156"/>
                  </a:lnTo>
                  <a:lnTo>
                    <a:pt x="922019" y="210312"/>
                  </a:lnTo>
                  <a:lnTo>
                    <a:pt x="922019" y="157734"/>
                  </a:lnTo>
                  <a:lnTo>
                    <a:pt x="0" y="157734"/>
                  </a:lnTo>
                  <a:lnTo>
                    <a:pt x="0" y="52577"/>
                  </a:lnTo>
                  <a:close/>
                </a:path>
              </a:pathLst>
            </a:custGeom>
            <a:ln w="12191">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object 12"/>
          <p:cNvGrpSpPr/>
          <p:nvPr/>
        </p:nvGrpSpPr>
        <p:grpSpPr>
          <a:xfrm>
            <a:off x="11268456" y="2292095"/>
            <a:ext cx="475615" cy="622300"/>
            <a:chOff x="11268456" y="2292095"/>
            <a:chExt cx="475615" cy="622300"/>
          </a:xfrm>
        </p:grpSpPr>
        <p:sp>
          <p:nvSpPr>
            <p:cNvPr id="13" name="object 13"/>
            <p:cNvSpPr/>
            <p:nvPr/>
          </p:nvSpPr>
          <p:spPr>
            <a:xfrm>
              <a:off x="11274552" y="2298191"/>
              <a:ext cx="463550" cy="609600"/>
            </a:xfrm>
            <a:custGeom>
              <a:avLst/>
              <a:gdLst/>
              <a:ahLst/>
              <a:cxnLst/>
              <a:rect l="l" t="t" r="r" b="b"/>
              <a:pathLst>
                <a:path w="463550" h="609600">
                  <a:moveTo>
                    <a:pt x="463296" y="0"/>
                  </a:moveTo>
                  <a:lnTo>
                    <a:pt x="0" y="0"/>
                  </a:lnTo>
                  <a:lnTo>
                    <a:pt x="0" y="609600"/>
                  </a:lnTo>
                  <a:lnTo>
                    <a:pt x="463296" y="609600"/>
                  </a:lnTo>
                  <a:lnTo>
                    <a:pt x="46329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1274552" y="2298191"/>
              <a:ext cx="463550" cy="609600"/>
            </a:xfrm>
            <a:custGeom>
              <a:avLst/>
              <a:gdLst/>
              <a:ahLst/>
              <a:cxnLst/>
              <a:rect l="l" t="t" r="r" b="b"/>
              <a:pathLst>
                <a:path w="463550" h="609600">
                  <a:moveTo>
                    <a:pt x="0" y="609600"/>
                  </a:moveTo>
                  <a:lnTo>
                    <a:pt x="463296" y="609600"/>
                  </a:lnTo>
                  <a:lnTo>
                    <a:pt x="463296" y="0"/>
                  </a:lnTo>
                  <a:lnTo>
                    <a:pt x="0" y="0"/>
                  </a:lnTo>
                  <a:lnTo>
                    <a:pt x="0" y="609600"/>
                  </a:lnTo>
                  <a:close/>
                </a:path>
              </a:pathLst>
            </a:custGeom>
            <a:ln w="1219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5" name="Picture 14">
            <a:extLst>
              <a:ext uri="{FF2B5EF4-FFF2-40B4-BE49-F238E27FC236}">
                <a16:creationId xmlns:a16="http://schemas.microsoft.com/office/drawing/2014/main" id="{E90B778C-9C8F-887F-B01E-1339449527C9}"/>
              </a:ext>
            </a:extLst>
          </p:cNvPr>
          <p:cNvPicPr>
            <a:picLocks noChangeAspect="1"/>
          </p:cNvPicPr>
          <p:nvPr/>
        </p:nvPicPr>
        <p:blipFill>
          <a:blip r:embed="rId7"/>
          <a:stretch>
            <a:fillRect/>
          </a:stretch>
        </p:blipFill>
        <p:spPr>
          <a:xfrm>
            <a:off x="9044691" y="5226693"/>
            <a:ext cx="2345498" cy="1172749"/>
          </a:xfrm>
          <a:prstGeom prst="rect">
            <a:avLst/>
          </a:prstGeom>
        </p:spPr>
      </p:pic>
      <p:pic>
        <p:nvPicPr>
          <p:cNvPr id="16" name="Picture 15">
            <a:extLst>
              <a:ext uri="{FF2B5EF4-FFF2-40B4-BE49-F238E27FC236}">
                <a16:creationId xmlns:a16="http://schemas.microsoft.com/office/drawing/2014/main" id="{CDC4149C-D616-5EAB-4823-7AF0DC27725C}"/>
              </a:ext>
            </a:extLst>
          </p:cNvPr>
          <p:cNvPicPr>
            <a:picLocks noChangeAspect="1"/>
          </p:cNvPicPr>
          <p:nvPr/>
        </p:nvPicPr>
        <p:blipFill>
          <a:blip r:embed="rId8"/>
          <a:stretch>
            <a:fillRect/>
          </a:stretch>
        </p:blipFill>
        <p:spPr>
          <a:xfrm>
            <a:off x="724195" y="4148379"/>
            <a:ext cx="2316681"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7429" y="1900332"/>
            <a:ext cx="2880260" cy="786830"/>
          </a:xfrm>
          <a:prstGeom prst="rect">
            <a:avLst/>
          </a:prstGeom>
        </p:spPr>
      </p:pic>
      <p:pic>
        <p:nvPicPr>
          <p:cNvPr id="3" name="object 3"/>
          <p:cNvPicPr/>
          <p:nvPr/>
        </p:nvPicPr>
        <p:blipFill>
          <a:blip r:embed="rId3" cstate="print"/>
          <a:stretch>
            <a:fillRect/>
          </a:stretch>
        </p:blipFill>
        <p:spPr>
          <a:xfrm>
            <a:off x="8786378" y="3659325"/>
            <a:ext cx="2401621" cy="785642"/>
          </a:xfrm>
          <a:prstGeom prst="rect">
            <a:avLst/>
          </a:prstGeom>
        </p:spPr>
      </p:pic>
      <p:pic>
        <p:nvPicPr>
          <p:cNvPr id="4" name="object 4"/>
          <p:cNvPicPr/>
          <p:nvPr/>
        </p:nvPicPr>
        <p:blipFill>
          <a:blip r:embed="rId4" cstate="print"/>
          <a:stretch>
            <a:fillRect/>
          </a:stretch>
        </p:blipFill>
        <p:spPr>
          <a:xfrm>
            <a:off x="4985910" y="5225217"/>
            <a:ext cx="2348044" cy="828730"/>
          </a:xfrm>
          <a:prstGeom prst="rect">
            <a:avLst/>
          </a:prstGeom>
        </p:spPr>
      </p:pic>
      <p:pic>
        <p:nvPicPr>
          <p:cNvPr id="5" name="object 5"/>
          <p:cNvPicPr/>
          <p:nvPr/>
        </p:nvPicPr>
        <p:blipFill>
          <a:blip r:embed="rId5" cstate="print"/>
          <a:stretch>
            <a:fillRect/>
          </a:stretch>
        </p:blipFill>
        <p:spPr>
          <a:xfrm>
            <a:off x="1018602" y="4260509"/>
            <a:ext cx="2185953" cy="784834"/>
          </a:xfrm>
          <a:prstGeom prst="rect">
            <a:avLst/>
          </a:prstGeom>
        </p:spPr>
      </p:pic>
      <p:pic>
        <p:nvPicPr>
          <p:cNvPr id="6" name="object 6"/>
          <p:cNvPicPr/>
          <p:nvPr/>
        </p:nvPicPr>
        <p:blipFill>
          <a:blip r:embed="rId6" cstate="print"/>
          <a:stretch>
            <a:fillRect/>
          </a:stretch>
        </p:blipFill>
        <p:spPr>
          <a:xfrm>
            <a:off x="8261172" y="1366796"/>
            <a:ext cx="2366219" cy="818789"/>
          </a:xfrm>
          <a:prstGeom prst="rect">
            <a:avLst/>
          </a:prstGeom>
        </p:spPr>
      </p:pic>
      <p:grpSp>
        <p:nvGrpSpPr>
          <p:cNvPr id="7" name="object 7"/>
          <p:cNvGrpSpPr/>
          <p:nvPr/>
        </p:nvGrpSpPr>
        <p:grpSpPr>
          <a:xfrm>
            <a:off x="3897276" y="2046340"/>
            <a:ext cx="3623945" cy="2080895"/>
            <a:chOff x="3897276" y="2046340"/>
            <a:chExt cx="3623945" cy="2080895"/>
          </a:xfrm>
        </p:grpSpPr>
        <p:pic>
          <p:nvPicPr>
            <p:cNvPr id="8" name="object 8"/>
            <p:cNvPicPr/>
            <p:nvPr/>
          </p:nvPicPr>
          <p:blipFill>
            <a:blip r:embed="rId7" cstate="print"/>
            <a:stretch>
              <a:fillRect/>
            </a:stretch>
          </p:blipFill>
          <p:spPr>
            <a:xfrm>
              <a:off x="4636265" y="2396947"/>
              <a:ext cx="2128520" cy="443788"/>
            </a:xfrm>
            <a:prstGeom prst="rect">
              <a:avLst/>
            </a:prstGeom>
          </p:spPr>
        </p:pic>
        <p:sp>
          <p:nvSpPr>
            <p:cNvPr id="9" name="object 9"/>
            <p:cNvSpPr/>
            <p:nvPr/>
          </p:nvSpPr>
          <p:spPr>
            <a:xfrm>
              <a:off x="3903372" y="2052436"/>
              <a:ext cx="3611879" cy="2068830"/>
            </a:xfrm>
            <a:custGeom>
              <a:avLst/>
              <a:gdLst/>
              <a:ahLst/>
              <a:cxnLst/>
              <a:rect l="l" t="t" r="r" b="b"/>
              <a:pathLst>
                <a:path w="3611879" h="2068829">
                  <a:moveTo>
                    <a:pt x="328267" y="680729"/>
                  </a:moveTo>
                  <a:lnTo>
                    <a:pt x="323516" y="638469"/>
                  </a:lnTo>
                  <a:lnTo>
                    <a:pt x="323921" y="596812"/>
                  </a:lnTo>
                  <a:lnTo>
                    <a:pt x="329278" y="555965"/>
                  </a:lnTo>
                  <a:lnTo>
                    <a:pt x="339386" y="516136"/>
                  </a:lnTo>
                  <a:lnTo>
                    <a:pt x="354042" y="477533"/>
                  </a:lnTo>
                  <a:lnTo>
                    <a:pt x="373044" y="440363"/>
                  </a:lnTo>
                  <a:lnTo>
                    <a:pt x="396189" y="404834"/>
                  </a:lnTo>
                  <a:lnTo>
                    <a:pt x="423275" y="371152"/>
                  </a:lnTo>
                  <a:lnTo>
                    <a:pt x="454100" y="339527"/>
                  </a:lnTo>
                  <a:lnTo>
                    <a:pt x="488460" y="310164"/>
                  </a:lnTo>
                  <a:lnTo>
                    <a:pt x="526155" y="283273"/>
                  </a:lnTo>
                  <a:lnTo>
                    <a:pt x="566980" y="259059"/>
                  </a:lnTo>
                  <a:lnTo>
                    <a:pt x="610735" y="237732"/>
                  </a:lnTo>
                  <a:lnTo>
                    <a:pt x="657216" y="219497"/>
                  </a:lnTo>
                  <a:lnTo>
                    <a:pt x="706221" y="204564"/>
                  </a:lnTo>
                  <a:lnTo>
                    <a:pt x="757548" y="193139"/>
                  </a:lnTo>
                  <a:lnTo>
                    <a:pt x="810994" y="185429"/>
                  </a:lnTo>
                  <a:lnTo>
                    <a:pt x="864671" y="181782"/>
                  </a:lnTo>
                  <a:lnTo>
                    <a:pt x="918242" y="182124"/>
                  </a:lnTo>
                  <a:lnTo>
                    <a:pt x="971350" y="186402"/>
                  </a:lnTo>
                  <a:lnTo>
                    <a:pt x="1023641" y="194565"/>
                  </a:lnTo>
                  <a:lnTo>
                    <a:pt x="1074759" y="206557"/>
                  </a:lnTo>
                  <a:lnTo>
                    <a:pt x="1124349" y="222325"/>
                  </a:lnTo>
                  <a:lnTo>
                    <a:pt x="1172055" y="241817"/>
                  </a:lnTo>
                  <a:lnTo>
                    <a:pt x="1199077" y="207087"/>
                  </a:lnTo>
                  <a:lnTo>
                    <a:pt x="1230367" y="175683"/>
                  </a:lnTo>
                  <a:lnTo>
                    <a:pt x="1265474" y="147716"/>
                  </a:lnTo>
                  <a:lnTo>
                    <a:pt x="1303944" y="123292"/>
                  </a:lnTo>
                  <a:lnTo>
                    <a:pt x="1345328" y="102521"/>
                  </a:lnTo>
                  <a:lnTo>
                    <a:pt x="1389171" y="85510"/>
                  </a:lnTo>
                  <a:lnTo>
                    <a:pt x="1435024" y="72368"/>
                  </a:lnTo>
                  <a:lnTo>
                    <a:pt x="1482434" y="63203"/>
                  </a:lnTo>
                  <a:lnTo>
                    <a:pt x="1530949" y="58123"/>
                  </a:lnTo>
                  <a:lnTo>
                    <a:pt x="1580117" y="57238"/>
                  </a:lnTo>
                  <a:lnTo>
                    <a:pt x="1629487" y="60654"/>
                  </a:lnTo>
                  <a:lnTo>
                    <a:pt x="1678607" y="68481"/>
                  </a:lnTo>
                  <a:lnTo>
                    <a:pt x="1727025" y="80827"/>
                  </a:lnTo>
                  <a:lnTo>
                    <a:pt x="1774289" y="97799"/>
                  </a:lnTo>
                  <a:lnTo>
                    <a:pt x="1828756" y="124501"/>
                  </a:lnTo>
                  <a:lnTo>
                    <a:pt x="1877794" y="157108"/>
                  </a:lnTo>
                  <a:lnTo>
                    <a:pt x="1902835" y="123696"/>
                  </a:lnTo>
                  <a:lnTo>
                    <a:pt x="1932674" y="93917"/>
                  </a:lnTo>
                  <a:lnTo>
                    <a:pt x="1966727" y="67925"/>
                  </a:lnTo>
                  <a:lnTo>
                    <a:pt x="2004413" y="45871"/>
                  </a:lnTo>
                  <a:lnTo>
                    <a:pt x="2045146" y="27907"/>
                  </a:lnTo>
                  <a:lnTo>
                    <a:pt x="2088344" y="14186"/>
                  </a:lnTo>
                  <a:lnTo>
                    <a:pt x="2133423" y="4859"/>
                  </a:lnTo>
                  <a:lnTo>
                    <a:pt x="2179800" y="80"/>
                  </a:lnTo>
                  <a:lnTo>
                    <a:pt x="2226891" y="0"/>
                  </a:lnTo>
                  <a:lnTo>
                    <a:pt x="2274113" y="4770"/>
                  </a:lnTo>
                  <a:lnTo>
                    <a:pt x="2320883" y="14544"/>
                  </a:lnTo>
                  <a:lnTo>
                    <a:pt x="2366617" y="29473"/>
                  </a:lnTo>
                  <a:lnTo>
                    <a:pt x="2402786" y="45632"/>
                  </a:lnTo>
                  <a:lnTo>
                    <a:pt x="2436229" y="64827"/>
                  </a:lnTo>
                  <a:lnTo>
                    <a:pt x="2493744" y="111515"/>
                  </a:lnTo>
                  <a:lnTo>
                    <a:pt x="2529065" y="82903"/>
                  </a:lnTo>
                  <a:lnTo>
                    <a:pt x="2567791" y="58461"/>
                  </a:lnTo>
                  <a:lnTo>
                    <a:pt x="2609388" y="38223"/>
                  </a:lnTo>
                  <a:lnTo>
                    <a:pt x="2653318" y="22226"/>
                  </a:lnTo>
                  <a:lnTo>
                    <a:pt x="2699047" y="10502"/>
                  </a:lnTo>
                  <a:lnTo>
                    <a:pt x="2746039" y="3089"/>
                  </a:lnTo>
                  <a:lnTo>
                    <a:pt x="2793759" y="21"/>
                  </a:lnTo>
                  <a:lnTo>
                    <a:pt x="2841671" y="1332"/>
                  </a:lnTo>
                  <a:lnTo>
                    <a:pt x="2889240" y="7058"/>
                  </a:lnTo>
                  <a:lnTo>
                    <a:pt x="2935930" y="17234"/>
                  </a:lnTo>
                  <a:lnTo>
                    <a:pt x="2981205" y="31895"/>
                  </a:lnTo>
                  <a:lnTo>
                    <a:pt x="3024531" y="51076"/>
                  </a:lnTo>
                  <a:lnTo>
                    <a:pt x="3065371" y="74812"/>
                  </a:lnTo>
                  <a:lnTo>
                    <a:pt x="3105614" y="105309"/>
                  </a:lnTo>
                  <a:lnTo>
                    <a:pt x="3139823" y="139591"/>
                  </a:lnTo>
                  <a:lnTo>
                    <a:pt x="3167601" y="177115"/>
                  </a:lnTo>
                  <a:lnTo>
                    <a:pt x="3188551" y="217341"/>
                  </a:lnTo>
                  <a:lnTo>
                    <a:pt x="3202277" y="259724"/>
                  </a:lnTo>
                  <a:lnTo>
                    <a:pt x="3255275" y="273820"/>
                  </a:lnTo>
                  <a:lnTo>
                    <a:pt x="3304522" y="292512"/>
                  </a:lnTo>
                  <a:lnTo>
                    <a:pt x="3349725" y="315399"/>
                  </a:lnTo>
                  <a:lnTo>
                    <a:pt x="3390592" y="342083"/>
                  </a:lnTo>
                  <a:lnTo>
                    <a:pt x="3426830" y="372163"/>
                  </a:lnTo>
                  <a:lnTo>
                    <a:pt x="3458145" y="405240"/>
                  </a:lnTo>
                  <a:lnTo>
                    <a:pt x="3484246" y="440912"/>
                  </a:lnTo>
                  <a:lnTo>
                    <a:pt x="3504840" y="478782"/>
                  </a:lnTo>
                  <a:lnTo>
                    <a:pt x="3519633" y="518448"/>
                  </a:lnTo>
                  <a:lnTo>
                    <a:pt x="3528334" y="559510"/>
                  </a:lnTo>
                  <a:lnTo>
                    <a:pt x="3530649" y="601570"/>
                  </a:lnTo>
                  <a:lnTo>
                    <a:pt x="3526285" y="644226"/>
                  </a:lnTo>
                  <a:lnTo>
                    <a:pt x="3514951" y="687079"/>
                  </a:lnTo>
                  <a:lnTo>
                    <a:pt x="3494631" y="732799"/>
                  </a:lnTo>
                  <a:lnTo>
                    <a:pt x="3525752" y="767758"/>
                  </a:lnTo>
                  <a:lnTo>
                    <a:pt x="3552000" y="804195"/>
                  </a:lnTo>
                  <a:lnTo>
                    <a:pt x="3573417" y="841851"/>
                  </a:lnTo>
                  <a:lnTo>
                    <a:pt x="3590048" y="880466"/>
                  </a:lnTo>
                  <a:lnTo>
                    <a:pt x="3601935" y="919782"/>
                  </a:lnTo>
                  <a:lnTo>
                    <a:pt x="3609123" y="959539"/>
                  </a:lnTo>
                  <a:lnTo>
                    <a:pt x="3611656" y="999477"/>
                  </a:lnTo>
                  <a:lnTo>
                    <a:pt x="3609575" y="1039338"/>
                  </a:lnTo>
                  <a:lnTo>
                    <a:pt x="3602927" y="1078861"/>
                  </a:lnTo>
                  <a:lnTo>
                    <a:pt x="3591753" y="1117788"/>
                  </a:lnTo>
                  <a:lnTo>
                    <a:pt x="3576097" y="1155860"/>
                  </a:lnTo>
                  <a:lnTo>
                    <a:pt x="3556003" y="1192816"/>
                  </a:lnTo>
                  <a:lnTo>
                    <a:pt x="3531515" y="1228399"/>
                  </a:lnTo>
                  <a:lnTo>
                    <a:pt x="3502676" y="1262347"/>
                  </a:lnTo>
                  <a:lnTo>
                    <a:pt x="3469530" y="1294403"/>
                  </a:lnTo>
                  <a:lnTo>
                    <a:pt x="3432121" y="1324306"/>
                  </a:lnTo>
                  <a:lnTo>
                    <a:pt x="3390491" y="1351797"/>
                  </a:lnTo>
                  <a:lnTo>
                    <a:pt x="3350813" y="1373534"/>
                  </a:lnTo>
                  <a:lnTo>
                    <a:pt x="3309037" y="1392466"/>
                  </a:lnTo>
                  <a:lnTo>
                    <a:pt x="3265412" y="1408519"/>
                  </a:lnTo>
                  <a:lnTo>
                    <a:pt x="3220188" y="1421619"/>
                  </a:lnTo>
                  <a:lnTo>
                    <a:pt x="3173618" y="1431693"/>
                  </a:lnTo>
                  <a:lnTo>
                    <a:pt x="3125950" y="1438665"/>
                  </a:lnTo>
                  <a:lnTo>
                    <a:pt x="3122713" y="1479689"/>
                  </a:lnTo>
                  <a:lnTo>
                    <a:pt x="3114012" y="1519398"/>
                  </a:lnTo>
                  <a:lnTo>
                    <a:pt x="3100145" y="1557563"/>
                  </a:lnTo>
                  <a:lnTo>
                    <a:pt x="3081410" y="1593957"/>
                  </a:lnTo>
                  <a:lnTo>
                    <a:pt x="3058104" y="1628352"/>
                  </a:lnTo>
                  <a:lnTo>
                    <a:pt x="3030523" y="1660519"/>
                  </a:lnTo>
                  <a:lnTo>
                    <a:pt x="2998966" y="1690231"/>
                  </a:lnTo>
                  <a:lnTo>
                    <a:pt x="2963729" y="1717260"/>
                  </a:lnTo>
                  <a:lnTo>
                    <a:pt x="2925111" y="1741378"/>
                  </a:lnTo>
                  <a:lnTo>
                    <a:pt x="2883408" y="1762355"/>
                  </a:lnTo>
                  <a:lnTo>
                    <a:pt x="2838918" y="1779966"/>
                  </a:lnTo>
                  <a:lnTo>
                    <a:pt x="2791938" y="1793981"/>
                  </a:lnTo>
                  <a:lnTo>
                    <a:pt x="2742765" y="1804172"/>
                  </a:lnTo>
                  <a:lnTo>
                    <a:pt x="2691697" y="1810312"/>
                  </a:lnTo>
                  <a:lnTo>
                    <a:pt x="2639032" y="1812172"/>
                  </a:lnTo>
                  <a:lnTo>
                    <a:pt x="2585908" y="1809570"/>
                  </a:lnTo>
                  <a:lnTo>
                    <a:pt x="2533687" y="1802451"/>
                  </a:lnTo>
                  <a:lnTo>
                    <a:pt x="2482843" y="1790931"/>
                  </a:lnTo>
                  <a:lnTo>
                    <a:pt x="2433853" y="1775125"/>
                  </a:lnTo>
                  <a:lnTo>
                    <a:pt x="2387191" y="1755149"/>
                  </a:lnTo>
                  <a:lnTo>
                    <a:pt x="2370105" y="1793055"/>
                  </a:lnTo>
                  <a:lnTo>
                    <a:pt x="2349111" y="1828977"/>
                  </a:lnTo>
                  <a:lnTo>
                    <a:pt x="2324457" y="1862812"/>
                  </a:lnTo>
                  <a:lnTo>
                    <a:pt x="2296392" y="1894458"/>
                  </a:lnTo>
                  <a:lnTo>
                    <a:pt x="2265163" y="1923809"/>
                  </a:lnTo>
                  <a:lnTo>
                    <a:pt x="2231018" y="1950762"/>
                  </a:lnTo>
                  <a:lnTo>
                    <a:pt x="2194206" y="1975214"/>
                  </a:lnTo>
                  <a:lnTo>
                    <a:pt x="2154973" y="1997061"/>
                  </a:lnTo>
                  <a:lnTo>
                    <a:pt x="2113569" y="2016198"/>
                  </a:lnTo>
                  <a:lnTo>
                    <a:pt x="2070241" y="2032522"/>
                  </a:lnTo>
                  <a:lnTo>
                    <a:pt x="2025237" y="2045930"/>
                  </a:lnTo>
                  <a:lnTo>
                    <a:pt x="1978806" y="2056318"/>
                  </a:lnTo>
                  <a:lnTo>
                    <a:pt x="1931194" y="2063582"/>
                  </a:lnTo>
                  <a:lnTo>
                    <a:pt x="1882651" y="2067618"/>
                  </a:lnTo>
                  <a:lnTo>
                    <a:pt x="1833424" y="2068322"/>
                  </a:lnTo>
                  <a:lnTo>
                    <a:pt x="1783761" y="2065591"/>
                  </a:lnTo>
                  <a:lnTo>
                    <a:pt x="1733910" y="2059321"/>
                  </a:lnTo>
                  <a:lnTo>
                    <a:pt x="1684119" y="2049408"/>
                  </a:lnTo>
                  <a:lnTo>
                    <a:pt x="1631704" y="2034743"/>
                  </a:lnTo>
                  <a:lnTo>
                    <a:pt x="1581681" y="2016232"/>
                  </a:lnTo>
                  <a:lnTo>
                    <a:pt x="1534376" y="1994058"/>
                  </a:lnTo>
                  <a:lnTo>
                    <a:pt x="1490112" y="1968402"/>
                  </a:lnTo>
                  <a:lnTo>
                    <a:pt x="1449213" y="1939448"/>
                  </a:lnTo>
                  <a:lnTo>
                    <a:pt x="1412005" y="1907377"/>
                  </a:lnTo>
                  <a:lnTo>
                    <a:pt x="1378811" y="1872370"/>
                  </a:lnTo>
                  <a:lnTo>
                    <a:pt x="1334628" y="1891394"/>
                  </a:lnTo>
                  <a:lnTo>
                    <a:pt x="1289407" y="1907451"/>
                  </a:lnTo>
                  <a:lnTo>
                    <a:pt x="1243344" y="1920580"/>
                  </a:lnTo>
                  <a:lnTo>
                    <a:pt x="1196634" y="1930819"/>
                  </a:lnTo>
                  <a:lnTo>
                    <a:pt x="1149475" y="1938207"/>
                  </a:lnTo>
                  <a:lnTo>
                    <a:pt x="1102063" y="1942782"/>
                  </a:lnTo>
                  <a:lnTo>
                    <a:pt x="1054594" y="1944582"/>
                  </a:lnTo>
                  <a:lnTo>
                    <a:pt x="1007265" y="1943645"/>
                  </a:lnTo>
                  <a:lnTo>
                    <a:pt x="960273" y="1940011"/>
                  </a:lnTo>
                  <a:lnTo>
                    <a:pt x="913813" y="1933716"/>
                  </a:lnTo>
                  <a:lnTo>
                    <a:pt x="868083" y="1924801"/>
                  </a:lnTo>
                  <a:lnTo>
                    <a:pt x="823279" y="1913302"/>
                  </a:lnTo>
                  <a:lnTo>
                    <a:pt x="779598" y="1899259"/>
                  </a:lnTo>
                  <a:lnTo>
                    <a:pt x="737235" y="1882709"/>
                  </a:lnTo>
                  <a:lnTo>
                    <a:pt x="696388" y="1863691"/>
                  </a:lnTo>
                  <a:lnTo>
                    <a:pt x="657252" y="1842244"/>
                  </a:lnTo>
                  <a:lnTo>
                    <a:pt x="620025" y="1818405"/>
                  </a:lnTo>
                  <a:lnTo>
                    <a:pt x="584902" y="1792214"/>
                  </a:lnTo>
                  <a:lnTo>
                    <a:pt x="552081" y="1763708"/>
                  </a:lnTo>
                  <a:lnTo>
                    <a:pt x="521758" y="1732925"/>
                  </a:lnTo>
                  <a:lnTo>
                    <a:pt x="494129" y="1699904"/>
                  </a:lnTo>
                  <a:lnTo>
                    <a:pt x="491843" y="1696856"/>
                  </a:lnTo>
                  <a:lnTo>
                    <a:pt x="489557" y="1693808"/>
                  </a:lnTo>
                  <a:lnTo>
                    <a:pt x="487398" y="1690760"/>
                  </a:lnTo>
                  <a:lnTo>
                    <a:pt x="433488" y="1692601"/>
                  </a:lnTo>
                  <a:lnTo>
                    <a:pt x="381140" y="1688402"/>
                  </a:lnTo>
                  <a:lnTo>
                    <a:pt x="330979" y="1678552"/>
                  </a:lnTo>
                  <a:lnTo>
                    <a:pt x="283629" y="1663433"/>
                  </a:lnTo>
                  <a:lnTo>
                    <a:pt x="239712" y="1643432"/>
                  </a:lnTo>
                  <a:lnTo>
                    <a:pt x="199855" y="1618934"/>
                  </a:lnTo>
                  <a:lnTo>
                    <a:pt x="164679" y="1590325"/>
                  </a:lnTo>
                  <a:lnTo>
                    <a:pt x="134811" y="1557989"/>
                  </a:lnTo>
                  <a:lnTo>
                    <a:pt x="110872" y="1522312"/>
                  </a:lnTo>
                  <a:lnTo>
                    <a:pt x="93489" y="1483679"/>
                  </a:lnTo>
                  <a:lnTo>
                    <a:pt x="83284" y="1442475"/>
                  </a:lnTo>
                  <a:lnTo>
                    <a:pt x="81442" y="1392955"/>
                  </a:lnTo>
                  <a:lnTo>
                    <a:pt x="90554" y="1344464"/>
                  </a:lnTo>
                  <a:lnTo>
                    <a:pt x="110176" y="1298064"/>
                  </a:lnTo>
                  <a:lnTo>
                    <a:pt x="139863" y="1254816"/>
                  </a:lnTo>
                  <a:lnTo>
                    <a:pt x="179169" y="1215780"/>
                  </a:lnTo>
                  <a:lnTo>
                    <a:pt x="134877" y="1191878"/>
                  </a:lnTo>
                  <a:lnTo>
                    <a:pt x="96484" y="1163868"/>
                  </a:lnTo>
                  <a:lnTo>
                    <a:pt x="64190" y="1132353"/>
                  </a:lnTo>
                  <a:lnTo>
                    <a:pt x="38195" y="1097935"/>
                  </a:lnTo>
                  <a:lnTo>
                    <a:pt x="18698" y="1061219"/>
                  </a:lnTo>
                  <a:lnTo>
                    <a:pt x="5900" y="1022807"/>
                  </a:lnTo>
                  <a:lnTo>
                    <a:pt x="0" y="983301"/>
                  </a:lnTo>
                  <a:lnTo>
                    <a:pt x="1197" y="943304"/>
                  </a:lnTo>
                  <a:lnTo>
                    <a:pt x="9692" y="903419"/>
                  </a:lnTo>
                  <a:lnTo>
                    <a:pt x="25685" y="864250"/>
                  </a:lnTo>
                  <a:lnTo>
                    <a:pt x="49375" y="826398"/>
                  </a:lnTo>
                  <a:lnTo>
                    <a:pt x="82111" y="789567"/>
                  </a:lnTo>
                  <a:lnTo>
                    <a:pt x="121313" y="757597"/>
                  </a:lnTo>
                  <a:lnTo>
                    <a:pt x="166104" y="730926"/>
                  </a:lnTo>
                  <a:lnTo>
                    <a:pt x="215604" y="709991"/>
                  </a:lnTo>
                  <a:lnTo>
                    <a:pt x="268935" y="695230"/>
                  </a:lnTo>
                  <a:lnTo>
                    <a:pt x="325219" y="687079"/>
                  </a:lnTo>
                  <a:lnTo>
                    <a:pt x="328267" y="680729"/>
                  </a:lnTo>
                  <a:close/>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 name="object 10"/>
          <p:cNvGrpSpPr/>
          <p:nvPr/>
        </p:nvGrpSpPr>
        <p:grpSpPr>
          <a:xfrm>
            <a:off x="4878323" y="3952494"/>
            <a:ext cx="398780" cy="483234"/>
            <a:chOff x="4878323" y="3952494"/>
            <a:chExt cx="398780" cy="483234"/>
          </a:xfrm>
        </p:grpSpPr>
        <p:pic>
          <p:nvPicPr>
            <p:cNvPr id="11" name="object 11"/>
            <p:cNvPicPr/>
            <p:nvPr/>
          </p:nvPicPr>
          <p:blipFill>
            <a:blip r:embed="rId8" cstate="print"/>
            <a:stretch>
              <a:fillRect/>
            </a:stretch>
          </p:blipFill>
          <p:spPr>
            <a:xfrm>
              <a:off x="4878323" y="4180078"/>
              <a:ext cx="241935" cy="255269"/>
            </a:xfrm>
            <a:prstGeom prst="rect">
              <a:avLst/>
            </a:prstGeom>
          </p:spPr>
        </p:pic>
        <p:sp>
          <p:nvSpPr>
            <p:cNvPr id="12" name="object 12"/>
            <p:cNvSpPr/>
            <p:nvPr/>
          </p:nvSpPr>
          <p:spPr>
            <a:xfrm>
              <a:off x="4925821" y="3958590"/>
              <a:ext cx="344805" cy="344805"/>
            </a:xfrm>
            <a:custGeom>
              <a:avLst/>
              <a:gdLst/>
              <a:ahLst/>
              <a:cxnLst/>
              <a:rect l="l" t="t" r="r" b="b"/>
              <a:pathLst>
                <a:path w="344804" h="344804">
                  <a:moveTo>
                    <a:pt x="344677" y="172339"/>
                  </a:moveTo>
                  <a:lnTo>
                    <a:pt x="338526" y="218177"/>
                  </a:lnTo>
                  <a:lnTo>
                    <a:pt x="321164" y="259352"/>
                  </a:lnTo>
                  <a:lnTo>
                    <a:pt x="294227" y="294227"/>
                  </a:lnTo>
                  <a:lnTo>
                    <a:pt x="259352" y="321164"/>
                  </a:lnTo>
                  <a:lnTo>
                    <a:pt x="218177" y="338526"/>
                  </a:lnTo>
                  <a:lnTo>
                    <a:pt x="172338" y="344678"/>
                  </a:lnTo>
                  <a:lnTo>
                    <a:pt x="126544" y="338526"/>
                  </a:lnTo>
                  <a:lnTo>
                    <a:pt x="85381" y="321164"/>
                  </a:lnTo>
                  <a:lnTo>
                    <a:pt x="50498" y="294227"/>
                  </a:lnTo>
                  <a:lnTo>
                    <a:pt x="23542" y="259352"/>
                  </a:lnTo>
                  <a:lnTo>
                    <a:pt x="6160" y="218177"/>
                  </a:lnTo>
                  <a:lnTo>
                    <a:pt x="0" y="172339"/>
                  </a:lnTo>
                  <a:lnTo>
                    <a:pt x="6160" y="126544"/>
                  </a:lnTo>
                  <a:lnTo>
                    <a:pt x="23542" y="85381"/>
                  </a:lnTo>
                  <a:lnTo>
                    <a:pt x="50498" y="50498"/>
                  </a:lnTo>
                  <a:lnTo>
                    <a:pt x="85381" y="23542"/>
                  </a:lnTo>
                  <a:lnTo>
                    <a:pt x="126544" y="6160"/>
                  </a:lnTo>
                  <a:lnTo>
                    <a:pt x="172338" y="0"/>
                  </a:lnTo>
                  <a:lnTo>
                    <a:pt x="218177" y="6160"/>
                  </a:lnTo>
                  <a:lnTo>
                    <a:pt x="259352" y="23542"/>
                  </a:lnTo>
                  <a:lnTo>
                    <a:pt x="294227" y="50498"/>
                  </a:lnTo>
                  <a:lnTo>
                    <a:pt x="321164" y="85381"/>
                  </a:lnTo>
                  <a:lnTo>
                    <a:pt x="338526" y="126544"/>
                  </a:lnTo>
                  <a:lnTo>
                    <a:pt x="344677" y="172339"/>
                  </a:lnTo>
                  <a:close/>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p:nvPr/>
        </p:nvSpPr>
        <p:spPr>
          <a:xfrm>
            <a:off x="4086352" y="3260216"/>
            <a:ext cx="212090" cy="38735"/>
          </a:xfrm>
          <a:custGeom>
            <a:avLst/>
            <a:gdLst/>
            <a:ahLst/>
            <a:cxnLst/>
            <a:rect l="l" t="t" r="r" b="b"/>
            <a:pathLst>
              <a:path w="212089" h="38735">
                <a:moveTo>
                  <a:pt x="211582" y="38100"/>
                </a:moveTo>
                <a:lnTo>
                  <a:pt x="156323" y="38201"/>
                </a:lnTo>
                <a:lnTo>
                  <a:pt x="102028" y="31765"/>
                </a:lnTo>
                <a:lnTo>
                  <a:pt x="49615" y="18972"/>
                </a:lnTo>
                <a:lnTo>
                  <a:pt x="0" y="0"/>
                </a:lnTo>
              </a:path>
            </a:pathLst>
          </a:custGeom>
          <a:ln w="12191">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4391914" y="3715892"/>
            <a:ext cx="92710" cy="18415"/>
          </a:xfrm>
          <a:custGeom>
            <a:avLst/>
            <a:gdLst/>
            <a:ahLst/>
            <a:cxnLst/>
            <a:rect l="l" t="t" r="r" b="b"/>
            <a:pathLst>
              <a:path w="92710" h="18414">
                <a:moveTo>
                  <a:pt x="92583" y="0"/>
                </a:moveTo>
                <a:lnTo>
                  <a:pt x="70044" y="6357"/>
                </a:lnTo>
                <a:lnTo>
                  <a:pt x="47053" y="11525"/>
                </a:lnTo>
                <a:lnTo>
                  <a:pt x="23681" y="15501"/>
                </a:lnTo>
                <a:lnTo>
                  <a:pt x="0" y="18287"/>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5226177" y="3833240"/>
            <a:ext cx="55880" cy="83820"/>
          </a:xfrm>
          <a:custGeom>
            <a:avLst/>
            <a:gdLst/>
            <a:ahLst/>
            <a:cxnLst/>
            <a:rect l="l" t="t" r="r" b="b"/>
            <a:pathLst>
              <a:path w="55879" h="83820">
                <a:moveTo>
                  <a:pt x="55752" y="83311"/>
                </a:moveTo>
                <a:lnTo>
                  <a:pt x="39683" y="63365"/>
                </a:lnTo>
                <a:lnTo>
                  <a:pt x="25019" y="42798"/>
                </a:lnTo>
                <a:lnTo>
                  <a:pt x="11783" y="21661"/>
                </a:lnTo>
                <a:lnTo>
                  <a:pt x="0"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6290817" y="3708780"/>
            <a:ext cx="22860" cy="91440"/>
          </a:xfrm>
          <a:custGeom>
            <a:avLst/>
            <a:gdLst/>
            <a:ahLst/>
            <a:cxnLst/>
            <a:rect l="l" t="t" r="r" b="b"/>
            <a:pathLst>
              <a:path w="22860" h="91439">
                <a:moveTo>
                  <a:pt x="22352" y="0"/>
                </a:moveTo>
                <a:lnTo>
                  <a:pt x="19091" y="23163"/>
                </a:lnTo>
                <a:lnTo>
                  <a:pt x="14271" y="46148"/>
                </a:lnTo>
                <a:lnTo>
                  <a:pt x="7903" y="68919"/>
                </a:lnTo>
                <a:lnTo>
                  <a:pt x="0" y="91440"/>
                </a:lnTo>
              </a:path>
            </a:pathLst>
          </a:custGeom>
          <a:ln w="12191">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6755892" y="3144011"/>
            <a:ext cx="271780" cy="341630"/>
          </a:xfrm>
          <a:custGeom>
            <a:avLst/>
            <a:gdLst/>
            <a:ahLst/>
            <a:cxnLst/>
            <a:rect l="l" t="t" r="r" b="b"/>
            <a:pathLst>
              <a:path w="271779" h="341629">
                <a:moveTo>
                  <a:pt x="0" y="0"/>
                </a:moveTo>
                <a:lnTo>
                  <a:pt x="48315" y="21107"/>
                </a:lnTo>
                <a:lnTo>
                  <a:pt x="92649" y="46026"/>
                </a:lnTo>
                <a:lnTo>
                  <a:pt x="132730" y="74416"/>
                </a:lnTo>
                <a:lnTo>
                  <a:pt x="168290" y="105934"/>
                </a:lnTo>
                <a:lnTo>
                  <a:pt x="199056" y="140239"/>
                </a:lnTo>
                <a:lnTo>
                  <a:pt x="224759" y="176991"/>
                </a:lnTo>
                <a:lnTo>
                  <a:pt x="245128" y="215847"/>
                </a:lnTo>
                <a:lnTo>
                  <a:pt x="259892" y="256466"/>
                </a:lnTo>
                <a:lnTo>
                  <a:pt x="268782" y="298508"/>
                </a:lnTo>
                <a:lnTo>
                  <a:pt x="271525" y="341629"/>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7275321" y="2780283"/>
            <a:ext cx="121285" cy="128270"/>
          </a:xfrm>
          <a:custGeom>
            <a:avLst/>
            <a:gdLst/>
            <a:ahLst/>
            <a:cxnLst/>
            <a:rect l="l" t="t" r="r" b="b"/>
            <a:pathLst>
              <a:path w="121284" h="128269">
                <a:moveTo>
                  <a:pt x="120903" y="0"/>
                </a:moveTo>
                <a:lnTo>
                  <a:pt x="97976" y="35950"/>
                </a:lnTo>
                <a:lnTo>
                  <a:pt x="69976" y="69484"/>
                </a:lnTo>
                <a:lnTo>
                  <a:pt x="37214" y="100280"/>
                </a:lnTo>
                <a:lnTo>
                  <a:pt x="0" y="128015"/>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7106157" y="2304923"/>
            <a:ext cx="6350" cy="60960"/>
          </a:xfrm>
          <a:custGeom>
            <a:avLst/>
            <a:gdLst/>
            <a:ahLst/>
            <a:cxnLst/>
            <a:rect l="l" t="t" r="r" b="b"/>
            <a:pathLst>
              <a:path w="6350" h="60960">
                <a:moveTo>
                  <a:pt x="0" y="0"/>
                </a:moveTo>
                <a:lnTo>
                  <a:pt x="2974" y="15019"/>
                </a:lnTo>
                <a:lnTo>
                  <a:pt x="5032" y="30146"/>
                </a:lnTo>
                <a:lnTo>
                  <a:pt x="6161" y="45344"/>
                </a:lnTo>
                <a:lnTo>
                  <a:pt x="6350" y="60578"/>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6334125" y="2157222"/>
            <a:ext cx="62230" cy="77470"/>
          </a:xfrm>
          <a:custGeom>
            <a:avLst/>
            <a:gdLst/>
            <a:ahLst/>
            <a:cxnLst/>
            <a:rect l="l" t="t" r="r" b="b"/>
            <a:pathLst>
              <a:path w="62229" h="77469">
                <a:moveTo>
                  <a:pt x="0" y="77215"/>
                </a:moveTo>
                <a:lnTo>
                  <a:pt x="12753" y="56632"/>
                </a:lnTo>
                <a:lnTo>
                  <a:pt x="27352" y="36845"/>
                </a:lnTo>
                <a:lnTo>
                  <a:pt x="43737" y="17940"/>
                </a:lnTo>
                <a:lnTo>
                  <a:pt x="61849"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5754878" y="2204592"/>
            <a:ext cx="30480" cy="66675"/>
          </a:xfrm>
          <a:custGeom>
            <a:avLst/>
            <a:gdLst/>
            <a:ahLst/>
            <a:cxnLst/>
            <a:rect l="l" t="t" r="r" b="b"/>
            <a:pathLst>
              <a:path w="30479" h="66675">
                <a:moveTo>
                  <a:pt x="0" y="66548"/>
                </a:moveTo>
                <a:lnTo>
                  <a:pt x="5468" y="49434"/>
                </a:lnTo>
                <a:lnTo>
                  <a:pt x="12319" y="32607"/>
                </a:lnTo>
                <a:lnTo>
                  <a:pt x="20502" y="16113"/>
                </a:lnTo>
                <a:lnTo>
                  <a:pt x="29972"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5075046" y="2293747"/>
            <a:ext cx="108585" cy="64769"/>
          </a:xfrm>
          <a:custGeom>
            <a:avLst/>
            <a:gdLst/>
            <a:ahLst/>
            <a:cxnLst/>
            <a:rect l="l" t="t" r="r" b="b"/>
            <a:pathLst>
              <a:path w="108585" h="64769">
                <a:moveTo>
                  <a:pt x="0" y="0"/>
                </a:moveTo>
                <a:lnTo>
                  <a:pt x="28967" y="14206"/>
                </a:lnTo>
                <a:lnTo>
                  <a:pt x="56768" y="29733"/>
                </a:lnTo>
                <a:lnTo>
                  <a:pt x="83331" y="46523"/>
                </a:lnTo>
                <a:lnTo>
                  <a:pt x="108585" y="64515"/>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4231640" y="2733167"/>
            <a:ext cx="19050" cy="67945"/>
          </a:xfrm>
          <a:custGeom>
            <a:avLst/>
            <a:gdLst/>
            <a:ahLst/>
            <a:cxnLst/>
            <a:rect l="l" t="t" r="r" b="b"/>
            <a:pathLst>
              <a:path w="19050" h="67944">
                <a:moveTo>
                  <a:pt x="18923" y="67945"/>
                </a:moveTo>
                <a:lnTo>
                  <a:pt x="12948" y="51184"/>
                </a:lnTo>
                <a:lnTo>
                  <a:pt x="7794" y="34258"/>
                </a:lnTo>
                <a:lnTo>
                  <a:pt x="3474" y="17188"/>
                </a:lnTo>
                <a:lnTo>
                  <a:pt x="0" y="0"/>
                </a:lnTo>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 name="object 24"/>
          <p:cNvGrpSpPr/>
          <p:nvPr/>
        </p:nvGrpSpPr>
        <p:grpSpPr>
          <a:xfrm>
            <a:off x="4689347" y="2898648"/>
            <a:ext cx="1704339" cy="1610995"/>
            <a:chOff x="4689347" y="2898648"/>
            <a:chExt cx="1704339" cy="1610995"/>
          </a:xfrm>
        </p:grpSpPr>
        <p:sp>
          <p:nvSpPr>
            <p:cNvPr id="25" name="object 25"/>
            <p:cNvSpPr/>
            <p:nvPr/>
          </p:nvSpPr>
          <p:spPr>
            <a:xfrm>
              <a:off x="4695443" y="3976116"/>
              <a:ext cx="802005" cy="527685"/>
            </a:xfrm>
            <a:custGeom>
              <a:avLst/>
              <a:gdLst/>
              <a:ahLst/>
              <a:cxnLst/>
              <a:rect l="l" t="t" r="r" b="b"/>
              <a:pathLst>
                <a:path w="802004" h="527685">
                  <a:moveTo>
                    <a:pt x="400811" y="0"/>
                  </a:moveTo>
                  <a:lnTo>
                    <a:pt x="341583" y="2857"/>
                  </a:lnTo>
                  <a:lnTo>
                    <a:pt x="285052" y="11158"/>
                  </a:lnTo>
                  <a:lnTo>
                    <a:pt x="231840" y="24495"/>
                  </a:lnTo>
                  <a:lnTo>
                    <a:pt x="182566" y="42461"/>
                  </a:lnTo>
                  <a:lnTo>
                    <a:pt x="137850" y="64649"/>
                  </a:lnTo>
                  <a:lnTo>
                    <a:pt x="98312" y="90653"/>
                  </a:lnTo>
                  <a:lnTo>
                    <a:pt x="64573" y="120065"/>
                  </a:lnTo>
                  <a:lnTo>
                    <a:pt x="37252" y="152477"/>
                  </a:lnTo>
                  <a:lnTo>
                    <a:pt x="16970" y="187484"/>
                  </a:lnTo>
                  <a:lnTo>
                    <a:pt x="4345" y="224678"/>
                  </a:lnTo>
                  <a:lnTo>
                    <a:pt x="0" y="263651"/>
                  </a:lnTo>
                  <a:lnTo>
                    <a:pt x="4345" y="302625"/>
                  </a:lnTo>
                  <a:lnTo>
                    <a:pt x="16970" y="339819"/>
                  </a:lnTo>
                  <a:lnTo>
                    <a:pt x="37252" y="374826"/>
                  </a:lnTo>
                  <a:lnTo>
                    <a:pt x="64573" y="407238"/>
                  </a:lnTo>
                  <a:lnTo>
                    <a:pt x="98312" y="436650"/>
                  </a:lnTo>
                  <a:lnTo>
                    <a:pt x="137850" y="462654"/>
                  </a:lnTo>
                  <a:lnTo>
                    <a:pt x="182566" y="484842"/>
                  </a:lnTo>
                  <a:lnTo>
                    <a:pt x="231840" y="502808"/>
                  </a:lnTo>
                  <a:lnTo>
                    <a:pt x="285052" y="516145"/>
                  </a:lnTo>
                  <a:lnTo>
                    <a:pt x="341583" y="524446"/>
                  </a:lnTo>
                  <a:lnTo>
                    <a:pt x="400811" y="527303"/>
                  </a:lnTo>
                  <a:lnTo>
                    <a:pt x="460040" y="524446"/>
                  </a:lnTo>
                  <a:lnTo>
                    <a:pt x="516571" y="516145"/>
                  </a:lnTo>
                  <a:lnTo>
                    <a:pt x="569783" y="502808"/>
                  </a:lnTo>
                  <a:lnTo>
                    <a:pt x="619057" y="484842"/>
                  </a:lnTo>
                  <a:lnTo>
                    <a:pt x="663773" y="462654"/>
                  </a:lnTo>
                  <a:lnTo>
                    <a:pt x="703311" y="436650"/>
                  </a:lnTo>
                  <a:lnTo>
                    <a:pt x="737050" y="407238"/>
                  </a:lnTo>
                  <a:lnTo>
                    <a:pt x="764371" y="374826"/>
                  </a:lnTo>
                  <a:lnTo>
                    <a:pt x="784653" y="339819"/>
                  </a:lnTo>
                  <a:lnTo>
                    <a:pt x="797278" y="302625"/>
                  </a:lnTo>
                  <a:lnTo>
                    <a:pt x="801623" y="263651"/>
                  </a:lnTo>
                  <a:lnTo>
                    <a:pt x="797278" y="224678"/>
                  </a:lnTo>
                  <a:lnTo>
                    <a:pt x="784653" y="187484"/>
                  </a:lnTo>
                  <a:lnTo>
                    <a:pt x="764371" y="152477"/>
                  </a:lnTo>
                  <a:lnTo>
                    <a:pt x="737050" y="120065"/>
                  </a:lnTo>
                  <a:lnTo>
                    <a:pt x="703311" y="90653"/>
                  </a:lnTo>
                  <a:lnTo>
                    <a:pt x="663773" y="64649"/>
                  </a:lnTo>
                  <a:lnTo>
                    <a:pt x="619057" y="42461"/>
                  </a:lnTo>
                  <a:lnTo>
                    <a:pt x="569783" y="24495"/>
                  </a:lnTo>
                  <a:lnTo>
                    <a:pt x="516571" y="11158"/>
                  </a:lnTo>
                  <a:lnTo>
                    <a:pt x="460040" y="2857"/>
                  </a:lnTo>
                  <a:lnTo>
                    <a:pt x="40081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4695443" y="3976116"/>
              <a:ext cx="802005" cy="527685"/>
            </a:xfrm>
            <a:custGeom>
              <a:avLst/>
              <a:gdLst/>
              <a:ahLst/>
              <a:cxnLst/>
              <a:rect l="l" t="t" r="r" b="b"/>
              <a:pathLst>
                <a:path w="802004" h="527685">
                  <a:moveTo>
                    <a:pt x="0" y="263651"/>
                  </a:moveTo>
                  <a:lnTo>
                    <a:pt x="4345" y="224678"/>
                  </a:lnTo>
                  <a:lnTo>
                    <a:pt x="16970" y="187484"/>
                  </a:lnTo>
                  <a:lnTo>
                    <a:pt x="37252" y="152477"/>
                  </a:lnTo>
                  <a:lnTo>
                    <a:pt x="64573" y="120065"/>
                  </a:lnTo>
                  <a:lnTo>
                    <a:pt x="98312" y="90653"/>
                  </a:lnTo>
                  <a:lnTo>
                    <a:pt x="137850" y="64649"/>
                  </a:lnTo>
                  <a:lnTo>
                    <a:pt x="182566" y="42461"/>
                  </a:lnTo>
                  <a:lnTo>
                    <a:pt x="231840" y="24495"/>
                  </a:lnTo>
                  <a:lnTo>
                    <a:pt x="285052" y="11158"/>
                  </a:lnTo>
                  <a:lnTo>
                    <a:pt x="341583" y="2857"/>
                  </a:lnTo>
                  <a:lnTo>
                    <a:pt x="400811" y="0"/>
                  </a:lnTo>
                  <a:lnTo>
                    <a:pt x="460040" y="2857"/>
                  </a:lnTo>
                  <a:lnTo>
                    <a:pt x="516571" y="11158"/>
                  </a:lnTo>
                  <a:lnTo>
                    <a:pt x="569783" y="24495"/>
                  </a:lnTo>
                  <a:lnTo>
                    <a:pt x="619057" y="42461"/>
                  </a:lnTo>
                  <a:lnTo>
                    <a:pt x="663773" y="64649"/>
                  </a:lnTo>
                  <a:lnTo>
                    <a:pt x="703311" y="90653"/>
                  </a:lnTo>
                  <a:lnTo>
                    <a:pt x="737050" y="120065"/>
                  </a:lnTo>
                  <a:lnTo>
                    <a:pt x="764371" y="152477"/>
                  </a:lnTo>
                  <a:lnTo>
                    <a:pt x="784653" y="187484"/>
                  </a:lnTo>
                  <a:lnTo>
                    <a:pt x="797278" y="224678"/>
                  </a:lnTo>
                  <a:lnTo>
                    <a:pt x="801623" y="263651"/>
                  </a:lnTo>
                  <a:lnTo>
                    <a:pt x="797278" y="302625"/>
                  </a:lnTo>
                  <a:lnTo>
                    <a:pt x="784653" y="339819"/>
                  </a:lnTo>
                  <a:lnTo>
                    <a:pt x="764371" y="374826"/>
                  </a:lnTo>
                  <a:lnTo>
                    <a:pt x="737050" y="407238"/>
                  </a:lnTo>
                  <a:lnTo>
                    <a:pt x="703311" y="436650"/>
                  </a:lnTo>
                  <a:lnTo>
                    <a:pt x="663773" y="462654"/>
                  </a:lnTo>
                  <a:lnTo>
                    <a:pt x="619057" y="484842"/>
                  </a:lnTo>
                  <a:lnTo>
                    <a:pt x="569783" y="502808"/>
                  </a:lnTo>
                  <a:lnTo>
                    <a:pt x="516571" y="516145"/>
                  </a:lnTo>
                  <a:lnTo>
                    <a:pt x="460040" y="524446"/>
                  </a:lnTo>
                  <a:lnTo>
                    <a:pt x="400811" y="527303"/>
                  </a:lnTo>
                  <a:lnTo>
                    <a:pt x="341583" y="524446"/>
                  </a:lnTo>
                  <a:lnTo>
                    <a:pt x="285052" y="516145"/>
                  </a:lnTo>
                  <a:lnTo>
                    <a:pt x="231840" y="502808"/>
                  </a:lnTo>
                  <a:lnTo>
                    <a:pt x="182566" y="484842"/>
                  </a:lnTo>
                  <a:lnTo>
                    <a:pt x="137850" y="462654"/>
                  </a:lnTo>
                  <a:lnTo>
                    <a:pt x="98312" y="436650"/>
                  </a:lnTo>
                  <a:lnTo>
                    <a:pt x="64573" y="407238"/>
                  </a:lnTo>
                  <a:lnTo>
                    <a:pt x="37252" y="374826"/>
                  </a:lnTo>
                  <a:lnTo>
                    <a:pt x="16970" y="339819"/>
                  </a:lnTo>
                  <a:lnTo>
                    <a:pt x="4345" y="302625"/>
                  </a:lnTo>
                  <a:lnTo>
                    <a:pt x="0" y="263651"/>
                  </a:lnTo>
                  <a:close/>
                </a:path>
              </a:pathLst>
            </a:custGeom>
            <a:ln w="1219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7" name="object 27"/>
            <p:cNvPicPr/>
            <p:nvPr/>
          </p:nvPicPr>
          <p:blipFill>
            <a:blip r:embed="rId9" cstate="print"/>
            <a:stretch>
              <a:fillRect/>
            </a:stretch>
          </p:blipFill>
          <p:spPr>
            <a:xfrm>
              <a:off x="4969763" y="2948940"/>
              <a:ext cx="501396" cy="1219200"/>
            </a:xfrm>
            <a:prstGeom prst="rect">
              <a:avLst/>
            </a:prstGeom>
          </p:spPr>
        </p:pic>
        <p:pic>
          <p:nvPicPr>
            <p:cNvPr id="28" name="object 28"/>
            <p:cNvPicPr/>
            <p:nvPr/>
          </p:nvPicPr>
          <p:blipFill>
            <a:blip r:embed="rId10" cstate="print"/>
            <a:stretch>
              <a:fillRect/>
            </a:stretch>
          </p:blipFill>
          <p:spPr>
            <a:xfrm>
              <a:off x="5497067" y="2898648"/>
              <a:ext cx="896112" cy="903732"/>
            </a:xfrm>
            <a:prstGeom prst="rect">
              <a:avLst/>
            </a:prstGeom>
          </p:spPr>
        </p:pic>
      </p:grpSp>
      <p:sp>
        <p:nvSpPr>
          <p:cNvPr id="29" name="object 29"/>
          <p:cNvSpPr txBox="1"/>
          <p:nvPr/>
        </p:nvSpPr>
        <p:spPr>
          <a:xfrm>
            <a:off x="1018602" y="1476470"/>
            <a:ext cx="212026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1" u="none" strike="noStrike" kern="0" cap="none" spc="-10" normalizeH="0" baseline="0" noProof="0" dirty="0">
                <a:ln>
                  <a:noFill/>
                </a:ln>
                <a:solidFill>
                  <a:sysClr val="windowText" lastClr="000000"/>
                </a:solidFill>
                <a:effectLst/>
                <a:uLnTx/>
                <a:uFillTx/>
                <a:latin typeface="Calibri Light"/>
                <a:cs typeface="Calibri Light"/>
              </a:rPr>
              <a:t>“Executive’s</a:t>
            </a:r>
            <a:r>
              <a:rPr kumimoji="0" sz="1800" b="0" i="1" u="none" strike="noStrike" kern="0" cap="none" spc="-75" normalizeH="0" baseline="0" noProof="0" dirty="0">
                <a:ln>
                  <a:noFill/>
                </a:ln>
                <a:solidFill>
                  <a:sysClr val="windowText" lastClr="000000"/>
                </a:solidFill>
                <a:effectLst/>
                <a:uLnTx/>
                <a:uFillTx/>
                <a:latin typeface="Calibri Light"/>
                <a:cs typeface="Calibri Light"/>
              </a:rPr>
              <a:t> </a:t>
            </a:r>
            <a:r>
              <a:rPr kumimoji="0" sz="1800" b="0" i="1" u="none" strike="noStrike" kern="0" cap="none" spc="-10" normalizeH="0" baseline="0" noProof="0" dirty="0">
                <a:ln>
                  <a:noFill/>
                </a:ln>
                <a:solidFill>
                  <a:sysClr val="windowText" lastClr="000000"/>
                </a:solidFill>
                <a:effectLst/>
                <a:uLnTx/>
                <a:uFillTx/>
                <a:latin typeface="Calibri Light"/>
                <a:cs typeface="Calibri Light"/>
              </a:rPr>
              <a:t>challenge”</a:t>
            </a:r>
            <a:endParaRPr kumimoji="0" sz="1800" b="0" i="0" u="none" strike="noStrike" kern="0" cap="none" spc="0" normalizeH="0" baseline="0" noProof="0" dirty="0">
              <a:ln>
                <a:noFill/>
              </a:ln>
              <a:solidFill>
                <a:sysClr val="windowText" lastClr="000000"/>
              </a:solidFill>
              <a:effectLst/>
              <a:uLnTx/>
              <a:uFillTx/>
              <a:latin typeface="Calibri Light"/>
              <a:cs typeface="Calibri Light"/>
            </a:endParaRPr>
          </a:p>
        </p:txBody>
      </p:sp>
      <p:sp>
        <p:nvSpPr>
          <p:cNvPr id="30" name="object 30"/>
          <p:cNvSpPr txBox="1"/>
          <p:nvPr/>
        </p:nvSpPr>
        <p:spPr>
          <a:xfrm>
            <a:off x="8821039" y="3248405"/>
            <a:ext cx="22606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1" u="none" strike="noStrike" kern="0" cap="none" spc="-10" normalizeH="0" baseline="0" noProof="0" dirty="0">
                <a:ln>
                  <a:noFill/>
                </a:ln>
                <a:solidFill>
                  <a:sysClr val="windowText" lastClr="000000"/>
                </a:solidFill>
                <a:effectLst/>
                <a:uLnTx/>
                <a:uFillTx/>
                <a:latin typeface="Calibri Light"/>
                <a:cs typeface="Calibri Light"/>
              </a:rPr>
              <a:t>“Consultant’s</a:t>
            </a:r>
            <a:r>
              <a:rPr kumimoji="0" sz="1800" b="0" i="1" u="none" strike="noStrike" kern="0" cap="none" spc="-55" normalizeH="0" baseline="0" noProof="0" dirty="0">
                <a:ln>
                  <a:noFill/>
                </a:ln>
                <a:solidFill>
                  <a:sysClr val="windowText" lastClr="000000"/>
                </a:solidFill>
                <a:effectLst/>
                <a:uLnTx/>
                <a:uFillTx/>
                <a:latin typeface="Calibri Light"/>
                <a:cs typeface="Calibri Light"/>
              </a:rPr>
              <a:t> </a:t>
            </a:r>
            <a:r>
              <a:rPr kumimoji="0" sz="1800" b="0" i="1" u="none" strike="noStrike" kern="0" cap="none" spc="-10" normalizeH="0" baseline="0" noProof="0" dirty="0">
                <a:ln>
                  <a:noFill/>
                </a:ln>
                <a:solidFill>
                  <a:sysClr val="windowText" lastClr="000000"/>
                </a:solidFill>
                <a:effectLst/>
                <a:uLnTx/>
                <a:uFillTx/>
                <a:latin typeface="Calibri Light"/>
                <a:cs typeface="Calibri Light"/>
              </a:rPr>
              <a:t>challenge”</a:t>
            </a:r>
            <a:endParaRPr kumimoji="0" sz="1800" b="0" i="0" u="none" strike="noStrike" kern="0" cap="none" spc="0" normalizeH="0" baseline="0" noProof="0">
              <a:ln>
                <a:noFill/>
              </a:ln>
              <a:solidFill>
                <a:sysClr val="windowText" lastClr="000000"/>
              </a:solidFill>
              <a:effectLst/>
              <a:uLnTx/>
              <a:uFillTx/>
              <a:latin typeface="Calibri Light"/>
              <a:cs typeface="Calibri Light"/>
            </a:endParaRPr>
          </a:p>
        </p:txBody>
      </p:sp>
      <p:sp>
        <p:nvSpPr>
          <p:cNvPr id="31" name="object 31"/>
          <p:cNvSpPr txBox="1">
            <a:spLocks noGrp="1"/>
          </p:cNvSpPr>
          <p:nvPr>
            <p:ph type="title"/>
          </p:nvPr>
        </p:nvSpPr>
        <p:spPr>
          <a:xfrm>
            <a:off x="8256269" y="950721"/>
            <a:ext cx="2529840" cy="299720"/>
          </a:xfrm>
          <a:prstGeom prst="rect">
            <a:avLst/>
          </a:prstGeom>
        </p:spPr>
        <p:txBody>
          <a:bodyPr vert="horz" wrap="square" lIns="0" tIns="12700" rIns="0" bIns="0" rtlCol="0">
            <a:spAutoFit/>
          </a:bodyPr>
          <a:lstStyle/>
          <a:p>
            <a:pPr marL="12700">
              <a:lnSpc>
                <a:spcPct val="100000"/>
              </a:lnSpc>
              <a:spcBef>
                <a:spcPts val="100"/>
              </a:spcBef>
            </a:pPr>
            <a:r>
              <a:rPr sz="1800" i="1" dirty="0">
                <a:solidFill>
                  <a:srgbClr val="000000"/>
                </a:solidFill>
                <a:latin typeface="Calibri Light"/>
                <a:cs typeface="Calibri Light"/>
              </a:rPr>
              <a:t>“Line</a:t>
            </a:r>
            <a:r>
              <a:rPr sz="1800" i="1" spc="-65" dirty="0">
                <a:solidFill>
                  <a:srgbClr val="000000"/>
                </a:solidFill>
                <a:latin typeface="Calibri Light"/>
                <a:cs typeface="Calibri Light"/>
              </a:rPr>
              <a:t> </a:t>
            </a:r>
            <a:r>
              <a:rPr sz="1800" i="1" dirty="0">
                <a:solidFill>
                  <a:srgbClr val="000000"/>
                </a:solidFill>
                <a:latin typeface="Calibri Light"/>
                <a:cs typeface="Calibri Light"/>
              </a:rPr>
              <a:t>manager’s</a:t>
            </a:r>
            <a:r>
              <a:rPr sz="1800" i="1" spc="-65" dirty="0">
                <a:solidFill>
                  <a:srgbClr val="000000"/>
                </a:solidFill>
                <a:latin typeface="Calibri Light"/>
                <a:cs typeface="Calibri Light"/>
              </a:rPr>
              <a:t> </a:t>
            </a:r>
            <a:r>
              <a:rPr sz="1800" i="1" spc="-10" dirty="0">
                <a:solidFill>
                  <a:srgbClr val="000000"/>
                </a:solidFill>
                <a:latin typeface="Calibri Light"/>
                <a:cs typeface="Calibri Light"/>
              </a:rPr>
              <a:t>challenge”</a:t>
            </a:r>
            <a:endParaRPr sz="1800">
              <a:latin typeface="Calibri Light"/>
              <a:cs typeface="Calibri Light"/>
            </a:endParaRPr>
          </a:p>
        </p:txBody>
      </p:sp>
      <p:sp>
        <p:nvSpPr>
          <p:cNvPr id="32" name="object 32"/>
          <p:cNvSpPr txBox="1"/>
          <p:nvPr/>
        </p:nvSpPr>
        <p:spPr>
          <a:xfrm>
            <a:off x="845921" y="3838143"/>
            <a:ext cx="279844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1" u="none" strike="noStrike" kern="0" cap="none" spc="0" normalizeH="0" baseline="0" noProof="0" dirty="0">
                <a:ln>
                  <a:noFill/>
                </a:ln>
                <a:solidFill>
                  <a:sysClr val="windowText" lastClr="000000"/>
                </a:solidFill>
                <a:effectLst/>
                <a:uLnTx/>
                <a:uFillTx/>
                <a:latin typeface="Calibri Light"/>
                <a:cs typeface="Calibri Light"/>
              </a:rPr>
              <a:t>“Project</a:t>
            </a:r>
            <a:r>
              <a:rPr kumimoji="0" sz="1800" b="0" i="1" u="none" strike="noStrike" kern="0" cap="none" spc="-75" normalizeH="0" baseline="0" noProof="0" dirty="0">
                <a:ln>
                  <a:noFill/>
                </a:ln>
                <a:solidFill>
                  <a:sysClr val="windowText" lastClr="000000"/>
                </a:solidFill>
                <a:effectLst/>
                <a:uLnTx/>
                <a:uFillTx/>
                <a:latin typeface="Calibri Light"/>
                <a:cs typeface="Calibri Light"/>
              </a:rPr>
              <a:t> </a:t>
            </a:r>
            <a:r>
              <a:rPr kumimoji="0" sz="1800" b="0" i="1" u="none" strike="noStrike" kern="0" cap="none" spc="0" normalizeH="0" baseline="0" noProof="0" dirty="0">
                <a:ln>
                  <a:noFill/>
                </a:ln>
                <a:solidFill>
                  <a:sysClr val="windowText" lastClr="000000"/>
                </a:solidFill>
                <a:effectLst/>
                <a:uLnTx/>
                <a:uFillTx/>
                <a:latin typeface="Calibri Light"/>
                <a:cs typeface="Calibri Light"/>
              </a:rPr>
              <a:t>manager’s</a:t>
            </a:r>
            <a:r>
              <a:rPr kumimoji="0" sz="1800" b="0" i="1" u="none" strike="noStrike" kern="0" cap="none" spc="-50" normalizeH="0" baseline="0" noProof="0" dirty="0">
                <a:ln>
                  <a:noFill/>
                </a:ln>
                <a:solidFill>
                  <a:sysClr val="windowText" lastClr="000000"/>
                </a:solidFill>
                <a:effectLst/>
                <a:uLnTx/>
                <a:uFillTx/>
                <a:latin typeface="Calibri Light"/>
                <a:cs typeface="Calibri Light"/>
              </a:rPr>
              <a:t> </a:t>
            </a:r>
            <a:r>
              <a:rPr kumimoji="0" sz="1800" b="0" i="1" u="none" strike="noStrike" kern="0" cap="none" spc="-10" normalizeH="0" baseline="0" noProof="0" dirty="0">
                <a:ln>
                  <a:noFill/>
                </a:ln>
                <a:solidFill>
                  <a:sysClr val="windowText" lastClr="000000"/>
                </a:solidFill>
                <a:effectLst/>
                <a:uLnTx/>
                <a:uFillTx/>
                <a:latin typeface="Calibri Light"/>
                <a:cs typeface="Calibri Light"/>
              </a:rPr>
              <a:t>challenge”</a:t>
            </a:r>
            <a:endParaRPr kumimoji="0" sz="1800" b="0" i="0" u="none" strike="noStrike" kern="0" cap="none" spc="0" normalizeH="0" baseline="0" noProof="0">
              <a:ln>
                <a:noFill/>
              </a:ln>
              <a:solidFill>
                <a:sysClr val="windowText" lastClr="000000"/>
              </a:solidFill>
              <a:effectLst/>
              <a:uLnTx/>
              <a:uFillTx/>
              <a:latin typeface="Calibri Light"/>
              <a:cs typeface="Calibri Light"/>
            </a:endParaRPr>
          </a:p>
        </p:txBody>
      </p:sp>
      <p:sp>
        <p:nvSpPr>
          <p:cNvPr id="33" name="object 33"/>
          <p:cNvSpPr txBox="1"/>
          <p:nvPr/>
        </p:nvSpPr>
        <p:spPr>
          <a:xfrm>
            <a:off x="5127116" y="4808346"/>
            <a:ext cx="207581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1" u="none" strike="noStrike" kern="0" cap="none" spc="-20" normalizeH="0" baseline="0" noProof="0" dirty="0">
                <a:ln>
                  <a:noFill/>
                </a:ln>
                <a:solidFill>
                  <a:sysClr val="windowText" lastClr="000000"/>
                </a:solidFill>
                <a:effectLst/>
                <a:uLnTx/>
                <a:uFillTx/>
                <a:latin typeface="Calibri Light"/>
                <a:cs typeface="Calibri Light"/>
              </a:rPr>
              <a:t>“Architect’s</a:t>
            </a:r>
            <a:r>
              <a:rPr kumimoji="0" sz="1800" b="0" i="1" u="none" strike="noStrike" kern="0" cap="none" spc="-40" normalizeH="0" baseline="0" noProof="0" dirty="0">
                <a:ln>
                  <a:noFill/>
                </a:ln>
                <a:solidFill>
                  <a:sysClr val="windowText" lastClr="000000"/>
                </a:solidFill>
                <a:effectLst/>
                <a:uLnTx/>
                <a:uFillTx/>
                <a:latin typeface="Calibri Light"/>
                <a:cs typeface="Calibri Light"/>
              </a:rPr>
              <a:t> </a:t>
            </a:r>
            <a:r>
              <a:rPr kumimoji="0" sz="1800" b="0" i="1" u="none" strike="noStrike" kern="0" cap="none" spc="-10" normalizeH="0" baseline="0" noProof="0" dirty="0">
                <a:ln>
                  <a:noFill/>
                </a:ln>
                <a:solidFill>
                  <a:sysClr val="windowText" lastClr="000000"/>
                </a:solidFill>
                <a:effectLst/>
                <a:uLnTx/>
                <a:uFillTx/>
                <a:latin typeface="Calibri Light"/>
                <a:cs typeface="Calibri Light"/>
              </a:rPr>
              <a:t>challenge”</a:t>
            </a:r>
            <a:endParaRPr kumimoji="0" sz="1800" b="0" i="0" u="none" strike="noStrike" kern="0" cap="none" spc="0" normalizeH="0" baseline="0" noProof="0">
              <a:ln>
                <a:noFill/>
              </a:ln>
              <a:solidFill>
                <a:sysClr val="windowText" lastClr="000000"/>
              </a:solidFill>
              <a:effectLst/>
              <a:uLnTx/>
              <a:uFillTx/>
              <a:latin typeface="Calibri Light"/>
              <a:cs typeface="Calibri Light"/>
            </a:endParaRPr>
          </a:p>
        </p:txBody>
      </p:sp>
      <p:sp>
        <p:nvSpPr>
          <p:cNvPr id="34" name="object 34"/>
          <p:cNvSpPr txBox="1"/>
          <p:nvPr/>
        </p:nvSpPr>
        <p:spPr>
          <a:xfrm>
            <a:off x="8533638" y="6261912"/>
            <a:ext cx="3257550"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1" u="none" strike="noStrike" kern="0" cap="none" spc="-10" normalizeH="0" baseline="0" noProof="0" dirty="0">
                <a:ln>
                  <a:noFill/>
                </a:ln>
                <a:solidFill>
                  <a:sysClr val="windowText" lastClr="000000"/>
                </a:solidFill>
                <a:effectLst/>
                <a:uLnTx/>
                <a:uFillTx/>
                <a:latin typeface="Calibri"/>
                <a:cs typeface="Calibri"/>
              </a:rPr>
              <a:t>Reference:</a:t>
            </a:r>
            <a:r>
              <a:rPr kumimoji="0" sz="1400" b="0" i="1" u="none" strike="noStrike" kern="0" cap="none" spc="-70" normalizeH="0" baseline="0" noProof="0" dirty="0">
                <a:ln>
                  <a:noFill/>
                </a:ln>
                <a:solidFill>
                  <a:sysClr val="windowText" lastClr="000000"/>
                </a:solidFill>
                <a:effectLst/>
                <a:uLnTx/>
                <a:uFillTx/>
                <a:latin typeface="Calibri"/>
                <a:cs typeface="Calibri"/>
              </a:rPr>
              <a:t> </a:t>
            </a:r>
            <a:r>
              <a:rPr kumimoji="0" sz="1400" b="0" i="1" u="none" strike="noStrike" kern="0" cap="none" spc="0" normalizeH="0" baseline="0" noProof="0" dirty="0">
                <a:ln>
                  <a:noFill/>
                </a:ln>
                <a:solidFill>
                  <a:sysClr val="windowText" lastClr="000000"/>
                </a:solidFill>
                <a:effectLst/>
                <a:uLnTx/>
                <a:uFillTx/>
                <a:latin typeface="Calibri"/>
                <a:cs typeface="Calibri"/>
              </a:rPr>
              <a:t>Jurgen</a:t>
            </a:r>
            <a:r>
              <a:rPr kumimoji="0" sz="1400" b="0" i="1" u="none" strike="noStrike" kern="0" cap="none" spc="-20" normalizeH="0" baseline="0" noProof="0" dirty="0">
                <a:ln>
                  <a:noFill/>
                </a:ln>
                <a:solidFill>
                  <a:sysClr val="windowText" lastClr="000000"/>
                </a:solidFill>
                <a:effectLst/>
                <a:uLnTx/>
                <a:uFillTx/>
                <a:latin typeface="Calibri"/>
                <a:cs typeface="Calibri"/>
              </a:rPr>
              <a:t> </a:t>
            </a:r>
            <a:r>
              <a:rPr kumimoji="0" sz="1400" b="0" i="1" u="none" strike="noStrike" kern="0" cap="none" spc="0" normalizeH="0" baseline="0" noProof="0" dirty="0">
                <a:ln>
                  <a:noFill/>
                </a:ln>
                <a:solidFill>
                  <a:sysClr val="windowText" lastClr="000000"/>
                </a:solidFill>
                <a:effectLst/>
                <a:uLnTx/>
                <a:uFillTx/>
                <a:latin typeface="Calibri"/>
                <a:cs typeface="Calibri"/>
              </a:rPr>
              <a:t>Appelo,</a:t>
            </a:r>
            <a:r>
              <a:rPr kumimoji="0" sz="1400" b="0" i="1" u="none" strike="noStrike" kern="0" cap="none" spc="-45" normalizeH="0" baseline="0" noProof="0" dirty="0">
                <a:ln>
                  <a:noFill/>
                </a:ln>
                <a:solidFill>
                  <a:sysClr val="windowText" lastClr="000000"/>
                </a:solidFill>
                <a:effectLst/>
                <a:uLnTx/>
                <a:uFillTx/>
                <a:latin typeface="Calibri"/>
                <a:cs typeface="Calibri"/>
              </a:rPr>
              <a:t> </a:t>
            </a:r>
            <a:r>
              <a:rPr kumimoji="0" sz="1400" b="0" i="1" u="none" strike="noStrike" kern="0" cap="none" spc="0" normalizeH="0" baseline="0" noProof="0" dirty="0">
                <a:ln>
                  <a:noFill/>
                </a:ln>
                <a:solidFill>
                  <a:sysClr val="windowText" lastClr="000000"/>
                </a:solidFill>
                <a:effectLst/>
                <a:uLnTx/>
                <a:uFillTx/>
                <a:latin typeface="Calibri"/>
                <a:cs typeface="Calibri"/>
              </a:rPr>
              <a:t>Complexity</a:t>
            </a:r>
            <a:r>
              <a:rPr kumimoji="0" sz="1400" b="0" i="1" u="none" strike="noStrike" kern="0" cap="none" spc="-40" normalizeH="0" baseline="0" noProof="0" dirty="0">
                <a:ln>
                  <a:noFill/>
                </a:ln>
                <a:solidFill>
                  <a:sysClr val="windowText" lastClr="000000"/>
                </a:solidFill>
                <a:effectLst/>
                <a:uLnTx/>
                <a:uFillTx/>
                <a:latin typeface="Calibri"/>
                <a:cs typeface="Calibri"/>
              </a:rPr>
              <a:t> </a:t>
            </a:r>
            <a:r>
              <a:rPr kumimoji="0" sz="1400" b="0" i="1" u="none" strike="noStrike" kern="0" cap="none" spc="-10" normalizeH="0" baseline="0" noProof="0" dirty="0">
                <a:ln>
                  <a:noFill/>
                </a:ln>
                <a:solidFill>
                  <a:sysClr val="windowText" lastClr="000000"/>
                </a:solidFill>
                <a:effectLst/>
                <a:uLnTx/>
                <a:uFillTx/>
                <a:latin typeface="Calibri"/>
                <a:cs typeface="Calibri"/>
              </a:rPr>
              <a:t>Theory</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37" name="object 4">
            <a:extLst>
              <a:ext uri="{FF2B5EF4-FFF2-40B4-BE49-F238E27FC236}">
                <a16:creationId xmlns:a16="http://schemas.microsoft.com/office/drawing/2014/main" id="{31C2B338-32DD-FD13-8CC6-2ADBBA1726FD}"/>
              </a:ext>
            </a:extLst>
          </p:cNvPr>
          <p:cNvPicPr/>
          <p:nvPr/>
        </p:nvPicPr>
        <p:blipFill>
          <a:blip r:embed="rId11" cstate="print"/>
          <a:stretch>
            <a:fillRect/>
          </a:stretch>
        </p:blipFill>
        <p:spPr>
          <a:xfrm>
            <a:off x="695925" y="296787"/>
            <a:ext cx="3004659" cy="6539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90FBE2-2D10-7BD2-7381-9A6DB1E813F4}"/>
              </a:ext>
            </a:extLst>
          </p:cNvPr>
          <p:cNvPicPr>
            <a:picLocks noChangeAspect="1"/>
          </p:cNvPicPr>
          <p:nvPr/>
        </p:nvPicPr>
        <p:blipFill>
          <a:blip r:embed="rId2"/>
          <a:stretch>
            <a:fillRect/>
          </a:stretch>
        </p:blipFill>
        <p:spPr>
          <a:xfrm>
            <a:off x="587829" y="405447"/>
            <a:ext cx="4335760" cy="5612635"/>
          </a:xfrm>
          <a:prstGeom prst="rect">
            <a:avLst/>
          </a:prstGeom>
        </p:spPr>
      </p:pic>
      <p:sp>
        <p:nvSpPr>
          <p:cNvPr id="6" name="TextBox 5">
            <a:extLst>
              <a:ext uri="{FF2B5EF4-FFF2-40B4-BE49-F238E27FC236}">
                <a16:creationId xmlns:a16="http://schemas.microsoft.com/office/drawing/2014/main" id="{43FCEEE1-BBBE-542D-1D08-9C0F04599890}"/>
              </a:ext>
            </a:extLst>
          </p:cNvPr>
          <p:cNvSpPr txBox="1"/>
          <p:nvPr/>
        </p:nvSpPr>
        <p:spPr>
          <a:xfrm>
            <a:off x="1479679" y="6153633"/>
            <a:ext cx="6097554" cy="369332"/>
          </a:xfrm>
          <a:prstGeom prst="rect">
            <a:avLst/>
          </a:prstGeom>
          <a:noFill/>
        </p:spPr>
        <p:txBody>
          <a:bodyPr wrap="square">
            <a:spAutoFit/>
          </a:bodyPr>
          <a:lstStyle/>
          <a:p>
            <a:r>
              <a:rPr lang="en-GB" b="1" dirty="0"/>
              <a:t>‘Kiss’</a:t>
            </a:r>
            <a:r>
              <a:rPr lang="en-GB" dirty="0"/>
              <a:t> by Alex Gray, 1983</a:t>
            </a:r>
          </a:p>
        </p:txBody>
      </p:sp>
      <p:sp>
        <p:nvSpPr>
          <p:cNvPr id="10" name="TextBox 9">
            <a:extLst>
              <a:ext uri="{FF2B5EF4-FFF2-40B4-BE49-F238E27FC236}">
                <a16:creationId xmlns:a16="http://schemas.microsoft.com/office/drawing/2014/main" id="{D533601F-5033-6DFD-7873-B05A8C2CDB49}"/>
              </a:ext>
            </a:extLst>
          </p:cNvPr>
          <p:cNvSpPr txBox="1"/>
          <p:nvPr/>
        </p:nvSpPr>
        <p:spPr>
          <a:xfrm>
            <a:off x="5370333" y="3646237"/>
            <a:ext cx="6190296" cy="2308324"/>
          </a:xfrm>
          <a:prstGeom prst="rect">
            <a:avLst/>
          </a:prstGeom>
          <a:noFill/>
        </p:spPr>
        <p:txBody>
          <a:bodyPr wrap="square">
            <a:spAutoFit/>
          </a:bodyPr>
          <a:lstStyle/>
          <a:p>
            <a:r>
              <a:rPr lang="en-GB" dirty="0"/>
              <a:t>‘</a:t>
            </a:r>
            <a:r>
              <a:rPr lang="en-GB" i="1" dirty="0"/>
              <a:t>A materialist attitude leaves no space for the human spirit… It is crucial that we see we are in an ethical dilemma about the way we treat the earth, the way we treat each other…We have to forge a new attitude… To do so will require of us the wisdom and intelligence to use the power of technology to open the surfaces of events into their invisible depths, and to avoid the use of that power to raise [reduce] all depths to a visible surface.’</a:t>
            </a:r>
            <a:r>
              <a:rPr lang="en-GB" dirty="0"/>
              <a:t>’ </a:t>
            </a:r>
          </a:p>
          <a:p>
            <a:r>
              <a:rPr lang="en-GB" dirty="0"/>
              <a:t>	- </a:t>
            </a:r>
            <a:r>
              <a:rPr lang="en-GB" sz="1400" b="1" dirty="0"/>
              <a:t>Alex Gray, 1984, </a:t>
            </a:r>
            <a:r>
              <a:rPr lang="en-GB" sz="1400" i="1" dirty="0"/>
              <a:t>in an interview with Boston Visual Arts News</a:t>
            </a:r>
          </a:p>
        </p:txBody>
      </p:sp>
      <p:sp>
        <p:nvSpPr>
          <p:cNvPr id="12" name="TextBox 11">
            <a:extLst>
              <a:ext uri="{FF2B5EF4-FFF2-40B4-BE49-F238E27FC236}">
                <a16:creationId xmlns:a16="http://schemas.microsoft.com/office/drawing/2014/main" id="{8B80FF5F-1CFB-81E6-6BF8-1A08B40F3681}"/>
              </a:ext>
            </a:extLst>
          </p:cNvPr>
          <p:cNvSpPr txBox="1"/>
          <p:nvPr/>
        </p:nvSpPr>
        <p:spPr>
          <a:xfrm>
            <a:off x="5370333" y="410997"/>
            <a:ext cx="6097554" cy="2800767"/>
          </a:xfrm>
          <a:prstGeom prst="rect">
            <a:avLst/>
          </a:prstGeom>
          <a:noFill/>
        </p:spPr>
        <p:txBody>
          <a:bodyPr wrap="square">
            <a:spAutoFit/>
          </a:bodyPr>
          <a:lstStyle/>
          <a:p>
            <a:r>
              <a:rPr lang="en-GB" dirty="0"/>
              <a:t>“</a:t>
            </a:r>
            <a:r>
              <a:rPr lang="en-GB" sz="1600" i="1" dirty="0"/>
              <a:t>The image in the painting could have us believe that what we are seeing here is only another illustration of the power of technology to make visible something that was previously merely hidden. Then the kiss is in danger of becoming a rush of neurochemical processes initiated by pressure contact between two pairs of mucous membranes of two people. There is no doubt, of course, that in one sense the kiss is such an event. But there is also no doubt that that kiss lies at an immeasurable distance from the experience and imagination of a kiss in human life.</a:t>
            </a:r>
            <a:r>
              <a:rPr lang="en-GB" dirty="0"/>
              <a:t>”</a:t>
            </a:r>
          </a:p>
          <a:p>
            <a:r>
              <a:rPr lang="en-GB" sz="1400" dirty="0"/>
              <a:t>	</a:t>
            </a:r>
          </a:p>
          <a:p>
            <a:r>
              <a:rPr lang="en-GB" sz="1400" dirty="0"/>
              <a:t>	- </a:t>
            </a:r>
            <a:r>
              <a:rPr lang="en-GB" sz="1400" b="1" dirty="0"/>
              <a:t>Robert D. </a:t>
            </a:r>
            <a:r>
              <a:rPr lang="en-GB" sz="1400" b="1" dirty="0" err="1"/>
              <a:t>Romanyshyn</a:t>
            </a:r>
            <a:r>
              <a:rPr lang="en-GB" sz="1400" b="1" dirty="0"/>
              <a:t>, 1989, </a:t>
            </a:r>
            <a:r>
              <a:rPr lang="en-GB" sz="1400" i="1" dirty="0"/>
              <a:t>Technology as Dream and Symptom</a:t>
            </a:r>
            <a:endParaRPr lang="en-GB" sz="1400" dirty="0"/>
          </a:p>
        </p:txBody>
      </p:sp>
    </p:spTree>
    <p:extLst>
      <p:ext uri="{BB962C8B-B14F-4D97-AF65-F5344CB8AC3E}">
        <p14:creationId xmlns:p14="http://schemas.microsoft.com/office/powerpoint/2010/main" val="220740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D29A317-BA49-34C9-4E56-EC475C386A6F}"/>
              </a:ext>
            </a:extLst>
          </p:cNvPr>
          <p:cNvPicPr>
            <a:picLocks noChangeAspect="1"/>
          </p:cNvPicPr>
          <p:nvPr/>
        </p:nvPicPr>
        <p:blipFill>
          <a:blip r:embed="rId2"/>
          <a:stretch>
            <a:fillRect/>
          </a:stretch>
        </p:blipFill>
        <p:spPr>
          <a:xfrm>
            <a:off x="0" y="-1143000"/>
            <a:ext cx="12192000" cy="9144000"/>
          </a:xfrm>
          <a:prstGeom prst="rect">
            <a:avLst/>
          </a:prstGeom>
        </p:spPr>
      </p:pic>
      <p:pic>
        <p:nvPicPr>
          <p:cNvPr id="3" name="object 3"/>
          <p:cNvPicPr/>
          <p:nvPr/>
        </p:nvPicPr>
        <p:blipFill>
          <a:blip r:embed="rId3" cstate="print"/>
          <a:stretch>
            <a:fillRect/>
          </a:stretch>
        </p:blipFill>
        <p:spPr>
          <a:xfrm>
            <a:off x="653143" y="287394"/>
            <a:ext cx="3929018" cy="972448"/>
          </a:xfrm>
          <a:prstGeom prst="rect">
            <a:avLst/>
          </a:prstGeom>
        </p:spPr>
      </p:pic>
      <p:grpSp>
        <p:nvGrpSpPr>
          <p:cNvPr id="4" name="object 4"/>
          <p:cNvGrpSpPr/>
          <p:nvPr/>
        </p:nvGrpSpPr>
        <p:grpSpPr>
          <a:xfrm>
            <a:off x="1977267" y="1826893"/>
            <a:ext cx="3495040" cy="3048000"/>
            <a:chOff x="2732532" y="1405127"/>
            <a:chExt cx="3495040" cy="3048000"/>
          </a:xfrm>
        </p:grpSpPr>
        <p:pic>
          <p:nvPicPr>
            <p:cNvPr id="5" name="object 5"/>
            <p:cNvPicPr/>
            <p:nvPr/>
          </p:nvPicPr>
          <p:blipFill>
            <a:blip r:embed="rId4" cstate="print"/>
            <a:stretch>
              <a:fillRect/>
            </a:stretch>
          </p:blipFill>
          <p:spPr>
            <a:xfrm>
              <a:off x="2860548" y="1405127"/>
              <a:ext cx="3366516" cy="1892808"/>
            </a:xfrm>
            <a:prstGeom prst="rect">
              <a:avLst/>
            </a:prstGeom>
          </p:spPr>
        </p:pic>
        <p:pic>
          <p:nvPicPr>
            <p:cNvPr id="6" name="object 6"/>
            <p:cNvPicPr/>
            <p:nvPr/>
          </p:nvPicPr>
          <p:blipFill>
            <a:blip r:embed="rId5" cstate="print"/>
            <a:stretch>
              <a:fillRect/>
            </a:stretch>
          </p:blipFill>
          <p:spPr>
            <a:xfrm>
              <a:off x="2732532" y="2936747"/>
              <a:ext cx="2895599" cy="1516379"/>
            </a:xfrm>
            <a:prstGeom prst="rect">
              <a:avLst/>
            </a:prstGeom>
          </p:spPr>
        </p:pic>
      </p:grpSp>
      <p:grpSp>
        <p:nvGrpSpPr>
          <p:cNvPr id="8" name="object 8"/>
          <p:cNvGrpSpPr/>
          <p:nvPr/>
        </p:nvGrpSpPr>
        <p:grpSpPr>
          <a:xfrm>
            <a:off x="5244287" y="1347070"/>
            <a:ext cx="3332988" cy="2852454"/>
            <a:chOff x="5394959" y="1812508"/>
            <a:chExt cx="3332988" cy="2852454"/>
          </a:xfrm>
        </p:grpSpPr>
        <p:pic>
          <p:nvPicPr>
            <p:cNvPr id="10" name="object 10"/>
            <p:cNvPicPr/>
            <p:nvPr/>
          </p:nvPicPr>
          <p:blipFill>
            <a:blip r:embed="rId6" cstate="print"/>
            <a:stretch>
              <a:fillRect/>
            </a:stretch>
          </p:blipFill>
          <p:spPr>
            <a:xfrm>
              <a:off x="5394959" y="3070859"/>
              <a:ext cx="3332988" cy="1594103"/>
            </a:xfrm>
            <a:prstGeom prst="rect">
              <a:avLst/>
            </a:prstGeom>
          </p:spPr>
        </p:pic>
        <p:pic>
          <p:nvPicPr>
            <p:cNvPr id="11" name="object 11"/>
            <p:cNvPicPr/>
            <p:nvPr/>
          </p:nvPicPr>
          <p:blipFill>
            <a:blip r:embed="rId7" cstate="print"/>
            <a:stretch>
              <a:fillRect/>
            </a:stretch>
          </p:blipFill>
          <p:spPr>
            <a:xfrm>
              <a:off x="5619244" y="1812508"/>
              <a:ext cx="2471414" cy="1516379"/>
            </a:xfrm>
            <a:prstGeom prst="rect">
              <a:avLst/>
            </a:prstGeom>
          </p:spPr>
        </p:pic>
      </p:grpSp>
      <p:sp>
        <p:nvSpPr>
          <p:cNvPr id="15" name="object 15"/>
          <p:cNvSpPr txBox="1">
            <a:spLocks noGrp="1"/>
          </p:cNvSpPr>
          <p:nvPr>
            <p:ph type="title"/>
          </p:nvPr>
        </p:nvSpPr>
        <p:spPr>
          <a:xfrm>
            <a:off x="64900" y="5394450"/>
            <a:ext cx="5230115" cy="689932"/>
          </a:xfrm>
          <a:prstGeom prst="rect">
            <a:avLst/>
          </a:prstGeom>
        </p:spPr>
        <p:txBody>
          <a:bodyPr vert="horz" wrap="square" lIns="0" tIns="12700" rIns="0" bIns="0" rtlCol="0">
            <a:spAutoFit/>
          </a:bodyPr>
          <a:lstStyle/>
          <a:p>
            <a:pPr marL="12700" algn="ctr">
              <a:lnSpc>
                <a:spcPct val="100000"/>
              </a:lnSpc>
              <a:spcBef>
                <a:spcPts val="100"/>
              </a:spcBef>
            </a:pPr>
            <a:r>
              <a:rPr lang="en-GB" b="1" dirty="0">
                <a:solidFill>
                  <a:schemeClr val="bg1"/>
                </a:solidFill>
                <a:latin typeface="Calibri"/>
                <a:cs typeface="Calibri"/>
              </a:rPr>
              <a:t>LIVING SYSTEMS</a:t>
            </a:r>
            <a:endParaRPr dirty="0">
              <a:solidFill>
                <a:schemeClr val="bg1"/>
              </a:solidFill>
              <a:latin typeface="Calibri"/>
              <a:cs typeface="Calibri"/>
            </a:endParaRPr>
          </a:p>
        </p:txBody>
      </p:sp>
      <p:sp>
        <p:nvSpPr>
          <p:cNvPr id="13" name="TextBox 12">
            <a:extLst>
              <a:ext uri="{FF2B5EF4-FFF2-40B4-BE49-F238E27FC236}">
                <a16:creationId xmlns:a16="http://schemas.microsoft.com/office/drawing/2014/main" id="{B0C6D142-4338-D3D8-4A2F-207C59D8A7DB}"/>
              </a:ext>
            </a:extLst>
          </p:cNvPr>
          <p:cNvSpPr txBox="1"/>
          <p:nvPr/>
        </p:nvSpPr>
        <p:spPr>
          <a:xfrm>
            <a:off x="5561737" y="4572234"/>
            <a:ext cx="5989024" cy="1996893"/>
          </a:xfrm>
          <a:prstGeom prst="rect">
            <a:avLst/>
          </a:prstGeom>
          <a:solidFill>
            <a:schemeClr val="bg1"/>
          </a:solidFill>
        </p:spPr>
        <p:txBody>
          <a:bodyPr wrap="square">
            <a:spAutoFit/>
          </a:bodyPr>
          <a:lstStyle/>
          <a:p>
            <a:pPr>
              <a:lnSpc>
                <a:spcPct val="150000"/>
              </a:lnSpc>
            </a:pPr>
            <a:r>
              <a:rPr lang="en-GB" sz="1400" b="0" i="1" dirty="0">
                <a:solidFill>
                  <a:srgbClr val="666666"/>
                </a:solidFill>
                <a:effectLst/>
                <a:highlight>
                  <a:srgbClr val="FFFFFF"/>
                </a:highlight>
                <a:latin typeface="Open Sans" panose="020B0606030504020204" pitchFamily="34" charset="0"/>
              </a:rPr>
              <a:t>“Self-organization cannot be a best practice. It is the “default practice” of any system, including teams. No matter how you manage a team, there will be self-organization. People will discuss and agree on </a:t>
            </a:r>
            <a:r>
              <a:rPr lang="en-GB" sz="1400" i="1" dirty="0">
                <a:solidFill>
                  <a:srgbClr val="666666"/>
                </a:solidFill>
                <a:highlight>
                  <a:srgbClr val="FFFFFF"/>
                </a:highlight>
                <a:latin typeface="Open Sans" panose="020B0606030504020204" pitchFamily="34" charset="0"/>
              </a:rPr>
              <a:t>e</a:t>
            </a:r>
            <a:r>
              <a:rPr lang="en-GB" sz="1400" b="0" i="1" dirty="0">
                <a:solidFill>
                  <a:srgbClr val="666666"/>
                </a:solidFill>
                <a:effectLst/>
                <a:highlight>
                  <a:srgbClr val="FFFFFF"/>
                </a:highlight>
                <a:latin typeface="Open Sans" panose="020B0606030504020204" pitchFamily="34" charset="0"/>
              </a:rPr>
              <a:t>verything that management does not constrain (and much that it attempts to) and will self-organize. Humans have behaved this way for 200,000 years.” </a:t>
            </a:r>
          </a:p>
          <a:p>
            <a:pPr>
              <a:lnSpc>
                <a:spcPct val="150000"/>
              </a:lnSpc>
            </a:pPr>
            <a:r>
              <a:rPr lang="en-GB" sz="1400" i="1" dirty="0">
                <a:solidFill>
                  <a:srgbClr val="666666"/>
                </a:solidFill>
                <a:highlight>
                  <a:srgbClr val="FFFFFF"/>
                </a:highlight>
                <a:latin typeface="Open Sans" panose="020B0606030504020204" pitchFamily="34" charset="0"/>
              </a:rPr>
              <a:t>                                                 </a:t>
            </a:r>
            <a:r>
              <a:rPr lang="en-GB" sz="1000" b="0" i="1" dirty="0" err="1">
                <a:solidFill>
                  <a:srgbClr val="666666"/>
                </a:solidFill>
                <a:effectLst/>
                <a:highlight>
                  <a:srgbClr val="FFFFFF"/>
                </a:highlight>
                <a:latin typeface="Open Sans" panose="020B0606030504020204" pitchFamily="34" charset="0"/>
              </a:rPr>
              <a:t>Appelo</a:t>
            </a:r>
            <a:r>
              <a:rPr lang="en-GB" sz="1000" b="0" i="1" dirty="0">
                <a:solidFill>
                  <a:srgbClr val="666666"/>
                </a:solidFill>
                <a:effectLst/>
                <a:highlight>
                  <a:srgbClr val="FFFFFF"/>
                </a:highlight>
                <a:latin typeface="Open Sans" panose="020B0606030504020204" pitchFamily="34" charset="0"/>
              </a:rPr>
              <a:t>, J. (2011). Management 3.0. Addison-Wesley</a:t>
            </a:r>
            <a:endParaRPr lang="en-GB" sz="1000" dirty="0"/>
          </a:p>
        </p:txBody>
      </p:sp>
      <p:pic>
        <p:nvPicPr>
          <p:cNvPr id="2" name="object 2"/>
          <p:cNvPicPr/>
          <p:nvPr/>
        </p:nvPicPr>
        <p:blipFill>
          <a:blip r:embed="rId8" cstate="print"/>
          <a:stretch>
            <a:fillRect/>
          </a:stretch>
        </p:blipFill>
        <p:spPr>
          <a:xfrm>
            <a:off x="456439" y="2879478"/>
            <a:ext cx="2223519" cy="1673284"/>
          </a:xfrm>
          <a:prstGeom prst="rect">
            <a:avLst/>
          </a:prstGeom>
        </p:spPr>
      </p:pic>
      <p:pic>
        <p:nvPicPr>
          <p:cNvPr id="14" name="Picture 13">
            <a:extLst>
              <a:ext uri="{FF2B5EF4-FFF2-40B4-BE49-F238E27FC236}">
                <a16:creationId xmlns:a16="http://schemas.microsoft.com/office/drawing/2014/main" id="{72F6A7F9-9166-BE0A-209F-81B75F530B46}"/>
              </a:ext>
            </a:extLst>
          </p:cNvPr>
          <p:cNvPicPr>
            <a:picLocks noChangeAspect="1"/>
          </p:cNvPicPr>
          <p:nvPr/>
        </p:nvPicPr>
        <p:blipFill>
          <a:blip r:embed="rId9"/>
          <a:stretch>
            <a:fillRect/>
          </a:stretch>
        </p:blipFill>
        <p:spPr>
          <a:xfrm>
            <a:off x="7607383" y="1659883"/>
            <a:ext cx="3332988" cy="2247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59688" y="5525211"/>
            <a:ext cx="99955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They</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1" i="1" u="none" strike="noStrike" kern="0" cap="none" spc="0" normalizeH="0" baseline="0" noProof="0" dirty="0">
                <a:ln>
                  <a:noFill/>
                </a:ln>
                <a:solidFill>
                  <a:sysClr val="windowText" lastClr="000000"/>
                </a:solidFill>
                <a:effectLst/>
                <a:uLnTx/>
                <a:uFillTx/>
                <a:latin typeface="Calibri"/>
                <a:cs typeface="Calibri"/>
              </a:rPr>
              <a:t>arise</a:t>
            </a:r>
            <a:r>
              <a:rPr kumimoji="0" sz="1800" b="1" i="1" u="none" strike="noStrike" kern="0" cap="none" spc="-15" normalizeH="0" baseline="0" noProof="0" dirty="0">
                <a:ln>
                  <a:noFill/>
                </a:ln>
                <a:solidFill>
                  <a:sysClr val="windowText" lastClr="000000"/>
                </a:solidFill>
                <a:effectLst/>
                <a:uLnTx/>
                <a:uFillTx/>
                <a:latin typeface="Calibri"/>
                <a:cs typeface="Calibri"/>
              </a:rPr>
              <a:t> </a:t>
            </a:r>
            <a:r>
              <a:rPr kumimoji="0" sz="1800" b="1" i="1" u="none" strike="noStrike" kern="0" cap="none" spc="0" normalizeH="0" baseline="0" noProof="0" dirty="0">
                <a:ln>
                  <a:noFill/>
                </a:ln>
                <a:solidFill>
                  <a:sysClr val="windowText" lastClr="000000"/>
                </a:solidFill>
                <a:effectLst/>
                <a:uLnTx/>
                <a:uFillTx/>
                <a:latin typeface="Calibri"/>
                <a:cs typeface="Calibri"/>
              </a:rPr>
              <a:t>naturally</a:t>
            </a:r>
            <a:r>
              <a:rPr kumimoji="0" sz="1800" b="1" i="1" u="none" strike="noStrike" kern="0" cap="none" spc="-20" normalizeH="0" baseline="0" noProof="0" dirty="0">
                <a:ln>
                  <a:noFill/>
                </a:ln>
                <a:solidFill>
                  <a:sysClr val="windowText" lastClr="000000"/>
                </a:solidFill>
                <a:effectLst/>
                <a:uLnTx/>
                <a:uFillTx/>
                <a:latin typeface="Calibri"/>
                <a:cs typeface="Calibri"/>
              </a:rPr>
              <a:t> </a:t>
            </a:r>
            <a:r>
              <a:rPr kumimoji="0" sz="1800" b="0" i="1" u="none" strike="noStrike" kern="0" cap="none" spc="0" normalizeH="0" baseline="0" noProof="0" dirty="0">
                <a:ln>
                  <a:noFill/>
                </a:ln>
                <a:solidFill>
                  <a:sysClr val="windowText" lastClr="000000"/>
                </a:solidFill>
                <a:effectLst/>
                <a:uLnTx/>
                <a:uFillTx/>
                <a:latin typeface="Calibri"/>
                <a:cs typeface="Calibri"/>
              </a:rPr>
              <a:t>in</a:t>
            </a:r>
            <a:r>
              <a:rPr kumimoji="0" sz="1800" b="0" i="1" u="none" strike="noStrike" kern="0" cap="none" spc="-20" normalizeH="0" baseline="0" noProof="0" dirty="0">
                <a:ln>
                  <a:noFill/>
                </a:ln>
                <a:solidFill>
                  <a:sysClr val="windowText" lastClr="000000"/>
                </a:solidFill>
                <a:effectLst/>
                <a:uLnTx/>
                <a:uFillTx/>
                <a:latin typeface="Calibri"/>
                <a:cs typeface="Calibri"/>
              </a:rPr>
              <a:t> </a:t>
            </a:r>
            <a:r>
              <a:rPr kumimoji="0" sz="1800" b="0" i="1" u="sng" strike="noStrike" kern="0" cap="none" spc="0" normalizeH="0" baseline="0" noProof="0" dirty="0">
                <a:ln>
                  <a:noFill/>
                </a:ln>
                <a:solidFill>
                  <a:sysClr val="windowText" lastClr="000000"/>
                </a:solidFill>
                <a:effectLst/>
                <a:uLnTx/>
                <a:uFill>
                  <a:solidFill>
                    <a:srgbClr val="000000"/>
                  </a:solidFill>
                </a:uFill>
                <a:latin typeface="Calibri"/>
                <a:cs typeface="Calibri"/>
              </a:rPr>
              <a:t>social</a:t>
            </a:r>
            <a:r>
              <a:rPr kumimoji="0" sz="1800" b="0" i="1" u="sng" strike="noStrike" kern="0" cap="none" spc="-20" normalizeH="0" baseline="0" noProof="0" dirty="0">
                <a:ln>
                  <a:noFill/>
                </a:ln>
                <a:solidFill>
                  <a:sysClr val="windowText" lastClr="000000"/>
                </a:solidFill>
                <a:effectLst/>
                <a:uLnTx/>
                <a:uFill>
                  <a:solidFill>
                    <a:srgbClr val="000000"/>
                  </a:solidFill>
                </a:uFill>
                <a:latin typeface="Calibri"/>
                <a:cs typeface="Calibri"/>
              </a:rPr>
              <a:t> </a:t>
            </a:r>
            <a:r>
              <a:rPr kumimoji="0" sz="1800" b="0" i="1" u="sng" strike="noStrike" kern="0" cap="none" spc="-10" normalizeH="0" baseline="0" noProof="0" dirty="0">
                <a:ln>
                  <a:noFill/>
                </a:ln>
                <a:solidFill>
                  <a:sysClr val="windowText" lastClr="000000"/>
                </a:solidFill>
                <a:effectLst/>
                <a:uLnTx/>
                <a:uFill>
                  <a:solidFill>
                    <a:srgbClr val="000000"/>
                  </a:solidFill>
                </a:uFill>
                <a:latin typeface="Calibri"/>
                <a:cs typeface="Calibri"/>
              </a:rPr>
              <a:t>systems</a:t>
            </a:r>
            <a:r>
              <a:rPr kumimoji="0" sz="1800" b="1" i="0" u="none" strike="noStrike" kern="0" cap="none" spc="-10" normalizeH="0" baseline="0" noProof="0" dirty="0">
                <a:ln>
                  <a:noFill/>
                </a:ln>
                <a:solidFill>
                  <a:sysClr val="windowText" lastClr="000000"/>
                </a:solidFill>
                <a:effectLst/>
                <a:uLnTx/>
                <a:uFillTx/>
                <a:latin typeface="Calibri"/>
                <a:cs typeface="Calibri"/>
              </a:rPr>
              <a:t>,</a:t>
            </a:r>
            <a:r>
              <a:rPr kumimoji="0" sz="1800" b="1" i="0" u="none" strike="noStrike" kern="0" cap="none" spc="-15"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learn</a:t>
            </a:r>
            <a:r>
              <a:rPr kumimoji="0" sz="1800" b="1"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10"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adapt</a:t>
            </a:r>
            <a:r>
              <a:rPr kumimoji="0" sz="1800" b="1" i="0" u="none" strike="noStrike" kern="0" cap="none" spc="-45"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rapidly</a:t>
            </a:r>
            <a:r>
              <a:rPr kumimoji="0" sz="1800" b="1" i="0" u="none" strike="noStrike" kern="0" cap="none" spc="-6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are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capable</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creative</a:t>
            </a:r>
            <a:r>
              <a:rPr kumimoji="0" sz="1800" b="1" i="0" u="none" strike="noStrike" kern="0" cap="none" spc="-70"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problem</a:t>
            </a:r>
            <a:r>
              <a:rPr kumimoji="0" sz="1800" b="1" i="0" u="none" strike="noStrike" kern="0" cap="none" spc="-5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solving.</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5438013" y="6081776"/>
            <a:ext cx="549402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(Ref:</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Carley</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&amp;</a:t>
            </a:r>
            <a:r>
              <a:rPr kumimoji="0" sz="1000" b="0" i="0" u="none" strike="noStrike" kern="0" cap="none" spc="-2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Hill,</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2001;</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Carley</a:t>
            </a:r>
            <a:r>
              <a:rPr kumimoji="0" sz="1000" b="0" i="0" u="none" strike="noStrike" kern="0" cap="none" spc="-2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&amp;</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Lee,</a:t>
            </a:r>
            <a:r>
              <a:rPr kumimoji="0" sz="1000" b="0" i="0" u="none" strike="noStrike" kern="0" cap="none" spc="-1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1998;</a:t>
            </a:r>
            <a:r>
              <a:rPr kumimoji="0" sz="1000" b="0" i="0" u="none" strike="noStrike" kern="0" cap="none" spc="1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Goodwin,</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1994;</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Levy,</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1992;</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as</a:t>
            </a:r>
            <a:r>
              <a:rPr kumimoji="0" sz="1000" b="0" i="0" u="none" strike="noStrike" kern="0" cap="none" spc="-2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cited</a:t>
            </a:r>
            <a:r>
              <a:rPr kumimoji="0" sz="1000" b="0" i="0" u="none" strike="noStrike" kern="0" cap="none" spc="-2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in</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Uhl-</a:t>
            </a:r>
            <a:r>
              <a:rPr kumimoji="0" sz="1000" b="0" i="0" u="none" strike="noStrike" kern="0" cap="none" spc="0" normalizeH="0" baseline="0" noProof="0" dirty="0">
                <a:ln>
                  <a:noFill/>
                </a:ln>
                <a:solidFill>
                  <a:sysClr val="windowText" lastClr="000000"/>
                </a:solidFill>
                <a:effectLst/>
                <a:uLnTx/>
                <a:uFillTx/>
                <a:latin typeface="Calibri"/>
                <a:cs typeface="Calibri"/>
              </a:rPr>
              <a:t>Bien,</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et</a:t>
            </a:r>
            <a:r>
              <a:rPr kumimoji="0" sz="1000" b="0" i="0" u="none" strike="noStrike" kern="0" cap="none" spc="-2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al.,</a:t>
            </a:r>
            <a:r>
              <a:rPr kumimoji="0" sz="1000" b="0" i="0" u="none" strike="noStrike" kern="0" cap="none" spc="-2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2007).</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a:spLocks noGrp="1"/>
          </p:cNvSpPr>
          <p:nvPr>
            <p:ph type="title"/>
          </p:nvPr>
        </p:nvSpPr>
        <p:spPr>
          <a:xfrm>
            <a:off x="659688" y="588645"/>
            <a:ext cx="9090025" cy="574040"/>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Calibri"/>
                <a:cs typeface="Calibri"/>
              </a:rPr>
              <a:t>Complex</a:t>
            </a:r>
            <a:r>
              <a:rPr sz="1800" b="1" spc="-60" dirty="0">
                <a:latin typeface="Calibri"/>
                <a:cs typeface="Calibri"/>
              </a:rPr>
              <a:t> </a:t>
            </a:r>
            <a:r>
              <a:rPr sz="1800" b="1" dirty="0">
                <a:latin typeface="Calibri"/>
                <a:cs typeface="Calibri"/>
              </a:rPr>
              <a:t>Adaptive</a:t>
            </a:r>
            <a:r>
              <a:rPr sz="1800" b="1" spc="-50" dirty="0">
                <a:latin typeface="Calibri"/>
                <a:cs typeface="Calibri"/>
              </a:rPr>
              <a:t> </a:t>
            </a:r>
            <a:r>
              <a:rPr sz="1800" b="1" spc="-10" dirty="0">
                <a:latin typeface="Calibri"/>
                <a:cs typeface="Calibri"/>
              </a:rPr>
              <a:t>Systems</a:t>
            </a:r>
            <a:r>
              <a:rPr sz="1800" b="1" spc="-50" dirty="0">
                <a:latin typeface="Calibri"/>
                <a:cs typeface="Calibri"/>
              </a:rPr>
              <a:t> </a:t>
            </a:r>
            <a:r>
              <a:rPr sz="1800" b="1" dirty="0">
                <a:latin typeface="Calibri"/>
                <a:cs typeface="Calibri"/>
              </a:rPr>
              <a:t>(CAS)</a:t>
            </a:r>
            <a:r>
              <a:rPr sz="1800" b="1" spc="-70" dirty="0">
                <a:latin typeface="Calibri"/>
                <a:cs typeface="Calibri"/>
              </a:rPr>
              <a:t> </a:t>
            </a:r>
            <a:r>
              <a:rPr sz="1800" b="0" dirty="0">
                <a:solidFill>
                  <a:srgbClr val="000000"/>
                </a:solidFill>
                <a:latin typeface="Calibri"/>
                <a:cs typeface="Calibri"/>
              </a:rPr>
              <a:t>are</a:t>
            </a:r>
            <a:r>
              <a:rPr sz="1800" b="0" spc="-30" dirty="0">
                <a:solidFill>
                  <a:srgbClr val="000000"/>
                </a:solidFill>
                <a:latin typeface="Calibri"/>
                <a:cs typeface="Calibri"/>
              </a:rPr>
              <a:t> </a:t>
            </a:r>
            <a:r>
              <a:rPr sz="1800" b="0" dirty="0">
                <a:solidFill>
                  <a:srgbClr val="000000"/>
                </a:solidFill>
                <a:latin typeface="Calibri"/>
                <a:cs typeface="Calibri"/>
              </a:rPr>
              <a:t>open,</a:t>
            </a:r>
            <a:r>
              <a:rPr sz="1800" b="0" spc="-40" dirty="0">
                <a:solidFill>
                  <a:srgbClr val="000000"/>
                </a:solidFill>
                <a:latin typeface="Calibri"/>
                <a:cs typeface="Calibri"/>
              </a:rPr>
              <a:t> </a:t>
            </a:r>
            <a:r>
              <a:rPr sz="1800" b="0" dirty="0">
                <a:solidFill>
                  <a:srgbClr val="000000"/>
                </a:solidFill>
                <a:latin typeface="Calibri"/>
                <a:cs typeface="Calibri"/>
              </a:rPr>
              <a:t>evolutionary</a:t>
            </a:r>
            <a:r>
              <a:rPr sz="1800" b="0" spc="-30" dirty="0">
                <a:solidFill>
                  <a:srgbClr val="000000"/>
                </a:solidFill>
                <a:latin typeface="Calibri"/>
                <a:cs typeface="Calibri"/>
              </a:rPr>
              <a:t> </a:t>
            </a:r>
            <a:r>
              <a:rPr sz="1800" b="0" spc="-10" dirty="0">
                <a:solidFill>
                  <a:srgbClr val="000000"/>
                </a:solidFill>
                <a:latin typeface="Calibri"/>
                <a:cs typeface="Calibri"/>
              </a:rPr>
              <a:t>aggregates</a:t>
            </a:r>
            <a:r>
              <a:rPr sz="1800" b="0" spc="-35" dirty="0">
                <a:solidFill>
                  <a:srgbClr val="000000"/>
                </a:solidFill>
                <a:latin typeface="Calibri"/>
                <a:cs typeface="Calibri"/>
              </a:rPr>
              <a:t> </a:t>
            </a:r>
            <a:r>
              <a:rPr sz="1800" b="0" dirty="0">
                <a:solidFill>
                  <a:srgbClr val="000000"/>
                </a:solidFill>
                <a:latin typeface="Calibri"/>
                <a:cs typeface="Calibri"/>
              </a:rPr>
              <a:t>–</a:t>
            </a:r>
            <a:r>
              <a:rPr sz="1800" b="0" spc="-40" dirty="0">
                <a:solidFill>
                  <a:srgbClr val="000000"/>
                </a:solidFill>
                <a:latin typeface="Calibri"/>
                <a:cs typeface="Calibri"/>
              </a:rPr>
              <a:t> </a:t>
            </a:r>
            <a:r>
              <a:rPr sz="1800" b="1" i="1" spc="-10" dirty="0">
                <a:solidFill>
                  <a:srgbClr val="000000"/>
                </a:solidFill>
                <a:latin typeface="Calibri"/>
                <a:cs typeface="Calibri"/>
              </a:rPr>
              <a:t>neural-</a:t>
            </a:r>
            <a:r>
              <a:rPr sz="1800" b="1" i="1" dirty="0">
                <a:solidFill>
                  <a:srgbClr val="000000"/>
                </a:solidFill>
                <a:latin typeface="Calibri"/>
                <a:cs typeface="Calibri"/>
              </a:rPr>
              <a:t>like</a:t>
            </a:r>
            <a:r>
              <a:rPr sz="1800" b="1" i="1" spc="-50" dirty="0">
                <a:solidFill>
                  <a:srgbClr val="000000"/>
                </a:solidFill>
                <a:latin typeface="Calibri"/>
                <a:cs typeface="Calibri"/>
              </a:rPr>
              <a:t> </a:t>
            </a:r>
            <a:r>
              <a:rPr sz="1800" b="1" i="1" dirty="0">
                <a:solidFill>
                  <a:srgbClr val="000000"/>
                </a:solidFill>
                <a:latin typeface="Calibri"/>
                <a:cs typeface="Calibri"/>
              </a:rPr>
              <a:t>networks</a:t>
            </a:r>
            <a:r>
              <a:rPr sz="1800" b="1" i="1" spc="-40" dirty="0">
                <a:solidFill>
                  <a:srgbClr val="000000"/>
                </a:solidFill>
                <a:latin typeface="Calibri"/>
                <a:cs typeface="Calibri"/>
              </a:rPr>
              <a:t> </a:t>
            </a:r>
            <a:r>
              <a:rPr sz="1800" b="0" dirty="0">
                <a:solidFill>
                  <a:srgbClr val="000000"/>
                </a:solidFill>
                <a:latin typeface="Calibri"/>
                <a:cs typeface="Calibri"/>
              </a:rPr>
              <a:t>–</a:t>
            </a:r>
            <a:r>
              <a:rPr sz="1800" b="0" spc="-45" dirty="0">
                <a:solidFill>
                  <a:srgbClr val="000000"/>
                </a:solidFill>
                <a:latin typeface="Calibri"/>
                <a:cs typeface="Calibri"/>
              </a:rPr>
              <a:t> </a:t>
            </a:r>
            <a:r>
              <a:rPr sz="1800" b="0" spc="-25" dirty="0">
                <a:solidFill>
                  <a:srgbClr val="000000"/>
                </a:solidFill>
                <a:latin typeface="Calibri"/>
                <a:cs typeface="Calibri"/>
              </a:rPr>
              <a:t>of </a:t>
            </a:r>
            <a:r>
              <a:rPr sz="1800" b="0" spc="-10" dirty="0">
                <a:solidFill>
                  <a:srgbClr val="000000"/>
                </a:solidFill>
                <a:latin typeface="Calibri"/>
                <a:cs typeface="Calibri"/>
              </a:rPr>
              <a:t>interacting,</a:t>
            </a:r>
            <a:r>
              <a:rPr sz="1800" b="0" spc="-25" dirty="0">
                <a:solidFill>
                  <a:srgbClr val="000000"/>
                </a:solidFill>
                <a:latin typeface="Calibri"/>
                <a:cs typeface="Calibri"/>
              </a:rPr>
              <a:t> </a:t>
            </a:r>
            <a:r>
              <a:rPr sz="1800" b="0" spc="-10" dirty="0">
                <a:solidFill>
                  <a:srgbClr val="000000"/>
                </a:solidFill>
                <a:latin typeface="Calibri"/>
                <a:cs typeface="Calibri"/>
              </a:rPr>
              <a:t>interdependent</a:t>
            </a:r>
            <a:r>
              <a:rPr sz="1800" b="0" spc="-30" dirty="0">
                <a:solidFill>
                  <a:srgbClr val="000000"/>
                </a:solidFill>
                <a:latin typeface="Calibri"/>
                <a:cs typeface="Calibri"/>
              </a:rPr>
              <a:t> </a:t>
            </a:r>
            <a:r>
              <a:rPr sz="1800" b="0" dirty="0">
                <a:solidFill>
                  <a:srgbClr val="000000"/>
                </a:solidFill>
                <a:latin typeface="Calibri"/>
                <a:cs typeface="Calibri"/>
              </a:rPr>
              <a:t>agents</a:t>
            </a:r>
            <a:r>
              <a:rPr sz="1800" b="0" spc="-45" dirty="0">
                <a:solidFill>
                  <a:srgbClr val="000000"/>
                </a:solidFill>
                <a:latin typeface="Calibri"/>
                <a:cs typeface="Calibri"/>
              </a:rPr>
              <a:t> </a:t>
            </a:r>
            <a:r>
              <a:rPr sz="1800" b="0" spc="-10" dirty="0">
                <a:solidFill>
                  <a:srgbClr val="000000"/>
                </a:solidFill>
                <a:latin typeface="Calibri"/>
                <a:cs typeface="Calibri"/>
              </a:rPr>
              <a:t>cooperatively</a:t>
            </a:r>
            <a:r>
              <a:rPr sz="1800" b="0" spc="-35" dirty="0">
                <a:solidFill>
                  <a:srgbClr val="000000"/>
                </a:solidFill>
                <a:latin typeface="Calibri"/>
                <a:cs typeface="Calibri"/>
              </a:rPr>
              <a:t> </a:t>
            </a:r>
            <a:r>
              <a:rPr sz="1800" b="0" dirty="0">
                <a:solidFill>
                  <a:srgbClr val="000000"/>
                </a:solidFill>
                <a:latin typeface="Calibri"/>
                <a:cs typeface="Calibri"/>
              </a:rPr>
              <a:t>bonded</a:t>
            </a:r>
            <a:r>
              <a:rPr sz="1800" b="0" spc="-20" dirty="0">
                <a:solidFill>
                  <a:srgbClr val="000000"/>
                </a:solidFill>
                <a:latin typeface="Calibri"/>
                <a:cs typeface="Calibri"/>
              </a:rPr>
              <a:t> </a:t>
            </a:r>
            <a:r>
              <a:rPr sz="1800" b="0" dirty="0">
                <a:solidFill>
                  <a:srgbClr val="000000"/>
                </a:solidFill>
                <a:latin typeface="Calibri"/>
                <a:cs typeface="Calibri"/>
              </a:rPr>
              <a:t>by</a:t>
            </a:r>
            <a:r>
              <a:rPr sz="1800" b="0" spc="-35" dirty="0">
                <a:solidFill>
                  <a:srgbClr val="000000"/>
                </a:solidFill>
                <a:latin typeface="Calibri"/>
                <a:cs typeface="Calibri"/>
              </a:rPr>
              <a:t> </a:t>
            </a:r>
            <a:r>
              <a:rPr sz="1800" b="0" dirty="0">
                <a:solidFill>
                  <a:srgbClr val="000000"/>
                </a:solidFill>
                <a:latin typeface="Calibri"/>
                <a:cs typeface="Calibri"/>
              </a:rPr>
              <a:t>a</a:t>
            </a:r>
            <a:r>
              <a:rPr sz="1800" b="0" spc="-30" dirty="0">
                <a:solidFill>
                  <a:srgbClr val="000000"/>
                </a:solidFill>
                <a:latin typeface="Calibri"/>
                <a:cs typeface="Calibri"/>
              </a:rPr>
              <a:t> </a:t>
            </a:r>
            <a:r>
              <a:rPr sz="1800" b="0" spc="-10" dirty="0">
                <a:solidFill>
                  <a:srgbClr val="000000"/>
                </a:solidFill>
                <a:latin typeface="Calibri"/>
                <a:cs typeface="Calibri"/>
              </a:rPr>
              <a:t>common</a:t>
            </a:r>
            <a:r>
              <a:rPr sz="1800" b="0" spc="-35" dirty="0">
                <a:solidFill>
                  <a:srgbClr val="000000"/>
                </a:solidFill>
                <a:latin typeface="Calibri"/>
                <a:cs typeface="Calibri"/>
              </a:rPr>
              <a:t> </a:t>
            </a:r>
            <a:r>
              <a:rPr sz="1800" b="0" dirty="0">
                <a:solidFill>
                  <a:srgbClr val="000000"/>
                </a:solidFill>
                <a:latin typeface="Calibri"/>
                <a:cs typeface="Calibri"/>
              </a:rPr>
              <a:t>goal,</a:t>
            </a:r>
            <a:r>
              <a:rPr sz="1800" b="0" spc="-35" dirty="0">
                <a:solidFill>
                  <a:srgbClr val="000000"/>
                </a:solidFill>
                <a:latin typeface="Calibri"/>
                <a:cs typeface="Calibri"/>
              </a:rPr>
              <a:t> </a:t>
            </a:r>
            <a:r>
              <a:rPr sz="1800" b="0" dirty="0">
                <a:solidFill>
                  <a:srgbClr val="000000"/>
                </a:solidFill>
                <a:latin typeface="Calibri"/>
                <a:cs typeface="Calibri"/>
              </a:rPr>
              <a:t>purpose,</a:t>
            </a:r>
            <a:r>
              <a:rPr sz="1800" b="0" spc="-35" dirty="0">
                <a:solidFill>
                  <a:srgbClr val="000000"/>
                </a:solidFill>
                <a:latin typeface="Calibri"/>
                <a:cs typeface="Calibri"/>
              </a:rPr>
              <a:t> </a:t>
            </a:r>
            <a:r>
              <a:rPr sz="1800" b="0" dirty="0">
                <a:solidFill>
                  <a:srgbClr val="000000"/>
                </a:solidFill>
                <a:latin typeface="Calibri"/>
                <a:cs typeface="Calibri"/>
              </a:rPr>
              <a:t>or</a:t>
            </a:r>
            <a:r>
              <a:rPr sz="1800" b="0" spc="-30" dirty="0">
                <a:solidFill>
                  <a:srgbClr val="000000"/>
                </a:solidFill>
                <a:latin typeface="Calibri"/>
                <a:cs typeface="Calibri"/>
              </a:rPr>
              <a:t> </a:t>
            </a:r>
            <a:r>
              <a:rPr sz="1800" b="0" spc="-10" dirty="0">
                <a:solidFill>
                  <a:srgbClr val="000000"/>
                </a:solidFill>
                <a:latin typeface="Calibri"/>
                <a:cs typeface="Calibri"/>
              </a:rPr>
              <a:t>outlook.</a:t>
            </a:r>
            <a:endParaRPr sz="1800">
              <a:latin typeface="Calibri"/>
              <a:cs typeface="Calibri"/>
            </a:endParaRPr>
          </a:p>
        </p:txBody>
      </p:sp>
      <p:sp>
        <p:nvSpPr>
          <p:cNvPr id="5" name="object 5"/>
          <p:cNvSpPr txBox="1"/>
          <p:nvPr/>
        </p:nvSpPr>
        <p:spPr>
          <a:xfrm>
            <a:off x="4688204" y="1419605"/>
            <a:ext cx="534352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Calibri"/>
                <a:cs typeface="Calibri"/>
              </a:rPr>
              <a:t>(Ref:</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Cilliers,</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1998;</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Holland,</a:t>
            </a:r>
            <a:r>
              <a:rPr kumimoji="0" sz="1000" b="0" i="0" u="none" strike="noStrike" kern="0" cap="none" spc="-4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1995;</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Langston,</a:t>
            </a:r>
            <a:r>
              <a:rPr kumimoji="0" sz="1000" b="0" i="0" u="none" strike="noStrike" kern="0" cap="none" spc="-3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1986; Marion,</a:t>
            </a:r>
            <a:r>
              <a:rPr kumimoji="0" sz="1000" b="0" i="0" u="none" strike="noStrike" kern="0" cap="none" spc="-40"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1999;</a:t>
            </a:r>
            <a:r>
              <a:rPr kumimoji="0" sz="1000" b="0" i="0" u="none" strike="noStrike" kern="0" cap="none" spc="30"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Uhl-</a:t>
            </a:r>
            <a:r>
              <a:rPr kumimoji="0" sz="1000" b="0" i="0" u="none" strike="noStrike" kern="0" cap="none" spc="0" normalizeH="0" baseline="0" noProof="0" dirty="0">
                <a:ln>
                  <a:noFill/>
                </a:ln>
                <a:solidFill>
                  <a:sysClr val="windowText" lastClr="000000"/>
                </a:solidFill>
                <a:effectLst/>
                <a:uLnTx/>
                <a:uFillTx/>
                <a:latin typeface="Calibri"/>
                <a:cs typeface="Calibri"/>
              </a:rPr>
              <a:t>Bien,</a:t>
            </a:r>
            <a:r>
              <a:rPr kumimoji="0" sz="1000" b="0" i="0" u="none" strike="noStrike" kern="0" cap="none" spc="-2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Marion,</a:t>
            </a:r>
            <a:r>
              <a:rPr kumimoji="0" sz="1000" b="0" i="0" u="none" strike="noStrike" kern="0" cap="none" spc="-4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&amp;</a:t>
            </a:r>
            <a:r>
              <a:rPr kumimoji="0" sz="1000" b="0" i="0" u="none" strike="noStrike" kern="0" cap="none" spc="-15" normalizeH="0" baseline="0" noProof="0" dirty="0">
                <a:ln>
                  <a:noFill/>
                </a:ln>
                <a:solidFill>
                  <a:sysClr val="windowText" lastClr="000000"/>
                </a:solidFill>
                <a:effectLst/>
                <a:uLnTx/>
                <a:uFillTx/>
                <a:latin typeface="Calibri"/>
                <a:cs typeface="Calibri"/>
              </a:rPr>
              <a:t> </a:t>
            </a:r>
            <a:r>
              <a:rPr kumimoji="0" sz="1000" b="0" i="0" u="none" strike="noStrike" kern="0" cap="none" spc="0" normalizeH="0" baseline="0" noProof="0" dirty="0">
                <a:ln>
                  <a:noFill/>
                </a:ln>
                <a:solidFill>
                  <a:sysClr val="windowText" lastClr="000000"/>
                </a:solidFill>
                <a:effectLst/>
                <a:uLnTx/>
                <a:uFillTx/>
                <a:latin typeface="Calibri"/>
                <a:cs typeface="Calibri"/>
              </a:rPr>
              <a:t>McKelvey,</a:t>
            </a:r>
            <a:r>
              <a:rPr kumimoji="0" sz="1000" b="0" i="0" u="none" strike="noStrike" kern="0" cap="none" spc="-5" normalizeH="0" baseline="0" noProof="0" dirty="0">
                <a:ln>
                  <a:noFill/>
                </a:ln>
                <a:solidFill>
                  <a:sysClr val="windowText" lastClr="000000"/>
                </a:solidFill>
                <a:effectLst/>
                <a:uLnTx/>
                <a:uFillTx/>
                <a:latin typeface="Calibri"/>
                <a:cs typeface="Calibri"/>
              </a:rPr>
              <a:t> </a:t>
            </a:r>
            <a:r>
              <a:rPr kumimoji="0" sz="1000" b="0" i="0" u="none" strike="noStrike" kern="0" cap="none" spc="-10" normalizeH="0" baseline="0" noProof="0" dirty="0">
                <a:ln>
                  <a:noFill/>
                </a:ln>
                <a:solidFill>
                  <a:sysClr val="windowText" lastClr="000000"/>
                </a:solidFill>
                <a:effectLst/>
                <a:uLnTx/>
                <a:uFillTx/>
                <a:latin typeface="Calibri"/>
                <a:cs typeface="Calibri"/>
              </a:rPr>
              <a:t>2007).</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6" name="object 6"/>
          <p:cNvPicPr/>
          <p:nvPr/>
        </p:nvPicPr>
        <p:blipFill>
          <a:blip r:embed="rId2" cstate="print"/>
          <a:stretch>
            <a:fillRect/>
          </a:stretch>
        </p:blipFill>
        <p:spPr>
          <a:xfrm>
            <a:off x="3525011" y="2182367"/>
            <a:ext cx="4849368" cy="26776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section/chapter brea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TotalTime>
  <Words>1930</Words>
  <Application>Microsoft Macintosh PowerPoint</Application>
  <PresentationFormat>Widescreen</PresentationFormat>
  <Paragraphs>167</Paragraphs>
  <Slides>28</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ABChanel Corpo 2022 Extra Light</vt:lpstr>
      <vt:lpstr>Aptos</vt:lpstr>
      <vt:lpstr>Arial</vt:lpstr>
      <vt:lpstr>Calibri</vt:lpstr>
      <vt:lpstr>Calibri Light</vt:lpstr>
      <vt:lpstr>Open Sans</vt:lpstr>
      <vt:lpstr>Wingdings</vt:lpstr>
      <vt:lpstr>Office Theme</vt:lpstr>
      <vt:lpstr>1_Office Theme</vt:lpstr>
      <vt:lpstr>1_Custom Design</vt:lpstr>
      <vt:lpstr>Slide section/chapter break</vt:lpstr>
      <vt:lpstr>PowerPoint Presentation</vt:lpstr>
      <vt:lpstr>PowerPoint Presentation</vt:lpstr>
      <vt:lpstr>PowerPoint Presentation</vt:lpstr>
      <vt:lpstr>PowerPoint Presentation</vt:lpstr>
      <vt:lpstr>PowerPoint Presentation</vt:lpstr>
      <vt:lpstr>“Line manager’s challenge”</vt:lpstr>
      <vt:lpstr>PowerPoint Presentation</vt:lpstr>
      <vt:lpstr>LIVING SYSTEMS</vt:lpstr>
      <vt:lpstr>Complex Adaptive Systems (CAS) are open, evolutionary aggregates – neural-like networks – of interacting, interdependent agents cooperatively bonded by a common goal, purpose, or outlook.</vt:lpstr>
      <vt:lpstr>PowerPoint Presentation</vt:lpstr>
      <vt:lpstr>PowerPoint Presentation</vt:lpstr>
      <vt:lpstr>The control/freedom relationship</vt:lpstr>
      <vt:lpstr>The leadership control illusion</vt:lpstr>
      <vt:lpstr>Heroic leadership traps</vt:lpstr>
      <vt:lpstr>From individual (part) to collective (whole) intelligence</vt:lpstr>
      <vt:lpstr>Leadership at the ‘Edge of Chaos’ </vt:lpstr>
      <vt:lpstr>    The Leadership we need for the 21st Century </vt:lpstr>
      <vt:lpstr>"Leadership as a dynamic social process within a specific place (context), which maximises the contribution of others towards the achievement of a meaningful purpose” </vt:lpstr>
      <vt:lpstr>PowerPoint Presentation</vt:lpstr>
      <vt:lpstr>   From Principles to Practice</vt:lpstr>
      <vt:lpstr>   Connected leadership</vt:lpstr>
      <vt:lpstr>PowerPoint Presentation</vt:lpstr>
      <vt:lpstr>   Collaborative leadership</vt:lpstr>
      <vt:lpstr>PowerPoint Presentation</vt:lpstr>
      <vt:lpstr>   Creative leadership</vt:lpstr>
      <vt:lpstr>PowerPoint Presentation</vt:lpstr>
      <vt:lpstr>    Courageous leadership</vt:lpstr>
      <vt:lpstr>PowerPoint Presentation</vt:lpstr>
    </vt:vector>
  </TitlesOfParts>
  <Company>Investec Bank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Kahn</dc:creator>
  <cp:lastModifiedBy>Claire Allen</cp:lastModifiedBy>
  <cp:revision>17</cp:revision>
  <dcterms:created xsi:type="dcterms:W3CDTF">2024-04-11T10:34:57Z</dcterms:created>
  <dcterms:modified xsi:type="dcterms:W3CDTF">2024-10-18T10:58:40Z</dcterms:modified>
</cp:coreProperties>
</file>